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5B02FB-0CF6-4830-8798-B45FC6D2851B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476F1771-0941-4608-A7F0-79FAE8ADFCF0}">
      <dgm:prSet phldrT="[Текст]" custT="1"/>
      <dgm:spPr/>
      <dgm:t>
        <a:bodyPr/>
        <a:lstStyle/>
        <a:p>
          <a:r>
            <a:rPr lang="uk-UA" sz="1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Боровков</a:t>
          </a:r>
          <a:r>
            <a: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Володимир Валентинович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F4003-A4D6-4159-B0B5-7F972468FD38}" type="parTrans" cxnId="{D15D3EE5-D628-4D8D-A15F-62916A4AF85A}">
      <dgm:prSet/>
      <dgm:spPr/>
      <dgm:t>
        <a:bodyPr/>
        <a:lstStyle/>
        <a:p>
          <a:endParaRPr lang="ru-RU"/>
        </a:p>
      </dgm:t>
    </dgm:pt>
    <dgm:pt modelId="{137E123F-81A3-47B1-87D1-7CDD83EDB263}" type="sibTrans" cxnId="{D15D3EE5-D628-4D8D-A15F-62916A4AF85A}">
      <dgm:prSet/>
      <dgm:spPr/>
      <dgm:t>
        <a:bodyPr/>
        <a:lstStyle/>
        <a:p>
          <a:endParaRPr lang="ru-RU"/>
        </a:p>
      </dgm:t>
    </dgm:pt>
    <dgm:pt modelId="{BA39E985-51DC-4672-B53D-1F5DACE315E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Єсін Ігор Володимирович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EDB7E-0C90-431A-AC60-DD6F7CFB524E}" type="parTrans" cxnId="{2E9E215B-59A8-4123-ACFC-4E29130C5EA8}">
      <dgm:prSet/>
      <dgm:spPr/>
      <dgm:t>
        <a:bodyPr/>
        <a:lstStyle/>
        <a:p>
          <a:endParaRPr lang="ru-RU"/>
        </a:p>
      </dgm:t>
    </dgm:pt>
    <dgm:pt modelId="{3F5C9257-72AF-40BE-BF73-FB1186CA2DB2}" type="sibTrans" cxnId="{2E9E215B-59A8-4123-ACFC-4E29130C5EA8}">
      <dgm:prSet/>
      <dgm:spPr/>
      <dgm:t>
        <a:bodyPr/>
        <a:lstStyle/>
        <a:p>
          <a:endParaRPr lang="ru-RU"/>
        </a:p>
      </dgm:t>
    </dgm:pt>
    <dgm:pt modelId="{40A0CF8B-C6DB-4D4C-83C5-8F329CACDED0}">
      <dgm:prSet phldrT="[Текст]" custT="1"/>
      <dgm:spPr/>
      <dgm:t>
        <a:bodyPr/>
        <a:lstStyle/>
        <a:p>
          <a:r>
            <a:rPr lang="uk-UA" sz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Яблонський</a:t>
          </a:r>
          <a:r>
            <a:rPr lang="uk-UA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Павло Євгенійович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4A34CA-D314-4B9B-A4C4-FE4F81185AAB}" type="parTrans" cxnId="{3C8D5206-33E1-4118-A791-D5830B4D8A71}">
      <dgm:prSet/>
      <dgm:spPr/>
      <dgm:t>
        <a:bodyPr/>
        <a:lstStyle/>
        <a:p>
          <a:endParaRPr lang="ru-RU"/>
        </a:p>
      </dgm:t>
    </dgm:pt>
    <dgm:pt modelId="{F82E06D0-D8E2-447E-9FF1-44A4CBA4365C}" type="sibTrans" cxnId="{3C8D5206-33E1-4118-A791-D5830B4D8A71}">
      <dgm:prSet/>
      <dgm:spPr/>
      <dgm:t>
        <a:bodyPr/>
        <a:lstStyle/>
        <a:p>
          <a:endParaRPr lang="ru-RU"/>
        </a:p>
      </dgm:t>
    </dgm:pt>
    <dgm:pt modelId="{E8538C03-5E80-41CA-ACA2-84AF40B88984}" type="pres">
      <dgm:prSet presAssocID="{505B02FB-0CF6-4830-8798-B45FC6D2851B}" presName="compositeShape" presStyleCnt="0">
        <dgm:presLayoutVars>
          <dgm:chMax val="7"/>
          <dgm:dir/>
          <dgm:resizeHandles val="exact"/>
        </dgm:presLayoutVars>
      </dgm:prSet>
      <dgm:spPr/>
    </dgm:pt>
    <dgm:pt modelId="{0E11708A-9509-4815-89E2-AEC91D28C37C}" type="pres">
      <dgm:prSet presAssocID="{476F1771-0941-4608-A7F0-79FAE8ADFCF0}" presName="circ1" presStyleLbl="vennNode1" presStyleIdx="0" presStyleCnt="3"/>
      <dgm:spPr/>
    </dgm:pt>
    <dgm:pt modelId="{BAB64414-9260-4031-9F79-444D717F89EC}" type="pres">
      <dgm:prSet presAssocID="{476F1771-0941-4608-A7F0-79FAE8ADFC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C18C62-33B2-4076-B809-36961FB73E92}" type="pres">
      <dgm:prSet presAssocID="{BA39E985-51DC-4672-B53D-1F5DACE315ED}" presName="circ2" presStyleLbl="vennNode1" presStyleIdx="1" presStyleCnt="3" custLinFactNeighborX="54657" custLinFactNeighborY="-64583"/>
      <dgm:spPr/>
      <dgm:t>
        <a:bodyPr/>
        <a:lstStyle/>
        <a:p>
          <a:endParaRPr lang="ru-RU"/>
        </a:p>
      </dgm:t>
    </dgm:pt>
    <dgm:pt modelId="{69F29775-19D7-4BDE-927E-A79D34B41E3B}" type="pres">
      <dgm:prSet presAssocID="{BA39E985-51DC-4672-B53D-1F5DACE315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72EAE-DDA2-48E4-9FDC-A5152C7FB1DE}" type="pres">
      <dgm:prSet presAssocID="{40A0CF8B-C6DB-4D4C-83C5-8F329CACDED0}" presName="circ3" presStyleLbl="vennNode1" presStyleIdx="2" presStyleCnt="3" custLinFactNeighborX="-54657" custLinFactNeighborY="-64583"/>
      <dgm:spPr/>
      <dgm:t>
        <a:bodyPr/>
        <a:lstStyle/>
        <a:p>
          <a:endParaRPr lang="ru-RU"/>
        </a:p>
      </dgm:t>
    </dgm:pt>
    <dgm:pt modelId="{0889914B-DA5D-4CD3-B9CE-B2A245532AFE}" type="pres">
      <dgm:prSet presAssocID="{40A0CF8B-C6DB-4D4C-83C5-8F329CACDED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531A8-BD99-4E1E-A2D3-941349FDFC45}" type="presOf" srcId="{476F1771-0941-4608-A7F0-79FAE8ADFCF0}" destId="{BAB64414-9260-4031-9F79-444D717F89EC}" srcOrd="1" destOrd="0" presId="urn:microsoft.com/office/officeart/2005/8/layout/venn1"/>
    <dgm:cxn modelId="{D15D3EE5-D628-4D8D-A15F-62916A4AF85A}" srcId="{505B02FB-0CF6-4830-8798-B45FC6D2851B}" destId="{476F1771-0941-4608-A7F0-79FAE8ADFCF0}" srcOrd="0" destOrd="0" parTransId="{5AAF4003-A4D6-4159-B0B5-7F972468FD38}" sibTransId="{137E123F-81A3-47B1-87D1-7CDD83EDB263}"/>
    <dgm:cxn modelId="{3C8D5206-33E1-4118-A791-D5830B4D8A71}" srcId="{505B02FB-0CF6-4830-8798-B45FC6D2851B}" destId="{40A0CF8B-C6DB-4D4C-83C5-8F329CACDED0}" srcOrd="2" destOrd="0" parTransId="{E94A34CA-D314-4B9B-A4C4-FE4F81185AAB}" sibTransId="{F82E06D0-D8E2-447E-9FF1-44A4CBA4365C}"/>
    <dgm:cxn modelId="{D9604250-51ED-4F12-A1E9-1E1751FB8276}" type="presOf" srcId="{505B02FB-0CF6-4830-8798-B45FC6D2851B}" destId="{E8538C03-5E80-41CA-ACA2-84AF40B88984}" srcOrd="0" destOrd="0" presId="urn:microsoft.com/office/officeart/2005/8/layout/venn1"/>
    <dgm:cxn modelId="{BD430497-0FD6-46C8-B30D-279E7EA0BE48}" type="presOf" srcId="{476F1771-0941-4608-A7F0-79FAE8ADFCF0}" destId="{0E11708A-9509-4815-89E2-AEC91D28C37C}" srcOrd="0" destOrd="0" presId="urn:microsoft.com/office/officeart/2005/8/layout/venn1"/>
    <dgm:cxn modelId="{844F9213-059C-4533-AC09-D849E8910514}" type="presOf" srcId="{40A0CF8B-C6DB-4D4C-83C5-8F329CACDED0}" destId="{0889914B-DA5D-4CD3-B9CE-B2A245532AFE}" srcOrd="1" destOrd="0" presId="urn:microsoft.com/office/officeart/2005/8/layout/venn1"/>
    <dgm:cxn modelId="{757940AB-BF91-4D66-8C4F-4D098BD442BD}" type="presOf" srcId="{BA39E985-51DC-4672-B53D-1F5DACE315ED}" destId="{69F29775-19D7-4BDE-927E-A79D34B41E3B}" srcOrd="1" destOrd="0" presId="urn:microsoft.com/office/officeart/2005/8/layout/venn1"/>
    <dgm:cxn modelId="{2E9E215B-59A8-4123-ACFC-4E29130C5EA8}" srcId="{505B02FB-0CF6-4830-8798-B45FC6D2851B}" destId="{BA39E985-51DC-4672-B53D-1F5DACE315ED}" srcOrd="1" destOrd="0" parTransId="{C67EDB7E-0C90-431A-AC60-DD6F7CFB524E}" sibTransId="{3F5C9257-72AF-40BE-BF73-FB1186CA2DB2}"/>
    <dgm:cxn modelId="{B907EF74-4C20-4F0F-97E1-227E23839CDE}" type="presOf" srcId="{BA39E985-51DC-4672-B53D-1F5DACE315ED}" destId="{13C18C62-33B2-4076-B809-36961FB73E92}" srcOrd="0" destOrd="0" presId="urn:microsoft.com/office/officeart/2005/8/layout/venn1"/>
    <dgm:cxn modelId="{5B49AAD6-C9C5-4F8A-A12B-24B69BEBC5D6}" type="presOf" srcId="{40A0CF8B-C6DB-4D4C-83C5-8F329CACDED0}" destId="{E3272EAE-DDA2-48E4-9FDC-A5152C7FB1DE}" srcOrd="0" destOrd="0" presId="urn:microsoft.com/office/officeart/2005/8/layout/venn1"/>
    <dgm:cxn modelId="{A5BB6A4D-2964-4C3F-A10D-153B665AC4E1}" type="presParOf" srcId="{E8538C03-5E80-41CA-ACA2-84AF40B88984}" destId="{0E11708A-9509-4815-89E2-AEC91D28C37C}" srcOrd="0" destOrd="0" presId="urn:microsoft.com/office/officeart/2005/8/layout/venn1"/>
    <dgm:cxn modelId="{CD4AB146-3F85-4A3F-BC25-78C817E385F8}" type="presParOf" srcId="{E8538C03-5E80-41CA-ACA2-84AF40B88984}" destId="{BAB64414-9260-4031-9F79-444D717F89EC}" srcOrd="1" destOrd="0" presId="urn:microsoft.com/office/officeart/2005/8/layout/venn1"/>
    <dgm:cxn modelId="{2899B203-C7C5-43AA-B3D0-789DC3E9C544}" type="presParOf" srcId="{E8538C03-5E80-41CA-ACA2-84AF40B88984}" destId="{13C18C62-33B2-4076-B809-36961FB73E92}" srcOrd="2" destOrd="0" presId="urn:microsoft.com/office/officeart/2005/8/layout/venn1"/>
    <dgm:cxn modelId="{B61A5B74-A8E5-4350-9E47-E54CBE063B07}" type="presParOf" srcId="{E8538C03-5E80-41CA-ACA2-84AF40B88984}" destId="{69F29775-19D7-4BDE-927E-A79D34B41E3B}" srcOrd="3" destOrd="0" presId="urn:microsoft.com/office/officeart/2005/8/layout/venn1"/>
    <dgm:cxn modelId="{072D0864-569B-42CA-A374-B6BAA97D2E0D}" type="presParOf" srcId="{E8538C03-5E80-41CA-ACA2-84AF40B88984}" destId="{E3272EAE-DDA2-48E4-9FDC-A5152C7FB1DE}" srcOrd="4" destOrd="0" presId="urn:microsoft.com/office/officeart/2005/8/layout/venn1"/>
    <dgm:cxn modelId="{C535D4F7-836D-4ADA-A254-76850B424479}" type="presParOf" srcId="{E8538C03-5E80-41CA-ACA2-84AF40B88984}" destId="{0889914B-DA5D-4CD3-B9CE-B2A245532AF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1708A-9509-4815-89E2-AEC91D28C37C}">
      <dsp:nvSpPr>
        <dsp:cNvPr id="0" name=""/>
        <dsp:cNvSpPr/>
      </dsp:nvSpPr>
      <dsp:spPr>
        <a:xfrm>
          <a:off x="2145838" y="39604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Боровков</a:t>
          </a:r>
          <a:r>
            <a:rPr lang="uk-UA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Володимир Валентинович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9306" y="372281"/>
        <a:ext cx="1394074" cy="855455"/>
      </dsp:txXfrm>
    </dsp:sp>
    <dsp:sp modelId="{13C18C62-33B2-4076-B809-36961FB73E92}">
      <dsp:nvSpPr>
        <dsp:cNvPr id="0" name=""/>
        <dsp:cNvSpPr/>
      </dsp:nvSpPr>
      <dsp:spPr>
        <a:xfrm>
          <a:off x="3870822" y="6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Єсін Ігор Володимирович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2214" y="491100"/>
        <a:ext cx="1140606" cy="1045556"/>
      </dsp:txXfrm>
    </dsp:sp>
    <dsp:sp modelId="{E3272EAE-DDA2-48E4-9FDC-A5152C7FB1DE}">
      <dsp:nvSpPr>
        <dsp:cNvPr id="0" name=""/>
        <dsp:cNvSpPr/>
      </dsp:nvSpPr>
      <dsp:spPr>
        <a:xfrm>
          <a:off x="420854" y="6"/>
          <a:ext cx="1901011" cy="19010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Яблонський</a:t>
          </a:r>
          <a:r>
            <a:rPr lang="uk-UA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Павло Євгенійович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866" y="491100"/>
        <a:ext cx="1140606" cy="1045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 Коростень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Портал соціальних комунікацій «Кабінет мешканця» - «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Misto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44" y="1052736"/>
            <a:ext cx="567446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128792" cy="540060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вже працює в тестовому режимі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61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endParaRPr lang="uk-UA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 коштів з міського бюджету для створення системного адміністрування – створення Контакт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центру на бюджетній комісії 22 грудня 2016 року </a:t>
            </a:r>
          </a:p>
          <a:p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Залучення позабюджетних додаткових коштів за рахунок грантових проектів.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 крок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 5 сесії міської ради 7 скликання від 21.04.2016 № 162 «Про затвердження Загальноміська програма створення міської автоматизованої інформаційної системи на 2016-2017 роки» (розміщено на офіційному сайті міста)</a:t>
            </a:r>
          </a:p>
          <a:p>
            <a:pPr marL="0" indent="0">
              <a:buNone/>
            </a:pPr>
            <a:endParaRPr lang="uk-UA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 № 1 загальних зборів Громадської організації «Агенція регіонального розвитку» від 08 серпня 2016 року щодо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затвердження переліку пріоритетних проектів ГО до кінця 2016 року.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 база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23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 anchor="ctr"/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Асоціації міст України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Норвезькій асоціації місцевих і регіональних влад (КС)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інституту міських і регіональних досліджень (НІБР)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Міністерству соціальної політики</a:t>
            </a:r>
          </a:p>
          <a:p>
            <a:pPr marL="0" indent="0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>
              <a:buNone/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за мотивацію державних 			службовців до прагнення 			змінити Україну на краще!</a:t>
            </a:r>
          </a:p>
          <a:p>
            <a:pPr marL="0" indent="0">
              <a:buNone/>
            </a:pPr>
            <a:endParaRPr lang="uk-UA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Сподіваємося на подальшу взаємовигідну співпрацю!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43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 проблем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20000"/>
          </a:bodyPr>
          <a:lstStyle/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ідсутність єдиної інформаційної бази в місті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езадоволення мешканців міста рівнем надання адміністративних, соціальних та комунальних послуг</a:t>
            </a: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еобізнаність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 мешканців міста щодо розподілу  функціональної відповідальності у забезпеченні життєдіяльності міста (хто за що 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відповідає)</a:t>
            </a: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еобізнаність </a:t>
            </a:r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діяльності міської ради та неможливість контролю за діями власних представників (депутатів міської ради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низька обізнаність мешканців міста про діяльність установ та підприємств місцевого самоврядування та неможливість безпосереднього впливу на їх роботу </a:t>
            </a:r>
            <a:endParaRPr lang="ru-RU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обмеженість доступу до нормативних документів </a:t>
            </a:r>
            <a:endParaRPr lang="ru-RU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обмеження в часі на замовлення послуги та на спілкування з виконавцями </a:t>
            </a:r>
            <a:endParaRPr lang="ru-RU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довгий час очікування відповіді під час листування, або відсутність відповіді взагалі</a:t>
            </a:r>
            <a:endParaRPr lang="ru-RU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низька якість наданих 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</a:p>
          <a:p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Вирішення проблем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ЄДИНОЇ БАЗОВОЇ ПЛАТФОРМИ СИСТЕМИ УПРАВЛІННЯ БАЗАМИ ДАНИХ  ТА ПОРТАЛУ СОЦІАЛЬНИХ КОМУНІКАЦІЙ «КАБІНЕТ МЕШКАНЦЯ» -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MISTO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" t="13208" r="9294" b="934"/>
          <a:stretch/>
        </p:blipFill>
        <p:spPr>
          <a:xfrm>
            <a:off x="5940152" y="2995156"/>
            <a:ext cx="1997621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" r="15275" b="15389"/>
          <a:stretch/>
        </p:blipFill>
        <p:spPr>
          <a:xfrm>
            <a:off x="3995936" y="4257093"/>
            <a:ext cx="1635646" cy="21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ІНІЦІАТОРИ </a:t>
            </a:r>
          </a:p>
          <a:p>
            <a:pPr marL="0" indent="0" algn="ctr">
              <a:buNone/>
            </a:pP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Депутати міської ради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вирішення проблем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81893470"/>
              </p:ext>
            </p:extLst>
          </p:nvPr>
        </p:nvGraphicFramePr>
        <p:xfrm>
          <a:off x="1187624" y="1916832"/>
          <a:ext cx="619268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Выноска со стрелкой вниз 8"/>
          <p:cNvSpPr/>
          <p:nvPr/>
        </p:nvSpPr>
        <p:spPr>
          <a:xfrm>
            <a:off x="1619672" y="3933056"/>
            <a:ext cx="5256584" cy="648072"/>
          </a:xfrm>
          <a:prstGeom prst="downArrowCallou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Звернення до міського голови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720" y="4581128"/>
            <a:ext cx="4464496" cy="20162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Підтримка ідеї міським головою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Розробка проекту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Підтримка та фінансування проекту ПРООН на суму 500 тис. грн.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uk-UA" sz="1400" b="1" dirty="0" err="1" smtClean="0">
                <a:solidFill>
                  <a:schemeClr val="accent1">
                    <a:lumMod val="75000"/>
                  </a:schemeClr>
                </a:solidFill>
              </a:rPr>
              <a:t>Співфінансування</a:t>
            </a:r>
            <a:r>
              <a:rPr lang="uk-UA" sz="1400" b="1" dirty="0" smtClean="0">
                <a:solidFill>
                  <a:schemeClr val="accent1">
                    <a:lumMod val="75000"/>
                  </a:schemeClr>
                </a:solidFill>
              </a:rPr>
              <a:t> з міського бюджету 200 тис. грн.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726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2016 році Коростенської міської радою прийняте </a:t>
            </a:r>
            <a:r>
              <a:rPr lang="uk-UA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рішення: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Про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затвердження Загальноміської програми створення міської автоматизованої інформаційної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системи -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базової платформи системи управління базами даних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та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безпосередньо </a:t>
            </a:r>
            <a:r>
              <a:rPr lang="uk-UA" sz="2800" dirty="0" err="1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веб-інтерфейсу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- Порталу соціальних комунікацій 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«Кабінет мешканця» - 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MISTO</a:t>
            </a: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</a:rPr>
              <a:t>2016-2017 роки, яким передбачено запровадження низки  електронних сервісів.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 вирішення проблем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2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marL="0" indent="0" algn="ctr">
              <a:buNone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«Замов </a:t>
            </a:r>
            <a:r>
              <a:rPr lang="uk-UA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пуслугу</a:t>
            </a: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або отримай інформацію 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і де її замовити</a:t>
            </a: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</a:p>
          <a:p>
            <a:pPr marL="0" indent="0" algn="ctr">
              <a:buNone/>
            </a:pPr>
            <a:endParaRPr lang="uk-UA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Платформи «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Misto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Порталу «Кабінет мешканця»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 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зв’язок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надавачами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користувачами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збільшить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комунальних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послуг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мережу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без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присутності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заявника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/>
          </a:p>
          <a:p>
            <a:pPr marL="0" indent="0" algn="ctr">
              <a:buNone/>
            </a:pPr>
            <a:endParaRPr lang="uk-UA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/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Ідеологія проекту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77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Жовтень-грудень 2016 року вже введено до тестування:</a:t>
            </a:r>
          </a:p>
          <a:p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ПЛАТФОРМА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– «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Smart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Misto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и Портал «КАБІНЕТ МЕШКАНЦЯ»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: Загальнодоступна Єдина база нормативних документів місцевого самоврядування в м. Коростені.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: Загальнодоступний реєстр земель та комунального майна в м. Коростені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: Система електронного поіменного голосування депутатів міської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ради</a:t>
            </a:r>
          </a:p>
          <a:p>
            <a:pPr marL="0" indent="0" algn="ctr">
              <a:buNone/>
            </a:pPr>
            <a:endParaRPr lang="uk-UA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Етапи реалізації на 2017-2018 роки: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Введення в систему інформації адміністративних послуг (установи місцевого самоврядування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І квартал 2017 р.)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Введення в систему інформації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 комунальних  послуг (підприємства надавачі послуг)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ІІ квартал 2017 р.)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b="1" dirty="0">
                <a:solidFill>
                  <a:schemeClr val="accent1">
                    <a:lumMod val="75000"/>
                  </a:schemeClr>
                </a:solidFill>
              </a:rPr>
              <a:t>Введення в систему 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інформації комерційних послуг ( аптеки,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службт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 доставки, приватні медичні установи, послуги з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ремонут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 житла і </a:t>
            </a:r>
            <a:r>
              <a:rPr lang="uk-UA" sz="1800" b="1" dirty="0" err="1" smtClean="0">
                <a:solidFill>
                  <a:schemeClr val="accent1">
                    <a:lumMod val="75000"/>
                  </a:schemeClr>
                </a:solidFill>
              </a:rPr>
              <a:t>тд</a:t>
            </a: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.)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ІІІ </a:t>
            </a:r>
            <a:r>
              <a:rPr lang="uk-UA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квартал 2017 р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800" b="1" dirty="0" smtClean="0">
                <a:solidFill>
                  <a:schemeClr val="accent1">
                    <a:lumMod val="75000"/>
                  </a:schemeClr>
                </a:solidFill>
              </a:rPr>
              <a:t>Підключення всіх вільних сервісів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 І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uk-UA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квартал 2017 р. – 2018 р.)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та термін реалізації проекту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7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Результатом реалізації проекту має бути створення механізму інформування та забезпечення оперативного зв’язку між мешканцями міста та надавачами послуг а також механізму громадського контролю за якістю обслуговування на базі єдиної системи.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Очікуваний результат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293096"/>
            <a:ext cx="5040560" cy="221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ПЛАТФОРМА  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2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</a:t>
            </a:r>
            <a:r>
              <a:rPr lang="uk-UA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Misto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Портал соціальних комунікацій «КАБІНЕТ МЕШКАНЦЯ»)  - унікальний, в межах України, проект, який є базою (фундаментом) для впровадження автоматизації в різні галузі життєдіяльності міста. Ця програмна архітектура дозволяє постійно розширювати функціональні можливості системи, додавати майже необмежену кількість проектів, спрямованих на потреби мешканців міста. Інтеграція проектів у єдину систему управління дозволить значно підвищити їх ефективність та здешевити впровадження.  Коростень може стати прикладом для інших міст України в побудові розумного міста, націленого на ефективну взаємодію з мешканцями і отримання зворотного 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зв’язку.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 anchor="ctr">
            <a:normAutofit/>
          </a:bodyPr>
          <a:lstStyle/>
          <a:p>
            <a:pPr algn="ctr"/>
            <a:r>
              <a:rPr lang="uk-UA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Узагальнення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9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700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Місто Коростень</vt:lpstr>
      <vt:lpstr>Визначення проблем</vt:lpstr>
      <vt:lpstr>Вирішення проблем</vt:lpstr>
      <vt:lpstr>Процес вирішення проблем</vt:lpstr>
      <vt:lpstr>Процес вирішення проблем</vt:lpstr>
      <vt:lpstr>Ідеологія проекту</vt:lpstr>
      <vt:lpstr>Етапи та термін реалізації проекту</vt:lpstr>
      <vt:lpstr>Очікуваний результат</vt:lpstr>
      <vt:lpstr>Узагальнення</vt:lpstr>
      <vt:lpstr>Програма вже працює в тестовому режимі</vt:lpstr>
      <vt:lpstr>Наступний крок</vt:lpstr>
      <vt:lpstr>Нормативно-правова база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Місто Коростень</dc:title>
  <dc:creator>User</dc:creator>
  <cp:lastModifiedBy>User</cp:lastModifiedBy>
  <cp:revision>25</cp:revision>
  <dcterms:created xsi:type="dcterms:W3CDTF">2016-12-10T10:38:52Z</dcterms:created>
  <dcterms:modified xsi:type="dcterms:W3CDTF">2016-12-10T14:38:25Z</dcterms:modified>
</cp:coreProperties>
</file>