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1" r:id="rId2"/>
    <p:sldId id="342" r:id="rId3"/>
    <p:sldId id="329" r:id="rId4"/>
    <p:sldId id="332" r:id="rId5"/>
    <p:sldId id="343" r:id="rId6"/>
    <p:sldId id="346" r:id="rId7"/>
    <p:sldId id="345" r:id="rId8"/>
    <p:sldId id="344" r:id="rId9"/>
    <p:sldId id="350" r:id="rId10"/>
    <p:sldId id="349" r:id="rId11"/>
    <p:sldId id="348" r:id="rId12"/>
    <p:sldId id="347" r:id="rId13"/>
    <p:sldId id="297" r:id="rId14"/>
    <p:sldId id="351" r:id="rId15"/>
    <p:sldId id="352" r:id="rId16"/>
    <p:sldId id="354" r:id="rId17"/>
    <p:sldId id="355" r:id="rId18"/>
    <p:sldId id="359" r:id="rId19"/>
    <p:sldId id="358" r:id="rId20"/>
    <p:sldId id="357" r:id="rId21"/>
    <p:sldId id="353" r:id="rId22"/>
    <p:sldId id="356" r:id="rId23"/>
    <p:sldId id="360" r:id="rId24"/>
    <p:sldId id="370" r:id="rId25"/>
    <p:sldId id="371" r:id="rId26"/>
    <p:sldId id="372" r:id="rId27"/>
    <p:sldId id="373" r:id="rId28"/>
    <p:sldId id="376" r:id="rId29"/>
    <p:sldId id="375" r:id="rId30"/>
    <p:sldId id="377" r:id="rId31"/>
    <p:sldId id="378" r:id="rId32"/>
    <p:sldId id="380" r:id="rId33"/>
    <p:sldId id="381" r:id="rId3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DDFFDD"/>
    <a:srgbClr val="FFFFCC"/>
    <a:srgbClr val="006600"/>
    <a:srgbClr val="4BFF4B"/>
    <a:srgbClr val="D1FFFF"/>
    <a:srgbClr val="0000FF"/>
    <a:srgbClr val="0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3" d="100"/>
          <a:sy n="53" d="100"/>
        </p:scale>
        <p:origin x="-1014"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40;&#1076;&#1084;&#1080;&#1085;\Desktop\&#1051;&#1080;&#1089;&#1090;%20Microsoft%20Office%20Exce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40"/>
      <c:rAngAx val="0"/>
      <c:perspective val="30"/>
    </c:view3D>
    <c:floor>
      <c:thickness val="0"/>
    </c:floor>
    <c:sideWall>
      <c:thickness val="0"/>
    </c:sideWall>
    <c:backWall>
      <c:thickness val="0"/>
    </c:backWall>
    <c:plotArea>
      <c:layout>
        <c:manualLayout>
          <c:layoutTarget val="inner"/>
          <c:xMode val="edge"/>
          <c:yMode val="edge"/>
          <c:x val="4.1968392242281813E-2"/>
          <c:y val="0.17505327857225109"/>
          <c:w val="0.60515349401208574"/>
          <c:h val="0.80640143923071927"/>
        </c:manualLayout>
      </c:layout>
      <c:pie3DChart>
        <c:varyColors val="1"/>
        <c:ser>
          <c:idx val="0"/>
          <c:order val="0"/>
          <c:explosion val="15"/>
          <c:dLbls>
            <c:spPr>
              <a:noFill/>
              <a:ln>
                <a:noFill/>
              </a:ln>
              <a:effectLst/>
            </c:spPr>
            <c:txPr>
              <a:bodyPr/>
              <a:lstStyle/>
              <a:p>
                <a:pPr>
                  <a:defRPr sz="2800" b="1" i="0" baseline="0">
                    <a:latin typeface="Times New Roman" pitchFamily="18" charset="0"/>
                  </a:defRPr>
                </a:pPr>
                <a:endParaRPr lang="ru-RU"/>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Лист1!$A$3:$D$3</c:f>
              <c:strCache>
                <c:ptCount val="4"/>
                <c:pt idx="0">
                  <c:v>Загальноосвітні навчальні заклади</c:v>
                </c:pt>
                <c:pt idx="1">
                  <c:v>Позашкільні навчальні заклади</c:v>
                </c:pt>
                <c:pt idx="2">
                  <c:v>Міжшкільні навчально-виробничі комбінати </c:v>
                </c:pt>
                <c:pt idx="3">
                  <c:v>Дошкільні навчальні заклади</c:v>
                </c:pt>
              </c:strCache>
            </c:strRef>
          </c:cat>
          <c:val>
            <c:numRef>
              <c:f>Лист1!$A$4:$D$4</c:f>
              <c:numCache>
                <c:formatCode>General</c:formatCode>
                <c:ptCount val="4"/>
                <c:pt idx="0">
                  <c:v>160</c:v>
                </c:pt>
                <c:pt idx="1">
                  <c:v>22</c:v>
                </c:pt>
                <c:pt idx="2">
                  <c:v>4</c:v>
                </c:pt>
                <c:pt idx="3">
                  <c:v>176</c:v>
                </c:pt>
              </c:numCache>
            </c:numRef>
          </c:val>
        </c:ser>
        <c:ser>
          <c:idx val="1"/>
          <c:order val="1"/>
          <c:explosion val="25"/>
          <c:cat>
            <c:strRef>
              <c:f>Лист1!$A$3:$D$3</c:f>
              <c:strCache>
                <c:ptCount val="4"/>
                <c:pt idx="0">
                  <c:v>Загальноосвітні навчальні заклади</c:v>
                </c:pt>
                <c:pt idx="1">
                  <c:v>Позашкільні навчальні заклади</c:v>
                </c:pt>
                <c:pt idx="2">
                  <c:v>Міжшкільні навчально-виробничі комбінати </c:v>
                </c:pt>
                <c:pt idx="3">
                  <c:v>Дошкільні навчальні заклади</c:v>
                </c:pt>
              </c:strCache>
            </c:strRef>
          </c:cat>
          <c:val>
            <c:numRef>
              <c:f>Лист1!$A$5:$D$5</c:f>
              <c:numCache>
                <c:formatCode>General</c:formatCode>
                <c:ptCount val="4"/>
                <c:pt idx="0">
                  <c:v>91291</c:v>
                </c:pt>
                <c:pt idx="1">
                  <c:v>18758</c:v>
                </c:pt>
                <c:pt idx="2">
                  <c:v>3263</c:v>
                </c:pt>
                <c:pt idx="3">
                  <c:v>36014</c:v>
                </c:pt>
              </c:numCache>
            </c:numRef>
          </c:val>
        </c:ser>
        <c:dLbls>
          <c:showLegendKey val="0"/>
          <c:showVal val="0"/>
          <c:showCatName val="0"/>
          <c:showSerName val="0"/>
          <c:showPercent val="0"/>
          <c:showBubbleSize val="0"/>
          <c:showLeaderLines val="1"/>
        </c:dLbls>
      </c:pie3DChart>
      <c:spPr>
        <a:effectLst>
          <a:innerShdw blurRad="63500" dist="50800" dir="13500000">
            <a:prstClr val="black">
              <a:alpha val="50000"/>
            </a:prstClr>
          </a:innerShdw>
        </a:effectLst>
        <a:scene3d>
          <a:camera prst="orthographicFront"/>
          <a:lightRig rig="threePt" dir="t"/>
        </a:scene3d>
        <a:sp3d>
          <a:bevelT/>
        </a:sp3d>
      </c:spPr>
    </c:plotArea>
    <c:legend>
      <c:legendPos val="r"/>
      <c:layout>
        <c:manualLayout>
          <c:xMode val="edge"/>
          <c:yMode val="edge"/>
          <c:x val="0.68712642169728799"/>
          <c:y val="0.11877629617905804"/>
          <c:w val="0.30731802274715686"/>
          <c:h val="0.76493985676413634"/>
        </c:manualLayout>
      </c:layout>
      <c:overlay val="0"/>
      <c:txPr>
        <a:bodyPr/>
        <a:lstStyle/>
        <a:p>
          <a:pPr>
            <a:defRPr sz="1800" b="1" i="0" baseline="0">
              <a:latin typeface="Times New Roman" pitchFamily="18" charset="0"/>
            </a:defRPr>
          </a:pPr>
          <a:endParaRPr lang="ru-RU"/>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2.8932147370466625E-4"/>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rgbClr val="008000"/>
              </a:solidFill>
              <a:latin typeface="+mn-lt"/>
              <a:ea typeface="+mn-ea"/>
              <a:cs typeface="+mn-cs"/>
            </a:defRPr>
          </a:pPr>
          <a:endParaRPr lang="ru-RU"/>
        </a:p>
      </c:txPr>
    </c:title>
    <c:autoTitleDeleted val="0"/>
    <c:plotArea>
      <c:layout>
        <c:manualLayout>
          <c:layoutTarget val="inner"/>
          <c:xMode val="edge"/>
          <c:yMode val="edge"/>
          <c:x val="0"/>
          <c:y val="0.29270719947136764"/>
          <c:w val="0.96604938271604934"/>
          <c:h val="0.33314817227065868"/>
        </c:manualLayout>
      </c:layout>
      <c:barChart>
        <c:barDir val="col"/>
        <c:grouping val="clustered"/>
        <c:varyColors val="0"/>
        <c:ser>
          <c:idx val="0"/>
          <c:order val="0"/>
          <c:tx>
            <c:strRef>
              <c:f>Аркуш1!$B$1</c:f>
              <c:strCache>
                <c:ptCount val="1"/>
                <c:pt idx="0">
                  <c:v>Кількість груп</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3">
                  <a:lumMod val="75000"/>
                </a:schemeClr>
              </a:solidFill>
              <a:ln>
                <a:noFill/>
              </a:ln>
              <a:effectLst/>
              <a:scene3d>
                <a:camera prst="orthographicFront"/>
                <a:lightRig rig="threePt" dir="t"/>
              </a:scene3d>
              <a:sp3d>
                <a:bevelT/>
              </a:sp3d>
            </c:spPr>
          </c:dPt>
          <c:dPt>
            <c:idx val="1"/>
            <c:invertIfNegative val="0"/>
            <c:bubble3D val="0"/>
            <c:spPr>
              <a:solidFill>
                <a:srgbClr val="008000"/>
              </a:solidFill>
              <a:ln>
                <a:noFill/>
              </a:ln>
              <a:effectLst/>
              <a:scene3d>
                <a:camera prst="orthographicFront"/>
                <a:lightRig rig="threePt" dir="t"/>
              </a:scene3d>
              <a:sp3d>
                <a:bevelT/>
              </a:sp3d>
            </c:spPr>
          </c:dPt>
          <c:dPt>
            <c:idx val="2"/>
            <c:invertIfNegative val="0"/>
            <c:bubble3D val="0"/>
            <c:spPr>
              <a:solidFill>
                <a:srgbClr val="00C800"/>
              </a:solidFill>
              <a:ln>
                <a:noFill/>
              </a:ln>
              <a:effectLst/>
              <a:scene3d>
                <a:camera prst="orthographicFront"/>
                <a:lightRig rig="threePt" dir="t"/>
              </a:scene3d>
              <a:sp3d>
                <a:bevelT/>
              </a:sp3d>
            </c:spPr>
          </c:dPt>
          <c:dPt>
            <c:idx val="3"/>
            <c:invertIfNegative val="0"/>
            <c:bubble3D val="0"/>
            <c:spPr>
              <a:solidFill>
                <a:srgbClr val="61FF61"/>
              </a:solidFill>
              <a:ln>
                <a:noFill/>
              </a:ln>
              <a:effectLst/>
              <a:scene3d>
                <a:camera prst="orthographicFront"/>
                <a:lightRig rig="threePt" dir="t"/>
              </a:scene3d>
              <a:sp3d>
                <a:bevelT/>
              </a:sp3d>
            </c:spPr>
          </c:dPt>
          <c:dLbls>
            <c:dLbl>
              <c:idx val="2"/>
              <c:layout>
                <c:manualLayout>
                  <c:x val="-1.5432098765432104E-3"/>
                  <c:y val="3.169198781630228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148148148149344E-3"/>
                  <c:y val="0.15954794748213397"/>
                </c:manualLayout>
              </c:layout>
              <c:showLegendKey val="0"/>
              <c:showVal val="1"/>
              <c:showCatName val="0"/>
              <c:showSerName val="0"/>
              <c:showPercent val="0"/>
              <c:showBubbleSize val="0"/>
              <c:extLst>
                <c:ext xmlns:c15="http://schemas.microsoft.com/office/drawing/2012/chart" uri="{CE6537A1-D6FC-4f65-9D91-7224C49458BB}">
                  <c15:layout>
                    <c:manualLayout>
                      <c:w val="4.0416666666666656E-2"/>
                      <c:h val="0.2356616214020236"/>
                    </c:manualLayout>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1"/>
                <c:pt idx="0">
                  <c:v>2010-2016</c:v>
                </c:pt>
              </c:strCache>
            </c:strRef>
          </c:cat>
          <c:val>
            <c:numRef>
              <c:f>Аркуш1!$B$2:$B$5</c:f>
              <c:numCache>
                <c:formatCode>General</c:formatCode>
                <c:ptCount val="4"/>
                <c:pt idx="0">
                  <c:v>104</c:v>
                </c:pt>
              </c:numCache>
            </c:numRef>
          </c:val>
        </c:ser>
        <c:dLbls>
          <c:showLegendKey val="0"/>
          <c:showVal val="0"/>
          <c:showCatName val="0"/>
          <c:showSerName val="0"/>
          <c:showPercent val="0"/>
          <c:showBubbleSize val="0"/>
        </c:dLbls>
        <c:gapWidth val="219"/>
        <c:overlap val="-27"/>
        <c:axId val="27240704"/>
        <c:axId val="28905472"/>
      </c:barChart>
      <c:catAx>
        <c:axId val="2724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ru-RU"/>
          </a:p>
        </c:txPr>
        <c:crossAx val="28905472"/>
        <c:crosses val="autoZero"/>
        <c:auto val="1"/>
        <c:lblAlgn val="ctr"/>
        <c:lblOffset val="100"/>
        <c:noMultiLvlLbl val="0"/>
      </c:catAx>
      <c:valAx>
        <c:axId val="28905472"/>
        <c:scaling>
          <c:orientation val="minMax"/>
        </c:scaling>
        <c:delete val="1"/>
        <c:axPos val="l"/>
        <c:majorGridlines>
          <c:spPr>
            <a:ln w="9525" cap="flat" cmpd="sng" algn="ctr">
              <a:noFill/>
              <a:round/>
            </a:ln>
            <a:effectLst/>
          </c:spPr>
        </c:majorGridlines>
        <c:numFmt formatCode="General" sourceLinked="1"/>
        <c:majorTickMark val="none"/>
        <c:minorTickMark val="none"/>
        <c:tickLblPos val="none"/>
        <c:crossAx val="2724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008000"/>
                </a:solidFill>
                <a:latin typeface="+mn-lt"/>
                <a:ea typeface="+mn-ea"/>
                <a:cs typeface="+mn-cs"/>
              </a:defRPr>
            </a:pPr>
            <a:r>
              <a:rPr lang="uk-UA" b="1" dirty="0">
                <a:solidFill>
                  <a:srgbClr val="0000FF"/>
                </a:solidFill>
              </a:rPr>
              <a:t>Кількість </a:t>
            </a:r>
            <a:r>
              <a:rPr lang="uk-UA" b="1" dirty="0" smtClean="0">
                <a:solidFill>
                  <a:srgbClr val="0000FF"/>
                </a:solidFill>
              </a:rPr>
              <a:t>місць</a:t>
            </a:r>
            <a:endParaRPr lang="uk-UA" b="1" dirty="0">
              <a:solidFill>
                <a:srgbClr val="0000FF"/>
              </a:solidFill>
            </a:endParaRPr>
          </a:p>
        </c:rich>
      </c:tx>
      <c:layout>
        <c:manualLayout>
          <c:xMode val="edge"/>
          <c:yMode val="edge"/>
          <c:x val="1.4741542723826211E-2"/>
          <c:y val="0"/>
        </c:manualLayout>
      </c:layout>
      <c:overlay val="0"/>
      <c:spPr>
        <a:noFill/>
        <a:ln>
          <a:noFill/>
        </a:ln>
        <a:effectLst/>
      </c:spPr>
    </c:title>
    <c:autoTitleDeleted val="0"/>
    <c:plotArea>
      <c:layout>
        <c:manualLayout>
          <c:layoutTarget val="inner"/>
          <c:xMode val="edge"/>
          <c:yMode val="edge"/>
          <c:x val="0"/>
          <c:y val="0.37666074264014582"/>
          <c:w val="0.96604938271604934"/>
          <c:h val="0.50079814548018098"/>
        </c:manualLayout>
      </c:layout>
      <c:barChart>
        <c:barDir val="col"/>
        <c:grouping val="clustered"/>
        <c:varyColors val="0"/>
        <c:ser>
          <c:idx val="0"/>
          <c:order val="0"/>
          <c:tx>
            <c:strRef>
              <c:f>Аркуш1!$B$1</c:f>
              <c:strCache>
                <c:ptCount val="1"/>
                <c:pt idx="0">
                  <c:v>Кількість місць</c:v>
                </c:pt>
              </c:strCache>
            </c:strRef>
          </c:tx>
          <c:spPr>
            <a:solidFill>
              <a:srgbClr val="0070C0"/>
            </a:solidFill>
            <a:ln>
              <a:noFill/>
            </a:ln>
            <a:effectLst/>
            <a:scene3d>
              <a:camera prst="orthographicFront"/>
              <a:lightRig rig="threePt" dir="t"/>
            </a:scene3d>
            <a:sp3d>
              <a:bevelT/>
            </a:sp3d>
          </c:spPr>
          <c:invertIfNegative val="0"/>
          <c:dPt>
            <c:idx val="1"/>
            <c:invertIfNegative val="0"/>
            <c:bubble3D val="0"/>
            <c:spPr>
              <a:solidFill>
                <a:srgbClr val="008AF2"/>
              </a:solidFill>
              <a:ln>
                <a:noFill/>
              </a:ln>
              <a:effectLst/>
              <a:scene3d>
                <a:camera prst="orthographicFront"/>
                <a:lightRig rig="threePt" dir="t"/>
              </a:scene3d>
              <a:sp3d>
                <a:bevelT/>
              </a:sp3d>
            </c:spPr>
          </c:dPt>
          <c:dPt>
            <c:idx val="2"/>
            <c:invertIfNegative val="0"/>
            <c:bubble3D val="0"/>
            <c:spPr>
              <a:solidFill>
                <a:srgbClr val="3FADFF"/>
              </a:solidFill>
              <a:ln>
                <a:noFill/>
              </a:ln>
              <a:effectLst/>
              <a:scene3d>
                <a:camera prst="orthographicFront"/>
                <a:lightRig rig="threePt" dir="t"/>
              </a:scene3d>
              <a:sp3d>
                <a:bevelT/>
              </a:sp3d>
            </c:spPr>
          </c:dPt>
          <c:dPt>
            <c:idx val="3"/>
            <c:invertIfNegative val="0"/>
            <c:bubble3D val="0"/>
            <c:spPr>
              <a:solidFill>
                <a:srgbClr val="81C9FF"/>
              </a:solidFill>
              <a:ln>
                <a:noFill/>
              </a:ln>
              <a:effectLst/>
              <a:scene3d>
                <a:camera prst="orthographicFront"/>
                <a:lightRig rig="threePt" dir="t"/>
              </a:scene3d>
              <a:sp3d>
                <a:bevelT/>
              </a:sp3d>
            </c:spPr>
          </c:dPt>
          <c:dLbls>
            <c:dLbl>
              <c:idx val="3"/>
              <c:layout>
                <c:manualLayout>
                  <c:x val="-6.3657407407407413E-2"/>
                  <c:y val="0.1854296688193779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Аркуш1!$A$2:$A$5</c:f>
              <c:strCache>
                <c:ptCount val="1"/>
                <c:pt idx="0">
                  <c:v>2010-2016</c:v>
                </c:pt>
              </c:strCache>
            </c:strRef>
          </c:cat>
          <c:val>
            <c:numRef>
              <c:f>Аркуш1!$B$2:$B$5</c:f>
              <c:numCache>
                <c:formatCode>General</c:formatCode>
                <c:ptCount val="4"/>
                <c:pt idx="0">
                  <c:v>665</c:v>
                </c:pt>
              </c:numCache>
            </c:numRef>
          </c:val>
        </c:ser>
        <c:dLbls>
          <c:showLegendKey val="0"/>
          <c:showVal val="0"/>
          <c:showCatName val="0"/>
          <c:showSerName val="0"/>
          <c:showPercent val="0"/>
          <c:showBubbleSize val="0"/>
        </c:dLbls>
        <c:gapWidth val="219"/>
        <c:overlap val="-27"/>
        <c:axId val="29254784"/>
        <c:axId val="29256320"/>
      </c:barChart>
      <c:catAx>
        <c:axId val="29254784"/>
        <c:scaling>
          <c:orientation val="minMax"/>
        </c:scaling>
        <c:delete val="1"/>
        <c:axPos val="b"/>
        <c:numFmt formatCode="General" sourceLinked="1"/>
        <c:majorTickMark val="none"/>
        <c:minorTickMark val="none"/>
        <c:tickLblPos val="none"/>
        <c:crossAx val="29256320"/>
        <c:crosses val="autoZero"/>
        <c:auto val="1"/>
        <c:lblAlgn val="ctr"/>
        <c:lblOffset val="100"/>
        <c:noMultiLvlLbl val="0"/>
      </c:catAx>
      <c:valAx>
        <c:axId val="29256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2925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96CAD-09E8-4762-A6F4-66E720069821}"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F5E76482-EF83-43BE-B55A-B5377043D302}">
      <dgm:prSet phldrT="[Текст]" phldr="1"/>
      <dgm:spPr/>
      <dgm:t>
        <a:bodyPr/>
        <a:lstStyle/>
        <a:p>
          <a:endParaRPr lang="ru-RU" dirty="0"/>
        </a:p>
      </dgm:t>
    </dgm:pt>
    <dgm:pt modelId="{8485B7B1-69A0-4CF0-ACC3-D6C118698B8D}" type="parTrans" cxnId="{38A3C350-20C4-4056-A424-E9423B35CCA6}">
      <dgm:prSet/>
      <dgm:spPr/>
      <dgm:t>
        <a:bodyPr/>
        <a:lstStyle/>
        <a:p>
          <a:endParaRPr lang="ru-RU"/>
        </a:p>
      </dgm:t>
    </dgm:pt>
    <dgm:pt modelId="{9FC0581C-0219-4A4D-97D6-A58B38E4F2D5}" type="sibTrans" cxnId="{38A3C350-20C4-4056-A424-E9423B35CCA6}">
      <dgm:prSet/>
      <dgm:spPr/>
      <dgm:t>
        <a:bodyPr/>
        <a:lstStyle/>
        <a:p>
          <a:endParaRPr lang="ru-RU"/>
        </a:p>
      </dgm:t>
    </dgm:pt>
    <dgm:pt modelId="{D886BAED-6244-483C-8ACD-26F6147759E9}" type="pres">
      <dgm:prSet presAssocID="{04496CAD-09E8-4762-A6F4-66E720069821}" presName="diagram" presStyleCnt="0">
        <dgm:presLayoutVars>
          <dgm:dir/>
          <dgm:resizeHandles val="exact"/>
        </dgm:presLayoutVars>
      </dgm:prSet>
      <dgm:spPr/>
      <dgm:t>
        <a:bodyPr/>
        <a:lstStyle/>
        <a:p>
          <a:endParaRPr lang="ru-RU"/>
        </a:p>
      </dgm:t>
    </dgm:pt>
    <dgm:pt modelId="{FE96DF2E-F8E2-45A2-8BCE-36040E5D1C10}" type="pres">
      <dgm:prSet presAssocID="{F5E76482-EF83-43BE-B55A-B5377043D302}" presName="arrow" presStyleLbl="node1" presStyleIdx="0" presStyleCnt="1">
        <dgm:presLayoutVars>
          <dgm:bulletEnabled val="1"/>
        </dgm:presLayoutVars>
      </dgm:prSet>
      <dgm:spPr/>
      <dgm:t>
        <a:bodyPr/>
        <a:lstStyle/>
        <a:p>
          <a:endParaRPr lang="ru-RU"/>
        </a:p>
      </dgm:t>
    </dgm:pt>
  </dgm:ptLst>
  <dgm:cxnLst>
    <dgm:cxn modelId="{DCF0EB53-11FF-4F11-AA94-CB6700C1F6CF}" type="presOf" srcId="{F5E76482-EF83-43BE-B55A-B5377043D302}" destId="{FE96DF2E-F8E2-45A2-8BCE-36040E5D1C10}" srcOrd="0" destOrd="0" presId="urn:microsoft.com/office/officeart/2005/8/layout/arrow5"/>
    <dgm:cxn modelId="{117E1F63-D6D1-466B-BE0C-C9047A380995}" type="presOf" srcId="{04496CAD-09E8-4762-A6F4-66E720069821}" destId="{D886BAED-6244-483C-8ACD-26F6147759E9}" srcOrd="0" destOrd="0" presId="urn:microsoft.com/office/officeart/2005/8/layout/arrow5"/>
    <dgm:cxn modelId="{38A3C350-20C4-4056-A424-E9423B35CCA6}" srcId="{04496CAD-09E8-4762-A6F4-66E720069821}" destId="{F5E76482-EF83-43BE-B55A-B5377043D302}" srcOrd="0" destOrd="0" parTransId="{8485B7B1-69A0-4CF0-ACC3-D6C118698B8D}" sibTransId="{9FC0581C-0219-4A4D-97D6-A58B38E4F2D5}"/>
    <dgm:cxn modelId="{E5C2774E-6ADB-40A4-AB8A-E93D977FFF88}" type="presParOf" srcId="{D886BAED-6244-483C-8ACD-26F6147759E9}" destId="{FE96DF2E-F8E2-45A2-8BCE-36040E5D1C10}"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DF2E-F8E2-45A2-8BCE-36040E5D1C10}">
      <dsp:nvSpPr>
        <dsp:cNvPr id="0" name=""/>
        <dsp:cNvSpPr/>
      </dsp:nvSpPr>
      <dsp:spPr>
        <a:xfrm>
          <a:off x="2859885" y="76"/>
          <a:ext cx="223828" cy="22382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ru-RU" sz="500" kern="1200" dirty="0"/>
        </a:p>
      </dsp:txBody>
      <dsp:txXfrm>
        <a:off x="2915842" y="76"/>
        <a:ext cx="111914" cy="18465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0.61565</cdr:x>
      <cdr:y>0.63798</cdr:y>
    </cdr:from>
    <cdr:to>
      <cdr:x>0.63652</cdr:x>
      <cdr:y>0.75371</cdr:y>
    </cdr:to>
    <cdr:sp macro="" textlink="">
      <cdr:nvSpPr>
        <cdr:cNvPr id="3" name="Прямая соединительная линия 2"/>
        <cdr:cNvSpPr/>
      </cdr:nvSpPr>
      <cdr:spPr>
        <a:xfrm xmlns:a="http://schemas.openxmlformats.org/drawingml/2006/main">
          <a:off x="4904510" y="2978727"/>
          <a:ext cx="166254" cy="5403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0.44227</cdr:x>
      <cdr:y>0.76878</cdr:y>
    </cdr:from>
    <cdr:to>
      <cdr:x>0.5014</cdr:x>
      <cdr:y>0.82812</cdr:y>
    </cdr:to>
    <cdr:sp macro="" textlink="">
      <cdr:nvSpPr>
        <cdr:cNvPr id="5" name="Прямая соединительная линия 4"/>
        <cdr:cNvSpPr/>
      </cdr:nvSpPr>
      <cdr:spPr>
        <a:xfrm xmlns:a="http://schemas.openxmlformats.org/drawingml/2006/main">
          <a:off x="3584592" y="3685267"/>
          <a:ext cx="479248" cy="28449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0.26693</cdr:x>
      <cdr:y>0.76947</cdr:y>
    </cdr:from>
    <cdr:to>
      <cdr:x>0.34867</cdr:x>
      <cdr:y>0.81992</cdr:y>
    </cdr:to>
    <cdr:sp macro="" textlink="">
      <cdr:nvSpPr>
        <cdr:cNvPr id="7" name="Прямая соединительная линия 6"/>
        <cdr:cNvSpPr/>
      </cdr:nvSpPr>
      <cdr:spPr>
        <a:xfrm xmlns:a="http://schemas.openxmlformats.org/drawingml/2006/main" flipH="1">
          <a:off x="2163478" y="3688597"/>
          <a:ext cx="662488" cy="24181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0.04957</cdr:x>
      <cdr:y>0.70531</cdr:y>
    </cdr:from>
    <cdr:to>
      <cdr:x>0.13753</cdr:x>
      <cdr:y>0.75144</cdr:y>
    </cdr:to>
    <cdr:sp macro="" textlink="">
      <cdr:nvSpPr>
        <cdr:cNvPr id="9" name="Прямая соединительная линия 8"/>
        <cdr:cNvSpPr/>
      </cdr:nvSpPr>
      <cdr:spPr>
        <a:xfrm xmlns:a="http://schemas.openxmlformats.org/drawingml/2006/main" flipH="1">
          <a:off x="401781" y="3381001"/>
          <a:ext cx="712848" cy="22117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0.54872</cdr:x>
      <cdr:y>0.74566</cdr:y>
    </cdr:from>
    <cdr:to>
      <cdr:x>0.68889</cdr:x>
      <cdr:y>0.82948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47308" y="3574471"/>
          <a:ext cx="1136074" cy="401781"/>
        </a:xfrm>
        <a:prstGeom xmlns:a="http://schemas.openxmlformats.org/drawingml/2006/main" prst="rect">
          <a:avLst/>
        </a:prstGeom>
      </cdr:spPr>
    </cdr:pic>
  </cdr:relSizeAnchor>
  <cdr:relSizeAnchor xmlns:cdr="http://schemas.openxmlformats.org/drawingml/2006/chartDrawing">
    <cdr:from>
      <cdr:x>0.46667</cdr:x>
      <cdr:y>0.86416</cdr:y>
    </cdr:from>
    <cdr:to>
      <cdr:x>0.60342</cdr:x>
      <cdr:y>0.94798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782290" y="4142507"/>
          <a:ext cx="1108363" cy="401781"/>
        </a:xfrm>
        <a:prstGeom xmlns:a="http://schemas.openxmlformats.org/drawingml/2006/main" prst="rect">
          <a:avLst/>
        </a:prstGeom>
      </cdr:spPr>
    </cdr:pic>
  </cdr:relSizeAnchor>
  <cdr:relSizeAnchor xmlns:cdr="http://schemas.openxmlformats.org/drawingml/2006/chartDrawing">
    <cdr:from>
      <cdr:x>0.17778</cdr:x>
      <cdr:y>0.84365</cdr:y>
    </cdr:from>
    <cdr:to>
      <cdr:x>0.33333</cdr:x>
      <cdr:y>0.94687</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546423" y="4044175"/>
          <a:ext cx="1353056" cy="494810"/>
        </a:xfrm>
        <a:prstGeom xmlns:a="http://schemas.openxmlformats.org/drawingml/2006/main" prst="rect">
          <a:avLst/>
        </a:prstGeom>
      </cdr:spPr>
    </cdr:pic>
  </cdr:relSizeAnchor>
  <cdr:relSizeAnchor xmlns:cdr="http://schemas.openxmlformats.org/drawingml/2006/chartDrawing">
    <cdr:from>
      <cdr:x>0</cdr:x>
      <cdr:y>0.78613</cdr:y>
    </cdr:from>
    <cdr:to>
      <cdr:x>0.1641</cdr:x>
      <cdr:y>0.87572</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0" y="3768433"/>
          <a:ext cx="1330036" cy="429491"/>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82661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155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42"/>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42"/>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0868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80769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3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11"/>
          </p:nvPr>
        </p:nvSpPr>
        <p:spPr/>
        <p:txBody>
          <a:bodyPr/>
          <a:lstStyle/>
          <a:p>
            <a:endParaRPr lang="uk-UA">
              <a:solidFill>
                <a:prstClr val="black">
                  <a:tint val="75000"/>
                </a:prstClr>
              </a:solidFill>
            </a:endParaRPr>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00263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6605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Зразок тексту</a:t>
            </a:r>
          </a:p>
        </p:txBody>
      </p:sp>
      <p:sp>
        <p:nvSpPr>
          <p:cNvPr id="6" name="Місце для вмісту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8" name="Місце для нижнього колонтитула 7"/>
          <p:cNvSpPr>
            <a:spLocks noGrp="1"/>
          </p:cNvSpPr>
          <p:nvPr>
            <p:ph type="ftr" sz="quarter" idx="11"/>
          </p:nvPr>
        </p:nvSpPr>
        <p:spPr/>
        <p:txBody>
          <a:bodyPr/>
          <a:lstStyle/>
          <a:p>
            <a:endParaRPr lang="uk-UA">
              <a:solidFill>
                <a:prstClr val="black">
                  <a:tint val="75000"/>
                </a:prstClr>
              </a:solidFill>
            </a:endParaRPr>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69018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4" name="Місце для нижнього колонтитула 3"/>
          <p:cNvSpPr>
            <a:spLocks noGrp="1"/>
          </p:cNvSpPr>
          <p:nvPr>
            <p:ph type="ftr" sz="quarter" idx="11"/>
          </p:nvPr>
        </p:nvSpPr>
        <p:spPr/>
        <p:txBody>
          <a:bodyPr/>
          <a:lstStyle/>
          <a:p>
            <a:endParaRPr lang="uk-UA">
              <a:solidFill>
                <a:prstClr val="black">
                  <a:tint val="75000"/>
                </a:prstClr>
              </a:solidFill>
            </a:endParaRPr>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80002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3" name="Місце для нижнього колонтитула 2"/>
          <p:cNvSpPr>
            <a:spLocks noGrp="1"/>
          </p:cNvSpPr>
          <p:nvPr>
            <p:ph type="ftr" sz="quarter" idx="11"/>
          </p:nvPr>
        </p:nvSpPr>
        <p:spPr/>
        <p:txBody>
          <a:bodyPr/>
          <a:lstStyle/>
          <a:p>
            <a:endParaRPr lang="uk-UA">
              <a:solidFill>
                <a:prstClr val="black">
                  <a:tint val="75000"/>
                </a:prstClr>
              </a:solidFill>
            </a:endParaRPr>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2052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15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8820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15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6" name="Місце для нижнього колонтитула 5"/>
          <p:cNvSpPr>
            <a:spLocks noGrp="1"/>
          </p:cNvSpPr>
          <p:nvPr>
            <p:ph type="ftr" sz="quarter" idx="11"/>
          </p:nvPr>
        </p:nvSpPr>
        <p:spPr/>
        <p:txBody>
          <a:bodyPr/>
          <a:lstStyle/>
          <a:p>
            <a:endParaRPr lang="uk-UA">
              <a:solidFill>
                <a:prstClr val="black">
                  <a:tint val="75000"/>
                </a:prstClr>
              </a:solidFill>
            </a:endParaRPr>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56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0A66AE-81F5-474A-B74B-EE41E9320F19}" type="datetimeFigureOut">
              <a:rPr lang="uk-UA" smtClean="0">
                <a:solidFill>
                  <a:prstClr val="black">
                    <a:tint val="75000"/>
                  </a:prstClr>
                </a:solidFill>
              </a:rPr>
              <a:pPr/>
              <a:t>13.12.2016</a:t>
            </a:fld>
            <a:endParaRPr lang="uk-UA">
              <a:solidFill>
                <a:prstClr val="black">
                  <a:tint val="75000"/>
                </a:prstClr>
              </a:solidFill>
            </a:endParaRPr>
          </a:p>
        </p:txBody>
      </p:sp>
      <p:sp>
        <p:nvSpPr>
          <p:cNvPr id="5" name="Місце для нижнього колонтитула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uk-UA">
              <a:solidFill>
                <a:prstClr val="black">
                  <a:tint val="75000"/>
                </a:prstClr>
              </a:solidFill>
            </a:endParaRPr>
          </a:p>
        </p:txBody>
      </p:sp>
      <p:sp>
        <p:nvSpPr>
          <p:cNvPr id="6" name="Місце для номера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4F593F-0D5B-4CF0-BEE2-6583C73E7271}"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55144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package" Target="../embeddings/Microsoft_Excel_Worksheet3.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Excel_Worksheet4.xlsx"/></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rozorro.org/" TargetMode="Externa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chart" Target="../charts/chart2.xml"/><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900" y="2784764"/>
            <a:ext cx="8133080" cy="745494"/>
          </a:xfrm>
        </p:spPr>
        <p:txBody>
          <a:bodyPr>
            <a:noAutofit/>
          </a:bodyPr>
          <a:lstStyle/>
          <a:p>
            <a:r>
              <a:rPr lang="uk-UA" sz="2800" b="1" dirty="0" smtClean="0">
                <a:solidFill>
                  <a:srgbClr val="002060"/>
                </a:solidFill>
                <a:latin typeface="Times New Roman" pitchFamily="18" charset="0"/>
                <a:cs typeface="Times New Roman" pitchFamily="18" charset="0"/>
              </a:rPr>
              <a:t>Основні аспекти вдосконалення </a:t>
            </a:r>
            <a:br>
              <a:rPr lang="uk-UA" sz="2800" b="1" dirty="0" smtClean="0">
                <a:solidFill>
                  <a:srgbClr val="002060"/>
                </a:solidFill>
                <a:latin typeface="Times New Roman" pitchFamily="18" charset="0"/>
                <a:cs typeface="Times New Roman" pitchFamily="18" charset="0"/>
              </a:rPr>
            </a:br>
            <a:r>
              <a:rPr lang="uk-UA" sz="2800" b="1" dirty="0" smtClean="0">
                <a:solidFill>
                  <a:srgbClr val="002060"/>
                </a:solidFill>
                <a:latin typeface="Times New Roman" pitchFamily="18" charset="0"/>
                <a:cs typeface="Times New Roman" pitchFamily="18" charset="0"/>
              </a:rPr>
              <a:t>надання освітніх послуг у м. Дніпрі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195754"/>
            <a:ext cx="8818880" cy="1148861"/>
          </a:xfrm>
        </p:spPr>
        <p:txBody>
          <a:bodyPr>
            <a:noAutofit/>
          </a:bodyPr>
          <a:lstStyle/>
          <a:p>
            <a:pPr>
              <a:spcBef>
                <a:spcPts val="0"/>
              </a:spcBef>
            </a:pPr>
            <a:r>
              <a:rPr lang="uk-UA" sz="2000" b="1" dirty="0" smtClean="0">
                <a:solidFill>
                  <a:srgbClr val="7030A0"/>
                </a:solidFill>
                <a:latin typeface="Times New Roman" panose="02020603050405020304" pitchFamily="18" charset="0"/>
                <a:ea typeface="+mj-ea"/>
                <a:cs typeface="Times New Roman" panose="02020603050405020304" pitchFamily="18" charset="0"/>
              </a:rPr>
              <a:t>Управління </a:t>
            </a:r>
            <a:r>
              <a:rPr lang="uk-UA" sz="2000" b="1" dirty="0">
                <a:solidFill>
                  <a:srgbClr val="7030A0"/>
                </a:solidFill>
                <a:latin typeface="Times New Roman" panose="02020603050405020304" pitchFamily="18" charset="0"/>
                <a:ea typeface="+mj-ea"/>
                <a:cs typeface="Times New Roman" panose="02020603050405020304" pitchFamily="18" charset="0"/>
              </a:rPr>
              <a:t>освіти </a:t>
            </a:r>
            <a:endParaRPr lang="uk-UA" sz="2000" b="1" dirty="0" smtClean="0">
              <a:solidFill>
                <a:srgbClr val="7030A0"/>
              </a:solidFill>
              <a:latin typeface="Times New Roman" panose="02020603050405020304" pitchFamily="18" charset="0"/>
              <a:ea typeface="+mj-ea"/>
              <a:cs typeface="Times New Roman" panose="02020603050405020304" pitchFamily="18" charset="0"/>
            </a:endParaRPr>
          </a:p>
          <a:p>
            <a:pPr>
              <a:spcBef>
                <a:spcPts val="0"/>
              </a:spcBef>
            </a:pPr>
            <a:r>
              <a:rPr lang="uk-UA" sz="2000" b="1" dirty="0" smtClean="0">
                <a:solidFill>
                  <a:srgbClr val="7030A0"/>
                </a:solidFill>
                <a:latin typeface="Times New Roman" panose="02020603050405020304" pitchFamily="18" charset="0"/>
                <a:ea typeface="+mj-ea"/>
                <a:cs typeface="Times New Roman" panose="02020603050405020304" pitchFamily="18" charset="0"/>
              </a:rPr>
              <a:t>департаменту </a:t>
            </a:r>
            <a:r>
              <a:rPr lang="uk-UA" sz="2000" b="1" dirty="0">
                <a:solidFill>
                  <a:srgbClr val="7030A0"/>
                </a:solidFill>
                <a:latin typeface="Times New Roman" panose="02020603050405020304" pitchFamily="18" charset="0"/>
                <a:ea typeface="+mj-ea"/>
                <a:cs typeface="Times New Roman" panose="02020603050405020304" pitchFamily="18" charset="0"/>
              </a:rPr>
              <a:t>гуманітарної </a:t>
            </a:r>
            <a:r>
              <a:rPr lang="uk-UA" sz="2000" b="1" dirty="0" smtClean="0">
                <a:solidFill>
                  <a:srgbClr val="7030A0"/>
                </a:solidFill>
                <a:latin typeface="Times New Roman" panose="02020603050405020304" pitchFamily="18" charset="0"/>
                <a:ea typeface="+mj-ea"/>
                <a:cs typeface="Times New Roman" panose="02020603050405020304" pitchFamily="18" charset="0"/>
              </a:rPr>
              <a:t>політики </a:t>
            </a:r>
          </a:p>
          <a:p>
            <a:pPr>
              <a:spcBef>
                <a:spcPts val="0"/>
              </a:spcBef>
            </a:pPr>
            <a:r>
              <a:rPr lang="uk-UA" sz="2000" b="1" dirty="0" smtClean="0">
                <a:solidFill>
                  <a:srgbClr val="7030A0"/>
                </a:solidFill>
                <a:latin typeface="Times New Roman" panose="02020603050405020304" pitchFamily="18" charset="0"/>
                <a:ea typeface="+mj-ea"/>
                <a:cs typeface="Times New Roman" panose="02020603050405020304" pitchFamily="18" charset="0"/>
              </a:rPr>
              <a:t>Дніпровської </a:t>
            </a:r>
            <a:r>
              <a:rPr lang="uk-UA" sz="2000" b="1" dirty="0">
                <a:solidFill>
                  <a:srgbClr val="7030A0"/>
                </a:solidFill>
                <a:latin typeface="Times New Roman" panose="02020603050405020304" pitchFamily="18" charset="0"/>
                <a:ea typeface="+mj-ea"/>
                <a:cs typeface="Times New Roman" panose="02020603050405020304" pitchFamily="18" charset="0"/>
              </a:rPr>
              <a:t>міської ради</a:t>
            </a:r>
            <a:endParaRPr lang="uk-UA" b="1" dirty="0">
              <a:solidFill>
                <a:srgbClr val="7030A0"/>
              </a:solidFill>
              <a:latin typeface="Times New Roman" panose="02020603050405020304" pitchFamily="18" charset="0"/>
              <a:ea typeface="+mj-ea"/>
              <a:cs typeface="Times New Roman" panose="02020603050405020304" pitchFamily="18" charset="0"/>
            </a:endParaRPr>
          </a:p>
          <a:p>
            <a:pPr algn="r"/>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sp>
        <p:nvSpPr>
          <p:cNvPr id="14337" name="Rectangle 1"/>
          <p:cNvSpPr>
            <a:spLocks noChangeArrowheads="1"/>
          </p:cNvSpPr>
          <p:nvPr/>
        </p:nvSpPr>
        <p:spPr bwMode="auto">
          <a:xfrm>
            <a:off x="3837710" y="4288153"/>
            <a:ext cx="48352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Підготовлено у рамках проекту</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«Партисипативна демократія та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обґрунтовані рішення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місцевому рівні в Україні»</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899" y="1662544"/>
            <a:ext cx="8510155" cy="4849091"/>
          </a:xfrm>
        </p:spPr>
        <p:txBody>
          <a:bodyPr>
            <a:noAutofit/>
          </a:bodyPr>
          <a:lstStyle/>
          <a:p>
            <a:pPr lvl="0" algn="l">
              <a:buBlip>
                <a:blip r:embed="rId2"/>
              </a:buBlip>
            </a:pPr>
            <a:r>
              <a:rPr lang="uk-UA" sz="2000" b="1" dirty="0" smtClean="0"/>
              <a:t> </a:t>
            </a:r>
            <a:r>
              <a:rPr lang="uk-UA" sz="2200" b="1" dirty="0" smtClean="0">
                <a:solidFill>
                  <a:srgbClr val="00B050"/>
                </a:solidFill>
                <a:latin typeface="Times New Roman" pitchFamily="18" charset="0"/>
                <a:cs typeface="Times New Roman" pitchFamily="18" charset="0"/>
              </a:rPr>
              <a:t>у сфері позашкільної освіти, виховання дітей та учнівської молоді: </a:t>
            </a:r>
            <a:br>
              <a:rPr lang="uk-UA" sz="2200" b="1" dirty="0" smtClean="0">
                <a:solidFill>
                  <a:srgbClr val="00B050"/>
                </a:solidFill>
                <a:latin typeface="Times New Roman" pitchFamily="18" charset="0"/>
                <a:cs typeface="Times New Roman" pitchFamily="18" charset="0"/>
              </a:rPr>
            </a:br>
            <a:r>
              <a:rPr lang="uk-UA" sz="2200" dirty="0" smtClean="0">
                <a:latin typeface="Times New Roman" pitchFamily="18" charset="0"/>
                <a:cs typeface="Times New Roman" pitchFamily="18" charset="0"/>
              </a:rPr>
              <a:t>1. Розвиток мережі позашкільних навчальних закладів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2. Р</a:t>
            </a:r>
            <a:r>
              <a:rPr lang="uk-UA" sz="2200" dirty="0" err="1" smtClean="0">
                <a:latin typeface="Times New Roman" pitchFamily="18" charset="0"/>
                <a:cs typeface="Times New Roman" pitchFamily="18" charset="0"/>
              </a:rPr>
              <a:t>озширення</a:t>
            </a:r>
            <a:r>
              <a:rPr lang="uk-UA" sz="2200" dirty="0" smtClean="0">
                <a:latin typeface="Times New Roman" pitchFamily="18" charset="0"/>
                <a:cs typeface="Times New Roman" pitchFamily="18" charset="0"/>
              </a:rPr>
              <a:t> мережі гуртків, секцій та творчих об’єднань за напрямами позашкільної освіти на базі загальноосвітніх навчальних закладів. </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uk-UA" sz="2200" dirty="0" smtClean="0">
                <a:latin typeface="Times New Roman" pitchFamily="18" charset="0"/>
                <a:cs typeface="Times New Roman" pitchFamily="18" charset="0"/>
              </a:rPr>
              <a:t>3. Урізноманітнення напрямів, вдосконалення організаційних форм, методів і засобів навчально-виховного процесу позашкільної освіти.</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4. С</a:t>
            </a:r>
            <a:r>
              <a:rPr lang="uk-UA" sz="2200" dirty="0" smtClean="0">
                <a:latin typeface="Times New Roman" pitchFamily="18" charset="0"/>
                <a:cs typeface="Times New Roman" pitchFamily="18" charset="0"/>
              </a:rPr>
              <a:t>творення умов для розвитку громадянської активності, професіоналізму, високої мотивації до самовдосконалення як основи конкурентоспроможності громадянина, держави.</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solidFill>
                  <a:srgbClr val="00B050"/>
                </a:solidFill>
                <a:latin typeface="Times New Roman" pitchFamily="18" charset="0"/>
                <a:cs typeface="Times New Roman" pitchFamily="18" charset="0"/>
              </a:rPr>
              <a:t/>
            </a:r>
            <a:br>
              <a:rPr lang="ru-RU" sz="2200" dirty="0" smtClean="0">
                <a:solidFill>
                  <a:srgbClr val="00B050"/>
                </a:solidFill>
                <a:latin typeface="Times New Roman" pitchFamily="18" charset="0"/>
                <a:cs typeface="Times New Roman" pitchFamily="18" charset="0"/>
              </a:rPr>
            </a:br>
            <a:endParaRPr lang="ru-RU" sz="2200" dirty="0">
              <a:solidFill>
                <a:srgbClr val="00B05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rot="10800000" flipV="1">
            <a:off x="325120" y="1108364"/>
            <a:ext cx="8818880" cy="665018"/>
          </a:xfrm>
        </p:spPr>
        <p:txBody>
          <a:bodyPr>
            <a:noAutofit/>
          </a:bodyPr>
          <a:lstStyle/>
          <a:p>
            <a:r>
              <a:rPr lang="uk-UA" sz="2800" b="1" dirty="0" smtClean="0">
                <a:solidFill>
                  <a:srgbClr val="002060"/>
                </a:solidFill>
                <a:latin typeface="Times New Roman" pitchFamily="18" charset="0"/>
                <a:cs typeface="Times New Roman" pitchFamily="18" charset="0"/>
              </a:rPr>
              <a:t>Основні завдання  Програми </a:t>
            </a:r>
            <a:endParaRPr lang="ru-RU" sz="2800" b="1" dirty="0" smtClean="0">
              <a:solidFill>
                <a:srgbClr val="002060"/>
              </a:solidFill>
              <a:latin typeface="Times New Roman" pitchFamily="18" charset="0"/>
              <a:cs typeface="Times New Roman" pitchFamily="18" charset="0"/>
            </a:endParaRPr>
          </a:p>
          <a:p>
            <a:endParaRPr lang="uk-UA" sz="3000" b="1" dirty="0" smtClean="0">
              <a:solidFill>
                <a:srgbClr val="0070C0"/>
              </a:solidFill>
              <a:latin typeface="Times New Roman" panose="02020603050405020304" pitchFamily="18" charset="0"/>
              <a:ea typeface="+mj-ea"/>
              <a:cs typeface="Times New Roman" panose="02020603050405020304" pitchFamily="18" charset="0"/>
            </a:endParaRPr>
          </a:p>
          <a:p>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900" y="1593273"/>
            <a:ext cx="8133080" cy="4405745"/>
          </a:xfrm>
        </p:spPr>
        <p:txBody>
          <a:bodyPr>
            <a:noAutofit/>
          </a:bodyPr>
          <a:lstStyle/>
          <a:p>
            <a:pPr lvl="0" algn="l">
              <a:buBlip>
                <a:blip r:embed="rId2"/>
              </a:buBlip>
            </a:pPr>
            <a:r>
              <a:rPr lang="uk-UA" sz="2800" b="1" dirty="0" smtClean="0"/>
              <a:t> </a:t>
            </a:r>
            <a:r>
              <a:rPr lang="uk-UA" sz="2200" b="1" dirty="0" smtClean="0">
                <a:solidFill>
                  <a:srgbClr val="00B050"/>
                </a:solidFill>
                <a:latin typeface="Times New Roman" pitchFamily="18" charset="0"/>
                <a:cs typeface="Times New Roman" pitchFamily="18" charset="0"/>
              </a:rPr>
              <a:t>у сфері позашкільної освіти, виховання дітей та учнівської молоді:</a:t>
            </a:r>
            <a:br>
              <a:rPr lang="uk-UA" sz="2200" b="1" dirty="0" smtClean="0">
                <a:solidFill>
                  <a:srgbClr val="00B050"/>
                </a:solidFill>
                <a:latin typeface="Times New Roman" pitchFamily="18" charset="0"/>
                <a:cs typeface="Times New Roman" pitchFamily="18" charset="0"/>
              </a:rPr>
            </a:br>
            <a:r>
              <a:rPr lang="uk-UA" sz="2000" dirty="0" smtClean="0">
                <a:latin typeface="Times New Roman" pitchFamily="18" charset="0"/>
                <a:cs typeface="Times New Roman" pitchFamily="18" charset="0"/>
              </a:rPr>
              <a:t>5</a:t>
            </a:r>
            <a:r>
              <a:rPr lang="uk-UA" sz="2000" b="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Забезпечення різних форм дитячого дозвілля та зайнятості дітей та учнівської молоді в позаурочний і позашкільний час для задоволення естетичних та культурних потреб особистості, протидії проявам аморальності, правопорушень, бездуховності, антигромадської діяльності.</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6. К</a:t>
            </a:r>
            <a:r>
              <a:rPr lang="uk-UA" sz="2000" dirty="0" err="1" smtClean="0">
                <a:latin typeface="Times New Roman" pitchFamily="18" charset="0"/>
                <a:cs typeface="Times New Roman" pitchFamily="18" charset="0"/>
              </a:rPr>
              <a:t>онсолідація</a:t>
            </a:r>
            <a:r>
              <a:rPr lang="uk-UA" sz="2000" dirty="0" smtClean="0">
                <a:latin typeface="Times New Roman" pitchFamily="18" charset="0"/>
                <a:cs typeface="Times New Roman" pitchFamily="18" charset="0"/>
              </a:rPr>
              <a:t> діяльності органів державного управління та місцевого самоврядування, навчальних закладів, громадських, молодіжних, дитячих організацій у сфері виховання дітей та учнівської молоді.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7. Модернізація навчально-методичної та матеріально-технічної бази позашкільних навчальних закладів, приміщень для гуртків, секцій та творчих об’єднань за напрямами позашкільної освіти на базі загальноосвітніх навчальних закладів.</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011382"/>
            <a:ext cx="8818880" cy="692727"/>
          </a:xfrm>
        </p:spPr>
        <p:txBody>
          <a:bodyPr>
            <a:noAutofit/>
          </a:bodyPr>
          <a:lstStyle/>
          <a:p>
            <a:r>
              <a:rPr lang="uk-UA" sz="3200" b="1" dirty="0" smtClean="0">
                <a:solidFill>
                  <a:srgbClr val="002060"/>
                </a:solidFill>
                <a:latin typeface="Times New Roman" pitchFamily="18" charset="0"/>
                <a:cs typeface="Times New Roman" pitchFamily="18" charset="0"/>
              </a:rPr>
              <a:t>Основні завдання  Програми</a:t>
            </a:r>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6507" y="2437584"/>
            <a:ext cx="8133080" cy="1330037"/>
          </a:xfrm>
        </p:spPr>
        <p:txBody>
          <a:bodyPr>
            <a:noAutofit/>
          </a:bodyPr>
          <a:lstStyle/>
          <a:p>
            <a:r>
              <a:rPr lang="uk-UA" sz="3200" b="1" i="1" dirty="0" smtClean="0">
                <a:solidFill>
                  <a:srgbClr val="FF0000"/>
                </a:solidFill>
                <a:latin typeface="Times New Roman" pitchFamily="18" charset="0"/>
                <a:cs typeface="Times New Roman" pitchFamily="18" charset="0"/>
              </a:rPr>
              <a:t>2016 рік</a:t>
            </a:r>
            <a:r>
              <a:rPr lang="uk-UA" sz="3200" dirty="0" smtClean="0"/>
              <a:t/>
            </a:r>
            <a:br>
              <a:rPr lang="uk-UA" sz="3200" dirty="0" smtClean="0"/>
            </a:br>
            <a:r>
              <a:rPr lang="uk-UA" sz="3200" dirty="0" smtClean="0"/>
              <a:t> </a:t>
            </a:r>
            <a:r>
              <a:rPr lang="uk-UA" sz="3200" b="1" dirty="0" smtClean="0">
                <a:latin typeface="Times New Roman" pitchFamily="18" charset="0"/>
                <a:cs typeface="Times New Roman" pitchFamily="18" charset="0"/>
              </a:rPr>
              <a:t>заплановано відкрити </a:t>
            </a:r>
            <a:r>
              <a:rPr lang="uk-UA" sz="3200" dirty="0" smtClean="0">
                <a:latin typeface="Times New Roman" pitchFamily="18" charset="0"/>
                <a:cs typeface="Times New Roman" pitchFamily="18" charset="0"/>
              </a:rPr>
              <a:t/>
            </a:r>
            <a:br>
              <a:rPr lang="uk-UA" sz="3200" dirty="0" smtClean="0">
                <a:latin typeface="Times New Roman" pitchFamily="18" charset="0"/>
                <a:cs typeface="Times New Roman" pitchFamily="18" charset="0"/>
              </a:rPr>
            </a:br>
            <a:r>
              <a:rPr lang="uk-UA" sz="3200" b="1" dirty="0" smtClean="0">
                <a:solidFill>
                  <a:srgbClr val="7030A0"/>
                </a:solidFill>
                <a:latin typeface="Times New Roman" pitchFamily="18" charset="0"/>
                <a:cs typeface="Times New Roman" pitchFamily="18" charset="0"/>
              </a:rPr>
              <a:t>18 додаткових груп на 330 місць </a:t>
            </a:r>
            <a:br>
              <a:rPr lang="uk-UA" sz="3200" b="1" dirty="0" smtClean="0">
                <a:solidFill>
                  <a:srgbClr val="7030A0"/>
                </a:solidFill>
                <a:latin typeface="Times New Roman" pitchFamily="18" charset="0"/>
                <a:cs typeface="Times New Roman" pitchFamily="18" charset="0"/>
              </a:rPr>
            </a:br>
            <a:r>
              <a:rPr lang="uk-UA" sz="3200" dirty="0" smtClean="0">
                <a:latin typeface="Times New Roman" pitchFamily="18" charset="0"/>
                <a:cs typeface="Times New Roman" pitchFamily="18" charset="0"/>
              </a:rPr>
              <a:t>у функціонуючих дошкільних закладах </a:t>
            </a:r>
            <a:endParaRPr lang="ru-RU" sz="3200"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011382"/>
            <a:ext cx="8818880" cy="1749747"/>
          </a:xfrm>
        </p:spPr>
        <p:txBody>
          <a:bodyPr>
            <a:noAutofit/>
          </a:bodyPr>
          <a:lstStyle/>
          <a:p>
            <a:r>
              <a:rPr lang="uk-UA" sz="3000" b="1" dirty="0" smtClean="0">
                <a:solidFill>
                  <a:srgbClr val="002060"/>
                </a:solidFill>
                <a:latin typeface="Times New Roman" pitchFamily="18" charset="0"/>
                <a:cs typeface="Times New Roman" pitchFamily="18" charset="0"/>
              </a:rPr>
              <a:t>Реалізація Програми розвитку освіти </a:t>
            </a:r>
          </a:p>
          <a:p>
            <a:r>
              <a:rPr lang="uk-UA" sz="3000" b="1" dirty="0" smtClean="0">
                <a:solidFill>
                  <a:srgbClr val="002060"/>
                </a:solidFill>
                <a:latin typeface="Times New Roman" pitchFamily="18" charset="0"/>
                <a:cs typeface="Times New Roman" pitchFamily="18" charset="0"/>
              </a:rPr>
              <a:t>у місті Дніпрі на 2016-2020 роки</a:t>
            </a:r>
            <a:endParaRPr lang="ru-RU" sz="3000" dirty="0" smtClean="0">
              <a:solidFill>
                <a:srgbClr val="002060"/>
              </a:solidFill>
              <a:latin typeface="Times New Roman" pitchFamily="18" charset="0"/>
              <a:cs typeface="Times New Roman" pitchFamily="18" charset="0"/>
            </a:endParaRPr>
          </a:p>
          <a:p>
            <a:pPr algn="r"/>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pic>
        <p:nvPicPr>
          <p:cNvPr id="31746" name="Picture 2" descr="C:\Users\Админ\Desktop\11.jpg"/>
          <p:cNvPicPr>
            <a:picLocks noChangeAspect="1" noChangeArrowheads="1"/>
          </p:cNvPicPr>
          <p:nvPr/>
        </p:nvPicPr>
        <p:blipFill>
          <a:blip r:embed="rId2" cstate="print"/>
          <a:srcRect/>
          <a:stretch>
            <a:fillRect/>
          </a:stretch>
        </p:blipFill>
        <p:spPr bwMode="auto">
          <a:xfrm>
            <a:off x="4712677" y="4232198"/>
            <a:ext cx="3619500" cy="2019299"/>
          </a:xfrm>
          <a:prstGeom prst="rect">
            <a:avLst/>
          </a:prstGeom>
          <a:ln>
            <a:noFill/>
          </a:ln>
          <a:effectLst>
            <a:outerShdw blurRad="292100" dist="139700" dir="2700000" algn="tl" rotWithShape="0">
              <a:srgbClr val="333333">
                <a:alpha val="65000"/>
              </a:srgbClr>
            </a:outerShdw>
          </a:effectLst>
        </p:spPr>
      </p:pic>
      <p:pic>
        <p:nvPicPr>
          <p:cNvPr id="6" name="Picture 1" descr="C:\Users\Админ\Desktop\52.jpg"/>
          <p:cNvPicPr>
            <a:picLocks noChangeAspect="1" noChangeArrowheads="1"/>
          </p:cNvPicPr>
          <p:nvPr/>
        </p:nvPicPr>
        <p:blipFill>
          <a:blip r:embed="rId3" cstate="print"/>
          <a:srcRect/>
          <a:stretch>
            <a:fillRect/>
          </a:stretch>
        </p:blipFill>
        <p:spPr bwMode="auto">
          <a:xfrm>
            <a:off x="705351" y="4196360"/>
            <a:ext cx="3737696" cy="205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86872" y="1867110"/>
            <a:ext cx="8284352" cy="469622"/>
          </a:xfrm>
        </p:spPr>
        <p:txBody>
          <a:bodyPr>
            <a:noAutofit/>
          </a:bodyPr>
          <a:lstStyle/>
          <a:p>
            <a:pPr algn="just">
              <a:buBlip>
                <a:blip r:embed="rId2"/>
              </a:buBlip>
            </a:pPr>
            <a:r>
              <a:rPr lang="ru-RU" sz="2400"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відкрито</a:t>
            </a:r>
            <a:r>
              <a:rPr lang="uk-UA" sz="2400"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8 груп на 130 місць </a:t>
            </a:r>
            <a:endParaRPr lang="uk-UA" sz="2400" b="1" dirty="0">
              <a:solidFill>
                <a:schemeClr val="tx2">
                  <a:lumMod val="60000"/>
                  <a:lumOff val="40000"/>
                </a:schemeClr>
              </a:solidFill>
              <a:latin typeface="Times New Roman" pitchFamily="18" charset="0"/>
              <a:cs typeface="Times New Roman" pitchFamily="18" charset="0"/>
            </a:endParaRPr>
          </a:p>
        </p:txBody>
      </p:sp>
      <p:sp>
        <p:nvSpPr>
          <p:cNvPr id="50" name="Прямоугольник 49"/>
          <p:cNvSpPr/>
          <p:nvPr/>
        </p:nvSpPr>
        <p:spPr>
          <a:xfrm>
            <a:off x="2479965" y="1343890"/>
            <a:ext cx="4655126" cy="523220"/>
          </a:xfrm>
          <a:prstGeom prst="rect">
            <a:avLst/>
          </a:prstGeom>
        </p:spPr>
        <p:txBody>
          <a:bodyPr wrap="square">
            <a:spAutoFit/>
          </a:bodyPr>
          <a:lstStyle/>
          <a:p>
            <a:pPr algn="ctr"/>
            <a:r>
              <a:rPr lang="uk-UA" sz="2800" b="1" dirty="0" smtClean="0">
                <a:solidFill>
                  <a:srgbClr val="FF0000"/>
                </a:solidFill>
                <a:latin typeface="Times New Roman" pitchFamily="18" charset="0"/>
                <a:cs typeface="Times New Roman" pitchFamily="18" charset="0"/>
              </a:rPr>
              <a:t>На сьогодні</a:t>
            </a:r>
            <a:endParaRPr lang="ru-RU" sz="2800" dirty="0"/>
          </a:p>
        </p:txBody>
      </p:sp>
      <p:sp>
        <p:nvSpPr>
          <p:cNvPr id="51" name="Прямоугольник 50"/>
          <p:cNvSpPr/>
          <p:nvPr/>
        </p:nvSpPr>
        <p:spPr>
          <a:xfrm>
            <a:off x="286872" y="2336733"/>
            <a:ext cx="8614242" cy="1077218"/>
          </a:xfrm>
          <a:prstGeom prst="rect">
            <a:avLst/>
          </a:prstGeom>
        </p:spPr>
        <p:txBody>
          <a:bodyPr wrap="square">
            <a:spAutoFit/>
          </a:bodyPr>
          <a:lstStyle/>
          <a:p>
            <a:pPr algn="just">
              <a:buBlip>
                <a:blip r:embed="rId2"/>
              </a:buBlip>
            </a:pPr>
            <a:r>
              <a:rPr lang="uk-UA" sz="2400" b="1"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створено</a:t>
            </a:r>
            <a:r>
              <a:rPr lang="uk-UA" sz="2400" dirty="0" smtClean="0">
                <a:latin typeface="Times New Roman" pitchFamily="18" charset="0"/>
                <a:cs typeface="Times New Roman" pitchFamily="18" charset="0"/>
              </a:rPr>
              <a:t> </a:t>
            </a:r>
            <a:r>
              <a:rPr lang="uk-UA" sz="2400" b="1" dirty="0" smtClean="0">
                <a:latin typeface="Times New Roman" pitchFamily="18" charset="0"/>
                <a:cs typeface="Times New Roman" pitchFamily="18" charset="0"/>
              </a:rPr>
              <a:t>3 навчально-виховні комплекси</a:t>
            </a:r>
            <a:r>
              <a:rPr lang="uk-UA" sz="2000" b="1" dirty="0" smtClean="0">
                <a:latin typeface="Times New Roman" pitchFamily="18" charset="0"/>
                <a:cs typeface="Times New Roman" pitchFamily="18" charset="0"/>
              </a:rPr>
              <a:t> </a:t>
            </a:r>
          </a:p>
          <a:p>
            <a:pPr algn="just"/>
            <a:r>
              <a:rPr lang="uk-UA" sz="2000" dirty="0" smtClean="0">
                <a:latin typeface="Times New Roman" pitchFamily="18" charset="0"/>
                <a:cs typeface="Times New Roman" pitchFamily="18" charset="0"/>
              </a:rPr>
              <a:t>(НВК №№ 30, 144, </a:t>
            </a:r>
            <a:r>
              <a:rPr lang="uk-UA" sz="2000" dirty="0" err="1" smtClean="0">
                <a:latin typeface="Times New Roman" pitchFamily="18" charset="0"/>
                <a:cs typeface="Times New Roman" pitchFamily="18" charset="0"/>
              </a:rPr>
              <a:t>Вальдорфська</a:t>
            </a:r>
            <a:r>
              <a:rPr lang="uk-UA" sz="2000" dirty="0" smtClean="0">
                <a:latin typeface="Times New Roman" pitchFamily="18" charset="0"/>
                <a:cs typeface="Times New Roman" pitchFamily="18" charset="0"/>
              </a:rPr>
              <a:t> школа-дошкільний навчальний заклад), у дошкільних відділеннях яких здобувають дошкільну освіти </a:t>
            </a:r>
            <a:r>
              <a:rPr lang="uk-UA" sz="2000" b="1" dirty="0" smtClean="0">
                <a:latin typeface="Times New Roman" pitchFamily="18" charset="0"/>
                <a:cs typeface="Times New Roman" pitchFamily="18" charset="0"/>
              </a:rPr>
              <a:t>220 вихованців</a:t>
            </a:r>
            <a:endParaRPr lang="ru-RU" sz="2000" b="1" dirty="0"/>
          </a:p>
        </p:txBody>
      </p:sp>
      <p:pic>
        <p:nvPicPr>
          <p:cNvPr id="55" name="Picture 2" descr="C:\Users\Админ\Desktop\8.jpg"/>
          <p:cNvPicPr>
            <a:picLocks noChangeAspect="1" noChangeArrowheads="1"/>
          </p:cNvPicPr>
          <p:nvPr/>
        </p:nvPicPr>
        <p:blipFill>
          <a:blip r:embed="rId3" cstate="print"/>
          <a:srcRect/>
          <a:stretch>
            <a:fillRect/>
          </a:stretch>
        </p:blipFill>
        <p:spPr bwMode="auto">
          <a:xfrm>
            <a:off x="6337359" y="3864092"/>
            <a:ext cx="2475633" cy="1907842"/>
          </a:xfrm>
          <a:prstGeom prst="rect">
            <a:avLst/>
          </a:prstGeom>
          <a:ln>
            <a:noFill/>
          </a:ln>
          <a:effectLst>
            <a:outerShdw blurRad="292100" dist="139700" dir="2700000" algn="tl" rotWithShape="0">
              <a:srgbClr val="333333">
                <a:alpha val="65000"/>
              </a:srgbClr>
            </a:outerShdw>
          </a:effectLst>
        </p:spPr>
      </p:pic>
      <p:pic>
        <p:nvPicPr>
          <p:cNvPr id="56" name="Picture 3" descr="C:\Users\Админ\Desktop\9.jpg"/>
          <p:cNvPicPr>
            <a:picLocks noChangeAspect="1" noChangeArrowheads="1"/>
          </p:cNvPicPr>
          <p:nvPr/>
        </p:nvPicPr>
        <p:blipFill>
          <a:blip r:embed="rId4" cstate="print"/>
          <a:srcRect/>
          <a:stretch>
            <a:fillRect/>
          </a:stretch>
        </p:blipFill>
        <p:spPr bwMode="auto">
          <a:xfrm>
            <a:off x="3379966" y="3873833"/>
            <a:ext cx="2669820" cy="1888360"/>
          </a:xfrm>
          <a:prstGeom prst="rect">
            <a:avLst/>
          </a:prstGeom>
          <a:ln>
            <a:noFill/>
          </a:ln>
          <a:effectLst>
            <a:outerShdw blurRad="292100" dist="139700" dir="2700000" algn="tl" rotWithShape="0">
              <a:srgbClr val="333333">
                <a:alpha val="65000"/>
              </a:srgbClr>
            </a:outerShdw>
          </a:effectLst>
        </p:spPr>
      </p:pic>
      <p:pic>
        <p:nvPicPr>
          <p:cNvPr id="57" name="Picture 4" descr="C:\Users\Админ\Desktop\6.jpg"/>
          <p:cNvPicPr>
            <a:picLocks noChangeAspect="1" noChangeArrowheads="1"/>
          </p:cNvPicPr>
          <p:nvPr/>
        </p:nvPicPr>
        <p:blipFill>
          <a:blip r:embed="rId5" cstate="print"/>
          <a:srcRect/>
          <a:stretch>
            <a:fillRect/>
          </a:stretch>
        </p:blipFill>
        <p:spPr bwMode="auto">
          <a:xfrm>
            <a:off x="446049" y="3883573"/>
            <a:ext cx="2486721" cy="1907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66551" y="1950647"/>
            <a:ext cx="8413012" cy="957991"/>
          </a:xfrm>
        </p:spPr>
        <p:txBody>
          <a:bodyPr>
            <a:noAutofit/>
          </a:bodyPr>
          <a:lstStyle/>
          <a:p>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3200" b="1" dirty="0" smtClean="0">
                <a:solidFill>
                  <a:srgbClr val="FF0000"/>
                </a:solidFill>
                <a:latin typeface="Times New Roman" pitchFamily="18" charset="0"/>
                <a:cs typeface="Times New Roman" pitchFamily="18" charset="0"/>
              </a:rPr>
              <a:t> 2017 рік</a:t>
            </a:r>
            <a:br>
              <a:rPr lang="uk-UA" sz="3200" b="1" dirty="0" smtClean="0">
                <a:solidFill>
                  <a:srgbClr val="FF0000"/>
                </a:solidFill>
                <a:latin typeface="Times New Roman" pitchFamily="18" charset="0"/>
                <a:cs typeface="Times New Roman" pitchFamily="18" charset="0"/>
              </a:rPr>
            </a:br>
            <a:r>
              <a:rPr lang="uk-UA" sz="3200" b="1" i="1" dirty="0" smtClean="0">
                <a:solidFill>
                  <a:srgbClr val="002060"/>
                </a:solidFill>
                <a:latin typeface="Times New Roman" pitchFamily="18" charset="0"/>
                <a:cs typeface="Times New Roman" pitchFamily="18" charset="0"/>
              </a:rPr>
              <a:t>буде введено </a:t>
            </a:r>
            <a:r>
              <a:rPr lang="uk-UA" sz="3200" dirty="0" smtClean="0">
                <a:latin typeface="Times New Roman" pitchFamily="18" charset="0"/>
                <a:cs typeface="Times New Roman" pitchFamily="18" charset="0"/>
              </a:rPr>
              <a:t>в дію </a:t>
            </a:r>
            <a:br>
              <a:rPr lang="uk-UA" sz="3200" dirty="0" smtClean="0">
                <a:latin typeface="Times New Roman" pitchFamily="18" charset="0"/>
                <a:cs typeface="Times New Roman" pitchFamily="18" charset="0"/>
              </a:rPr>
            </a:br>
            <a:r>
              <a:rPr lang="uk-UA" sz="3200" b="1" dirty="0" smtClean="0">
                <a:latin typeface="Times New Roman" pitchFamily="18" charset="0"/>
                <a:cs typeface="Times New Roman" pitchFamily="18" charset="0"/>
              </a:rPr>
              <a:t>новий дошкільний навчальний заклад </a:t>
            </a:r>
            <a:br>
              <a:rPr lang="uk-UA" sz="3200" b="1"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на ж/м Лівобережний-3</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(проектна потужність - </a:t>
            </a:r>
            <a:r>
              <a:rPr lang="uk-UA" sz="2800" b="1" dirty="0" smtClean="0">
                <a:latin typeface="Times New Roman" pitchFamily="18" charset="0"/>
                <a:cs typeface="Times New Roman" pitchFamily="18" charset="0"/>
              </a:rPr>
              <a:t>12 груп на 220 місць</a:t>
            </a:r>
            <a:r>
              <a:rPr lang="uk-UA" sz="2800" dirty="0" smtClean="0">
                <a:latin typeface="Times New Roman" pitchFamily="18" charset="0"/>
                <a:cs typeface="Times New Roman" pitchFamily="18" charset="0"/>
              </a:rPr>
              <a:t>) </a:t>
            </a:r>
            <a:br>
              <a:rPr lang="uk-UA"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39938" name="Picture 2" descr="C:\Users\Админ\Desktop\detskij-sadik.jpg"/>
          <p:cNvPicPr>
            <a:picLocks noChangeAspect="1" noChangeArrowheads="1"/>
          </p:cNvPicPr>
          <p:nvPr/>
        </p:nvPicPr>
        <p:blipFill>
          <a:blip r:embed="rId2" cstate="print"/>
          <a:srcRect/>
          <a:stretch>
            <a:fillRect/>
          </a:stretch>
        </p:blipFill>
        <p:spPr bwMode="auto">
          <a:xfrm>
            <a:off x="1129553" y="3729317"/>
            <a:ext cx="7087008" cy="2424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6536" y="2598234"/>
            <a:ext cx="8413012" cy="3470058"/>
          </a:xfrm>
        </p:spPr>
        <p:txBody>
          <a:bodyPr>
            <a:noAutofit/>
          </a:bodyPr>
          <a:lstStyle/>
          <a:p>
            <a:pPr algn="l"/>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відновити</a:t>
            </a:r>
            <a:r>
              <a:rPr lang="ru-RU" sz="2800" b="1" dirty="0" smtClean="0">
                <a:latin typeface="Times New Roman" pitchFamily="18" charset="0"/>
                <a:cs typeface="Times New Roman" pitchFamily="18" charset="0"/>
              </a:rPr>
              <a:t> роботу</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dirty="0" smtClean="0">
                <a:solidFill>
                  <a:srgbClr val="FF0000"/>
                </a:solidFill>
                <a:latin typeface="Times New Roman" pitchFamily="18" charset="0"/>
                <a:cs typeface="Times New Roman" pitchFamily="18" charset="0"/>
              </a:rPr>
              <a:t>2</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дошкільних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навчальних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закладів</a:t>
            </a:r>
            <a:r>
              <a:rPr lang="ru-RU" sz="2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 200, 379)</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відкрити</a:t>
            </a:r>
            <a:r>
              <a:rPr lang="ru-RU" sz="2800" b="1" dirty="0" smtClean="0">
                <a:latin typeface="Times New Roman" pitchFamily="18" charset="0"/>
                <a:cs typeface="Times New Roman" pitchFamily="18" charset="0"/>
              </a:rPr>
              <a:t> </a:t>
            </a:r>
            <a:r>
              <a:rPr lang="ru-RU" sz="2800" b="1" dirty="0" smtClean="0">
                <a:solidFill>
                  <a:srgbClr val="FF0000"/>
                </a:solidFill>
                <a:latin typeface="Times New Roman" pitchFamily="18" charset="0"/>
                <a:cs typeface="Times New Roman" pitchFamily="18" charset="0"/>
              </a:rPr>
              <a:t>10</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додаткових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груп</a:t>
            </a:r>
            <a:r>
              <a:rPr lang="ru-RU" sz="2800" dirty="0" smtClean="0">
                <a:latin typeface="Times New Roman" pitchFamily="18" charset="0"/>
                <a:cs typeface="Times New Roman" pitchFamily="18" charset="0"/>
              </a:rPr>
              <a:t> у ДНЗ</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створити</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dirty="0" smtClean="0">
                <a:solidFill>
                  <a:srgbClr val="FF0000"/>
                </a:solidFill>
                <a:latin typeface="Times New Roman" pitchFamily="18" charset="0"/>
                <a:cs typeface="Times New Roman" pitchFamily="18" charset="0"/>
              </a:rPr>
              <a:t>1</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навчально-виховний</a:t>
            </a:r>
            <a:r>
              <a:rPr lang="ru-RU" sz="2800" dirty="0" smtClean="0">
                <a:latin typeface="Times New Roman" pitchFamily="18" charset="0"/>
                <a:cs typeface="Times New Roman" pitchFamily="18" charset="0"/>
              </a:rPr>
              <a:t> комплекс </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ЗНЗ-ДНЗ № </a:t>
            </a:r>
            <a:r>
              <a:rPr lang="ru-RU" sz="2000" dirty="0" smtClean="0">
                <a:latin typeface="Times New Roman" pitchFamily="18" charset="0"/>
                <a:cs typeface="Times New Roman" pitchFamily="18" charset="0"/>
              </a:rPr>
              <a:t>65</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 name="Прямоугольник 3"/>
          <p:cNvSpPr/>
          <p:nvPr/>
        </p:nvSpPr>
        <p:spPr>
          <a:xfrm>
            <a:off x="803564" y="1191491"/>
            <a:ext cx="7945989" cy="1200329"/>
          </a:xfrm>
          <a:prstGeom prst="rect">
            <a:avLst/>
          </a:prstGeom>
        </p:spPr>
        <p:txBody>
          <a:bodyPr wrap="square">
            <a:spAutoFit/>
          </a:bodyPr>
          <a:lstStyle/>
          <a:p>
            <a:pPr algn="ctr"/>
            <a:r>
              <a:rPr lang="uk-UA" sz="3600" b="1" dirty="0" smtClean="0">
                <a:solidFill>
                  <a:srgbClr val="FF0000"/>
                </a:solidFill>
                <a:latin typeface="Times New Roman" pitchFamily="18" charset="0"/>
                <a:cs typeface="Times New Roman" pitchFamily="18" charset="0"/>
              </a:rPr>
              <a:t>2017 рік </a:t>
            </a:r>
          </a:p>
          <a:p>
            <a:r>
              <a:rPr lang="uk-UA" sz="3600" b="1" i="1" dirty="0" smtClean="0">
                <a:solidFill>
                  <a:srgbClr val="002060"/>
                </a:solidFill>
                <a:latin typeface="Times New Roman" pitchFamily="18" charset="0"/>
                <a:cs typeface="Times New Roman" pitchFamily="18" charset="0"/>
              </a:rPr>
              <a:t>Планується</a:t>
            </a:r>
            <a:endParaRPr lang="ru-RU" sz="3600" b="1" i="1" dirty="0">
              <a:solidFill>
                <a:srgbClr val="002060"/>
              </a:solidFill>
            </a:endParaRPr>
          </a:p>
        </p:txBody>
      </p:sp>
      <p:sp>
        <p:nvSpPr>
          <p:cNvPr id="5" name="4-конечная звезда 4"/>
          <p:cNvSpPr/>
          <p:nvPr/>
        </p:nvSpPr>
        <p:spPr>
          <a:xfrm>
            <a:off x="566490" y="2731880"/>
            <a:ext cx="678873" cy="65116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576302" y="3895324"/>
            <a:ext cx="678873" cy="65116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576303" y="4819017"/>
            <a:ext cx="678873" cy="65116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Админ\Desktop\видео.jpeg"/>
          <p:cNvPicPr>
            <a:picLocks noChangeAspect="1" noChangeArrowheads="1"/>
          </p:cNvPicPr>
          <p:nvPr/>
        </p:nvPicPr>
        <p:blipFill>
          <a:blip r:embed="rId2" cstate="print"/>
          <a:srcRect/>
          <a:stretch>
            <a:fillRect/>
          </a:stretch>
        </p:blipFill>
        <p:spPr bwMode="auto">
          <a:xfrm>
            <a:off x="7101677" y="1476731"/>
            <a:ext cx="2133600" cy="1496291"/>
          </a:xfrm>
          <a:prstGeom prst="rect">
            <a:avLst/>
          </a:prstGeom>
          <a:noFill/>
        </p:spPr>
      </p:pic>
      <p:sp>
        <p:nvSpPr>
          <p:cNvPr id="8" name="Заголовок 7"/>
          <p:cNvSpPr>
            <a:spLocks noGrp="1"/>
          </p:cNvSpPr>
          <p:nvPr>
            <p:ph type="title"/>
          </p:nvPr>
        </p:nvSpPr>
        <p:spPr>
          <a:xfrm>
            <a:off x="179294" y="1613647"/>
            <a:ext cx="9055983" cy="4662462"/>
          </a:xfrm>
        </p:spPr>
        <p:txBody>
          <a:bodyPr>
            <a:noAutofit/>
          </a:bodyPr>
          <a:lstStyle/>
          <a:p>
            <a:pPr algn="l"/>
            <a:r>
              <a:rPr lang="uk-UA" sz="2800" b="1" i="1" dirty="0" smtClean="0">
                <a:solidFill>
                  <a:srgbClr val="C00000"/>
                </a:solidFill>
                <a:latin typeface="Times New Roman" pitchFamily="18" charset="0"/>
                <a:cs typeface="Times New Roman" pitchFamily="18" charset="0"/>
              </a:rPr>
              <a:t>Заходи, спрямовані на створення </a:t>
            </a:r>
            <a:br>
              <a:rPr lang="uk-UA" sz="2800" b="1" i="1" dirty="0" smtClean="0">
                <a:solidFill>
                  <a:srgbClr val="C00000"/>
                </a:solidFill>
                <a:latin typeface="Times New Roman" pitchFamily="18" charset="0"/>
                <a:cs typeface="Times New Roman" pitchFamily="18" charset="0"/>
              </a:rPr>
            </a:br>
            <a:r>
              <a:rPr lang="uk-UA" sz="2800" b="1" i="1" dirty="0" smtClean="0">
                <a:solidFill>
                  <a:srgbClr val="C00000"/>
                </a:solidFill>
                <a:latin typeface="Times New Roman" pitchFamily="18" charset="0"/>
                <a:cs typeface="Times New Roman" pitchFamily="18" charset="0"/>
              </a:rPr>
              <a:t>безпечних умов  життєдіяльності  дітей:</a:t>
            </a:r>
            <a:br>
              <a:rPr lang="uk-UA" sz="2800" b="1" i="1" dirty="0" smtClean="0">
                <a:solidFill>
                  <a:srgbClr val="C0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Забезпечення</a:t>
            </a:r>
            <a:r>
              <a:rPr lang="uk-UA" sz="2400" dirty="0" smtClean="0">
                <a:latin typeface="Times New Roman" pitchFamily="18" charset="0"/>
                <a:cs typeface="Times New Roman" pitchFamily="18" charset="0"/>
              </a:rPr>
              <a:t>  навчальних закладів</a:t>
            </a:r>
            <a:br>
              <a:rPr lang="uk-UA"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 технічними засобами систем </a:t>
            </a:r>
            <a:r>
              <a:rPr lang="uk-UA" sz="2400" b="1" dirty="0" smtClean="0">
                <a:latin typeface="Times New Roman" pitchFamily="18" charset="0"/>
                <a:cs typeface="Times New Roman" pitchFamily="18" charset="0"/>
              </a:rPr>
              <a:t>оповіщення</a:t>
            </a:r>
            <a:br>
              <a:rPr lang="uk-UA" sz="2400" b="1"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 та зв’язку для своєчасного реагування </a:t>
            </a:r>
            <a:br>
              <a:rPr lang="uk-UA"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у надзвичайних ситуаціях.</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Встановлення</a:t>
            </a:r>
            <a:r>
              <a:rPr lang="ru-RU" sz="2400" dirty="0" smtClean="0">
                <a:latin typeface="Times New Roman" pitchFamily="18" charset="0"/>
                <a:cs typeface="Times New Roman" pitchFamily="18" charset="0"/>
              </a:rPr>
              <a:t> у ДНЗ систем </a:t>
            </a:r>
            <a:r>
              <a:rPr lang="ru-RU" sz="2400" b="1" dirty="0" err="1" smtClean="0">
                <a:latin typeface="Times New Roman" pitchFamily="18" charset="0"/>
                <a:cs typeface="Times New Roman" pitchFamily="18" charset="0"/>
              </a:rPr>
              <a:t>відеоспостереження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Забезпечення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закладів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освіти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системами </a:t>
            </a:r>
            <a:r>
              <a:rPr lang="ru-RU" sz="2400" b="1" dirty="0" smtClean="0">
                <a:latin typeface="Times New Roman" pitchFamily="18" charset="0"/>
                <a:cs typeface="Times New Roman" pitchFamily="18" charset="0"/>
              </a:rPr>
              <a:t>оперативного </a:t>
            </a:r>
            <a:r>
              <a:rPr lang="ru-RU" sz="2400" b="1" dirty="0" err="1" smtClean="0">
                <a:latin typeface="Times New Roman" pitchFamily="18" charset="0"/>
                <a:cs typeface="Times New Roman" pitchFamily="18" charset="0"/>
              </a:rPr>
              <a:t>реагування</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«Тривожна кнопка»)</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Встановлення</a:t>
            </a:r>
            <a:r>
              <a:rPr lang="ru-RU" sz="2400" dirty="0" smtClean="0">
                <a:latin typeface="Times New Roman" pitchFamily="18" charset="0"/>
                <a:cs typeface="Times New Roman" pitchFamily="18" charset="0"/>
              </a:rPr>
              <a:t> систем </a:t>
            </a:r>
            <a:r>
              <a:rPr lang="ru-RU" sz="2400" b="1" dirty="0" smtClean="0">
                <a:latin typeface="Times New Roman" pitchFamily="18" charset="0"/>
                <a:cs typeface="Times New Roman" pitchFamily="18" charset="0"/>
              </a:rPr>
              <a:t>контролю і доступу,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турнікетних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модулів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пунктів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охорони</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 ЗНЗ</a:t>
            </a:r>
            <a:r>
              <a:rPr lang="ru-RU" sz="2400" dirty="0" smtClean="0"/>
              <a:t/>
            </a:r>
            <a:br>
              <a:rPr lang="ru-RU" sz="2400" dirty="0" smtClean="0"/>
            </a:br>
            <a:r>
              <a:rPr lang="ru-RU" sz="2400" dirty="0" smtClean="0"/>
              <a:t> </a:t>
            </a:r>
            <a:r>
              <a:rPr lang="ru-RU" sz="3600" dirty="0" smtClean="0"/>
              <a:t/>
            </a:r>
            <a:br>
              <a:rPr lang="ru-RU" sz="3600" dirty="0" smtClean="0"/>
            </a:br>
            <a:endParaRPr lang="uk-UA" sz="3600" b="1" dirty="0">
              <a:solidFill>
                <a:schemeClr val="tx2">
                  <a:lumMod val="60000"/>
                  <a:lumOff val="40000"/>
                </a:schemeClr>
              </a:solidFill>
            </a:endParaRPr>
          </a:p>
        </p:txBody>
      </p:sp>
      <p:pic>
        <p:nvPicPr>
          <p:cNvPr id="40962" name="Picture 2" descr="C:\Users\Админ\Desktop\трив.jpg"/>
          <p:cNvPicPr>
            <a:picLocks noChangeAspect="1" noChangeArrowheads="1"/>
          </p:cNvPicPr>
          <p:nvPr/>
        </p:nvPicPr>
        <p:blipFill>
          <a:blip r:embed="rId3" cstate="print"/>
          <a:srcRect/>
          <a:stretch>
            <a:fillRect/>
          </a:stretch>
        </p:blipFill>
        <p:spPr bwMode="auto">
          <a:xfrm>
            <a:off x="6903231" y="4622636"/>
            <a:ext cx="1759527" cy="1257300"/>
          </a:xfrm>
          <a:prstGeom prst="rect">
            <a:avLst/>
          </a:prstGeom>
          <a:ln>
            <a:noFill/>
          </a:ln>
          <a:effectLst>
            <a:outerShdw blurRad="292100" dist="139700" dir="2700000" algn="tl" rotWithShape="0">
              <a:srgbClr val="333333">
                <a:alpha val="65000"/>
              </a:srgbClr>
            </a:outerShdw>
          </a:effectLst>
        </p:spPr>
      </p:pic>
      <p:pic>
        <p:nvPicPr>
          <p:cNvPr id="40963" name="Picture 3" descr="C:\Users\Админ\Desktop\сад вид.jpeg"/>
          <p:cNvPicPr>
            <a:picLocks noChangeAspect="1" noChangeArrowheads="1"/>
          </p:cNvPicPr>
          <p:nvPr/>
        </p:nvPicPr>
        <p:blipFill>
          <a:blip r:embed="rId4" cstate="print"/>
          <a:srcRect/>
          <a:stretch>
            <a:fillRect/>
          </a:stretch>
        </p:blipFill>
        <p:spPr bwMode="auto">
          <a:xfrm>
            <a:off x="7406477" y="3152316"/>
            <a:ext cx="1524000" cy="1131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6536" y="1466554"/>
            <a:ext cx="8413012" cy="4823410"/>
          </a:xfrm>
        </p:spPr>
        <p:txBody>
          <a:bodyPr>
            <a:noAutofit/>
          </a:bodyPr>
          <a:lstStyle/>
          <a:p>
            <a:endParaRPr lang="uk-UA" sz="3600" b="1" dirty="0">
              <a:solidFill>
                <a:schemeClr val="tx2">
                  <a:lumMod val="60000"/>
                  <a:lumOff val="40000"/>
                </a:schemeClr>
              </a:solidFill>
            </a:endParaRPr>
          </a:p>
        </p:txBody>
      </p:sp>
      <p:graphicFrame>
        <p:nvGraphicFramePr>
          <p:cNvPr id="46081" name="Object 1"/>
          <p:cNvGraphicFramePr>
            <a:graphicFrameLocks noChangeAspect="1"/>
          </p:cNvGraphicFramePr>
          <p:nvPr/>
        </p:nvGraphicFramePr>
        <p:xfrm>
          <a:off x="221673" y="1292648"/>
          <a:ext cx="8714510" cy="4512407"/>
        </p:xfrm>
        <a:graphic>
          <a:graphicData uri="http://schemas.openxmlformats.org/presentationml/2006/ole">
            <mc:AlternateContent xmlns:mc="http://schemas.openxmlformats.org/markup-compatibility/2006">
              <mc:Choice xmlns:v="urn:schemas-microsoft-com:vml" Requires="v">
                <p:oleObj spid="_x0000_s46103" name="Лист" r:id="rId4" imgW="10126886" imgH="4724485" progId="Excel.Sheet.12">
                  <p:embed/>
                </p:oleObj>
              </mc:Choice>
              <mc:Fallback>
                <p:oleObj name="Лист" r:id="rId4" imgW="10126886" imgH="4724485"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73" y="1292648"/>
                        <a:ext cx="8714510" cy="45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16182"/>
            <a:ext cx="8229600" cy="4738254"/>
          </a:xfrm>
        </p:spPr>
        <p:txBody>
          <a:bodyPr>
            <a:normAutofit fontScale="90000"/>
          </a:bodyPr>
          <a:lstStyle/>
          <a:p>
            <a:pPr algn="l"/>
            <a:r>
              <a:rPr lang="uk-UA" sz="3100" b="1" i="1" dirty="0" smtClean="0">
                <a:solidFill>
                  <a:srgbClr val="7030A0"/>
                </a:solidFill>
                <a:latin typeface="Times New Roman" pitchFamily="18" charset="0"/>
                <a:cs typeface="Times New Roman" pitchFamily="18" charset="0"/>
              </a:rPr>
              <a:t>                        Матеріально-технічне </a:t>
            </a:r>
            <a:br>
              <a:rPr lang="uk-UA" sz="3100" b="1" i="1" dirty="0" smtClean="0">
                <a:solidFill>
                  <a:srgbClr val="7030A0"/>
                </a:solidFill>
                <a:latin typeface="Times New Roman" pitchFamily="18" charset="0"/>
                <a:cs typeface="Times New Roman" pitchFamily="18" charset="0"/>
              </a:rPr>
            </a:br>
            <a:r>
              <a:rPr lang="uk-UA" sz="3100" b="1" i="1" dirty="0" smtClean="0">
                <a:solidFill>
                  <a:srgbClr val="7030A0"/>
                </a:solidFill>
                <a:latin typeface="Times New Roman" pitchFamily="18" charset="0"/>
                <a:cs typeface="Times New Roman" pitchFamily="18" charset="0"/>
              </a:rPr>
              <a:t>                 забезпечення навчальних закладів </a:t>
            </a:r>
            <a:br>
              <a:rPr lang="uk-UA" sz="3100" b="1" i="1" dirty="0" smtClean="0">
                <a:solidFill>
                  <a:srgbClr val="7030A0"/>
                </a:solidFill>
                <a:latin typeface="Times New Roman" pitchFamily="18" charset="0"/>
                <a:cs typeface="Times New Roman" pitchFamily="18" charset="0"/>
              </a:rPr>
            </a:br>
            <a:r>
              <a:rPr lang="ru-RU" sz="3100" dirty="0" smtClean="0">
                <a:latin typeface="Times New Roman" pitchFamily="18" charset="0"/>
                <a:cs typeface="Times New Roman" pitchFamily="18" charset="0"/>
              </a:rPr>
              <a:t>1. </a:t>
            </a:r>
            <a:r>
              <a:rPr lang="uk-UA" sz="2700" b="1" dirty="0" smtClean="0">
                <a:latin typeface="Times New Roman" pitchFamily="18" charset="0"/>
                <a:cs typeface="Times New Roman" pitchFamily="18" charset="0"/>
              </a:rPr>
              <a:t>Капітальний ремонт </a:t>
            </a:r>
            <a:r>
              <a:rPr lang="uk-UA" sz="2700" dirty="0" smtClean="0">
                <a:latin typeface="Times New Roman" pitchFamily="18" charset="0"/>
                <a:cs typeface="Times New Roman" pitchFamily="18" charset="0"/>
              </a:rPr>
              <a:t>будівель, приміщень та систем життєзабезпечення навчальних закладів міста.</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2</a:t>
            </a:r>
            <a:r>
              <a:rPr lang="ru-RU" sz="2700" b="1" dirty="0" smtClean="0">
                <a:latin typeface="Times New Roman" pitchFamily="18" charset="0"/>
                <a:cs typeface="Times New Roman" pitchFamily="18" charset="0"/>
              </a:rPr>
              <a:t>.  О</a:t>
            </a:r>
            <a:r>
              <a:rPr lang="uk-UA" sz="2700" b="1" dirty="0" err="1" smtClean="0">
                <a:latin typeface="Times New Roman" pitchFamily="18" charset="0"/>
                <a:cs typeface="Times New Roman" pitchFamily="18" charset="0"/>
              </a:rPr>
              <a:t>снащення</a:t>
            </a:r>
            <a:r>
              <a:rPr lang="uk-UA" sz="2700" b="1" dirty="0" smtClean="0">
                <a:latin typeface="Times New Roman" pitchFamily="18" charset="0"/>
                <a:cs typeface="Times New Roman" pitchFamily="18" charset="0"/>
              </a:rPr>
              <a:t> сучасним дидактичним обладнанням </a:t>
            </a:r>
            <a:r>
              <a:rPr lang="uk-UA" sz="2700" dirty="0" smtClean="0">
                <a:latin typeface="Times New Roman" pitchFamily="18" charset="0"/>
                <a:cs typeface="Times New Roman" pitchFamily="18" charset="0"/>
              </a:rPr>
              <a:t>навчальних кабінетів природничого циклу у загальноосвітніх навчальних закладах.</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3.  </a:t>
            </a:r>
            <a:r>
              <a:rPr lang="ru-RU" sz="2700" b="1" dirty="0" smtClean="0">
                <a:latin typeface="Times New Roman" pitchFamily="18" charset="0"/>
                <a:cs typeface="Times New Roman" pitchFamily="18" charset="0"/>
              </a:rPr>
              <a:t>З</a:t>
            </a:r>
            <a:r>
              <a:rPr lang="uk-UA" sz="2700" b="1" dirty="0" err="1" smtClean="0">
                <a:latin typeface="Times New Roman" pitchFamily="18" charset="0"/>
                <a:cs typeface="Times New Roman" pitchFamily="18" charset="0"/>
              </a:rPr>
              <a:t>абезпечення</a:t>
            </a:r>
            <a:r>
              <a:rPr lang="uk-UA" sz="2700" b="1" dirty="0" smtClean="0">
                <a:latin typeface="Times New Roman" pitchFamily="18" charset="0"/>
                <a:cs typeface="Times New Roman" pitchFamily="18" charset="0"/>
              </a:rPr>
              <a:t> </a:t>
            </a:r>
            <a:r>
              <a:rPr lang="uk-UA" sz="2700" dirty="0" smtClean="0">
                <a:latin typeface="Times New Roman" pitchFamily="18" charset="0"/>
                <a:cs typeface="Times New Roman" pitchFamily="18" charset="0"/>
              </a:rPr>
              <a:t>навчальних закладів </a:t>
            </a:r>
            <a:r>
              <a:rPr lang="uk-UA" sz="2700" b="1" dirty="0" smtClean="0">
                <a:latin typeface="Times New Roman" pitchFamily="18" charset="0"/>
                <a:cs typeface="Times New Roman" pitchFamily="18" charset="0"/>
              </a:rPr>
              <a:t>комп’ютерною технікою</a:t>
            </a:r>
            <a:r>
              <a:rPr lang="uk-UA" sz="2700" dirty="0" smtClean="0">
                <a:latin typeface="Times New Roman" pitchFamily="18" charset="0"/>
                <a:cs typeface="Times New Roman" pitchFamily="18" charset="0"/>
              </a:rPr>
              <a:t>, мультимедійними та інтерактивними засобами навчання, оргтехнікою, системними і прикладними програмними продуктами; швидкісним доступом до мережі Інтернет з використанням сучасних технологій під'єднання.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1"/>
          <p:cNvGraphicFramePr>
            <a:graphicFrameLocks noChangeAspect="1"/>
          </p:cNvGraphicFramePr>
          <p:nvPr>
            <p:extLst>
              <p:ext uri="{D42A27DB-BD31-4B8C-83A1-F6EECF244321}">
                <p14:modId xmlns:p14="http://schemas.microsoft.com/office/powerpoint/2010/main" val="2906907030"/>
              </p:ext>
            </p:extLst>
          </p:nvPr>
        </p:nvGraphicFramePr>
        <p:xfrm>
          <a:off x="290945" y="1075764"/>
          <a:ext cx="8478982" cy="5782236"/>
        </p:xfrm>
        <a:graphic>
          <a:graphicData uri="http://schemas.openxmlformats.org/presentationml/2006/ole">
            <mc:AlternateContent xmlns:mc="http://schemas.openxmlformats.org/markup-compatibility/2006">
              <mc:Choice xmlns:v="urn:schemas-microsoft-com:vml" Requires="v">
                <p:oleObj spid="_x0000_s43031" name="Лист" r:id="rId4" imgW="10660289" imgH="9151612" progId="Excel.Sheet.12">
                  <p:embed/>
                </p:oleObj>
              </mc:Choice>
              <mc:Fallback>
                <p:oleObj name="Лист" r:id="rId4" imgW="10660289" imgH="9151612"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45" y="1075764"/>
                        <a:ext cx="8478982" cy="578223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0" y="1011382"/>
            <a:ext cx="8818880" cy="1094509"/>
          </a:xfrm>
        </p:spPr>
        <p:txBody>
          <a:bodyPr>
            <a:noAutofit/>
          </a:bodyPr>
          <a:lstStyle/>
          <a:p>
            <a:r>
              <a:rPr lang="uk-UA" sz="32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Times New Roman" pitchFamily="18" charset="0"/>
              </a:rPr>
              <a:t>Мережа закладів освіти м. Дніпра</a:t>
            </a:r>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Text Box 4"/>
          <p:cNvSpPr>
            <a:spLocks noChangeArrowheads="1"/>
          </p:cNvSpPr>
          <p:nvPr/>
        </p:nvSpPr>
        <p:spPr bwMode="auto">
          <a:xfrm>
            <a:off x="166255" y="1620982"/>
            <a:ext cx="4502727" cy="1193935"/>
          </a:xfrm>
          <a:custGeom>
            <a:avLst/>
            <a:gdLst>
              <a:gd name="T0" fmla="*/ 3055777 w 5113338"/>
              <a:gd name="T1" fmla="*/ 358590 h 1736646"/>
              <a:gd name="T2" fmla="*/ 1527889 w 5113338"/>
              <a:gd name="T3" fmla="*/ 717179 h 1736646"/>
              <a:gd name="T4" fmla="*/ 0 w 5113338"/>
              <a:gd name="T5" fmla="*/ 358590 h 1736646"/>
              <a:gd name="T6" fmla="*/ 1527889 w 5113338"/>
              <a:gd name="T7" fmla="*/ 0 h 1736646"/>
              <a:gd name="T8" fmla="*/ 0 60000 65536"/>
              <a:gd name="T9" fmla="*/ 5898240 60000 65536"/>
              <a:gd name="T10" fmla="*/ 11796480 60000 65536"/>
              <a:gd name="T11" fmla="*/ 17694720 60000 65536"/>
              <a:gd name="T12" fmla="*/ 84776 w 5113338"/>
              <a:gd name="T13" fmla="*/ 84776 h 1736646"/>
              <a:gd name="T14" fmla="*/ 5028562 w 5113338"/>
              <a:gd name="T15" fmla="*/ 1651870 h 1736646"/>
            </a:gdLst>
            <a:ahLst/>
            <a:cxnLst>
              <a:cxn ang="T8">
                <a:pos x="T0" y="T1"/>
              </a:cxn>
              <a:cxn ang="T9">
                <a:pos x="T2" y="T3"/>
              </a:cxn>
              <a:cxn ang="T10">
                <a:pos x="T4" y="T5"/>
              </a:cxn>
              <a:cxn ang="T11">
                <a:pos x="T6" y="T7"/>
              </a:cxn>
            </a:cxnLst>
            <a:rect l="T12" t="T13" r="T14" b="T15"/>
            <a:pathLst>
              <a:path w="5113338" h="1736646">
                <a:moveTo>
                  <a:pt x="289447" y="0"/>
                </a:moveTo>
                <a:lnTo>
                  <a:pt x="5113338" y="0"/>
                </a:lnTo>
                <a:lnTo>
                  <a:pt x="5113338" y="1447199"/>
                </a:lnTo>
                <a:cubicBezTo>
                  <a:pt x="5113338" y="1607056"/>
                  <a:pt x="4983748" y="1736645"/>
                  <a:pt x="4823891" y="1736646"/>
                </a:cubicBezTo>
                <a:lnTo>
                  <a:pt x="0" y="1736646"/>
                </a:lnTo>
                <a:lnTo>
                  <a:pt x="0" y="289447"/>
                </a:lnTo>
                <a:cubicBezTo>
                  <a:pt x="0" y="129589"/>
                  <a:pt x="129589" y="0"/>
                  <a:pt x="289447" y="0"/>
                </a:cubicBezTo>
                <a:cubicBezTo>
                  <a:pt x="289447" y="0"/>
                  <a:pt x="289447" y="0"/>
                  <a:pt x="289447" y="0"/>
                </a:cubicBezTo>
                <a:close/>
              </a:path>
            </a:pathLst>
          </a:custGeom>
          <a:solidFill>
            <a:srgbClr val="F6E9DB">
              <a:alpha val="88000"/>
            </a:srgbClr>
          </a:solidFill>
          <a:ln w="9525" algn="ctr">
            <a:noFill/>
            <a:miter lim="800000"/>
            <a:headEnd/>
            <a:tailEnd/>
          </a:ln>
          <a:effectLst>
            <a:outerShdw dist="107763" dir="2700000" algn="ctr" rotWithShape="0">
              <a:srgbClr val="646B86">
                <a:alpha val="50000"/>
              </a:srgbClr>
            </a:outerShdw>
          </a:effectLst>
        </p:spPr>
        <p:txBody>
          <a:bodyPr/>
          <a:lstStyle/>
          <a:p>
            <a:pPr algn="ctr">
              <a:defRPr/>
            </a:pPr>
            <a:r>
              <a:rPr lang="uk-UA" sz="2800" dirty="0">
                <a:solidFill>
                  <a:srgbClr val="C00000"/>
                </a:solidFill>
                <a:latin typeface="Times New Roman" pitchFamily="18" charset="0"/>
              </a:rPr>
              <a:t>Всього: </a:t>
            </a:r>
          </a:p>
          <a:p>
            <a:pPr algn="ctr">
              <a:defRPr/>
            </a:pPr>
            <a:r>
              <a:rPr lang="uk-UA" sz="2800" b="1" dirty="0" smtClean="0">
                <a:solidFill>
                  <a:srgbClr val="C00000"/>
                </a:solidFill>
                <a:latin typeface="Times New Roman" pitchFamily="18" charset="0"/>
              </a:rPr>
              <a:t>362 навчальні заклади</a:t>
            </a:r>
            <a:endParaRPr lang="uk-UA" sz="2800" b="1" dirty="0">
              <a:solidFill>
                <a:srgbClr val="C00000"/>
              </a:solidFill>
              <a:latin typeface="Times New Roman" pitchFamily="18" charset="0"/>
            </a:endParaRPr>
          </a:p>
        </p:txBody>
      </p:sp>
      <p:graphicFrame>
        <p:nvGraphicFramePr>
          <p:cNvPr id="7" name="Диаграмма 6"/>
          <p:cNvGraphicFramePr/>
          <p:nvPr>
            <p:extLst>
              <p:ext uri="{D42A27DB-BD31-4B8C-83A1-F6EECF244321}">
                <p14:modId xmlns:p14="http://schemas.microsoft.com/office/powerpoint/2010/main" val="3490547949"/>
              </p:ext>
            </p:extLst>
          </p:nvPr>
        </p:nvGraphicFramePr>
        <p:xfrm>
          <a:off x="166255" y="1520740"/>
          <a:ext cx="8698523" cy="4793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Админ\Desktop\сучас.jpe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401771" y="4657014"/>
            <a:ext cx="2143125" cy="169978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46048" y="1706137"/>
            <a:ext cx="8229600" cy="4146225"/>
          </a:xfrm>
        </p:spPr>
        <p:txBody>
          <a:bodyPr>
            <a:noAutofit/>
          </a:bodyPr>
          <a:lstStyle/>
          <a:p>
            <a:pPr algn="l"/>
            <a:r>
              <a:rPr lang="ru-RU" sz="2800" b="1" dirty="0" smtClean="0">
                <a:solidFill>
                  <a:srgbClr val="FF0000"/>
                </a:solidFill>
                <a:latin typeface="Times New Roman" pitchFamily="18" charset="0"/>
                <a:cs typeface="Times New Roman" pitchFamily="18" charset="0"/>
              </a:rPr>
              <a:t>                               На </a:t>
            </a:r>
            <a:r>
              <a:rPr lang="ru-RU" sz="2800" b="1" dirty="0" err="1" smtClean="0">
                <a:solidFill>
                  <a:srgbClr val="FF0000"/>
                </a:solidFill>
                <a:latin typeface="Times New Roman" pitchFamily="18" charset="0"/>
                <a:cs typeface="Times New Roman" pitchFamily="18" charset="0"/>
              </a:rPr>
              <a:t>сьогодні</a:t>
            </a:r>
            <a:r>
              <a:rPr lang="ru-RU" sz="2800" b="1" dirty="0" smtClean="0">
                <a:solidFill>
                  <a:srgbClr val="FF0000"/>
                </a:solidFill>
                <a:latin typeface="Times New Roman" pitchFamily="18" charset="0"/>
                <a:cs typeface="Times New Roman" pitchFamily="18" charset="0"/>
              </a:rPr>
              <a:t>  </a:t>
            </a:r>
            <a:br>
              <a:rPr lang="ru-RU" sz="2800" b="1" dirty="0" smtClean="0">
                <a:solidFill>
                  <a:srgbClr val="FF0000"/>
                </a:solidFill>
                <a:latin typeface="Times New Roman" pitchFamily="18" charset="0"/>
                <a:cs typeface="Times New Roman" pitchFamily="18" charset="0"/>
              </a:rPr>
            </a:br>
            <a:r>
              <a:rPr lang="ru-RU" sz="2400" b="1" dirty="0" err="1" smtClean="0">
                <a:latin typeface="Times New Roman" pitchFamily="18" charset="0"/>
                <a:cs typeface="Times New Roman" pitchFamily="18" charset="0"/>
              </a:rPr>
              <a:t>Завершуються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роботи</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з </a:t>
            </a:r>
            <a:r>
              <a:rPr lang="ru-RU" sz="2400" dirty="0" err="1" smtClean="0">
                <a:latin typeface="Times New Roman" pitchFamily="18" charset="0"/>
                <a:cs typeface="Times New Roman" pitchFamily="18" charset="0"/>
              </a:rPr>
              <a:t>проведення</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підключення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волоконнооптичних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ліній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зв'язку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широкосмугового</a:t>
            </a:r>
            <a:r>
              <a:rPr lang="ru-RU" sz="2400" dirty="0" smtClean="0">
                <a:latin typeface="Times New Roman" pitchFamily="18" charset="0"/>
                <a:cs typeface="Times New Roman" pitchFamily="18" charset="0"/>
              </a:rPr>
              <a:t> доступу до </a:t>
            </a:r>
            <a:r>
              <a:rPr lang="ru-RU" sz="2400" dirty="0" err="1" smtClean="0">
                <a:latin typeface="Times New Roman" pitchFamily="18" charset="0"/>
                <a:cs typeface="Times New Roman" pitchFamily="18" charset="0"/>
              </a:rPr>
              <a:t>мережі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Інтернет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створенням</a:t>
            </a:r>
            <a:r>
              <a:rPr lang="ru-RU" sz="2400" dirty="0" smtClean="0">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Wi</a:t>
            </a:r>
            <a:r>
              <a:rPr lang="ru-RU" sz="2400" b="1" dirty="0" smtClean="0">
                <a:solidFill>
                  <a:srgbClr val="C00000"/>
                </a:solidFill>
                <a:latin typeface="Times New Roman" pitchFamily="18" charset="0"/>
                <a:cs typeface="Times New Roman" pitchFamily="18" charset="0"/>
              </a:rPr>
              <a:t>-</a:t>
            </a:r>
            <a:r>
              <a:rPr lang="en-US" sz="2400" b="1" dirty="0" err="1" smtClean="0">
                <a:solidFill>
                  <a:srgbClr val="C00000"/>
                </a:solidFill>
                <a:latin typeface="Times New Roman" pitchFamily="18" charset="0"/>
                <a:cs typeface="Times New Roman" pitchFamily="18" charset="0"/>
              </a:rPr>
              <a:t>Fi</a:t>
            </a:r>
            <a:r>
              <a:rPr lang="uk-UA" sz="2400" b="1" dirty="0" smtClean="0">
                <a:solidFill>
                  <a:srgbClr val="C00000"/>
                </a:solidFill>
                <a:latin typeface="Times New Roman" pitchFamily="18" charset="0"/>
                <a:cs typeface="Times New Roman" pitchFamily="18" charset="0"/>
              </a:rPr>
              <a:t> покриття</a:t>
            </a:r>
            <a:r>
              <a:rPr lang="uk-UA" sz="2400" dirty="0" smtClean="0">
                <a:latin typeface="Times New Roman" pitchFamily="18" charset="0"/>
                <a:cs typeface="Times New Roman" pitchFamily="18" charset="0"/>
              </a:rPr>
              <a:t> навчальних кабінетів </a:t>
            </a:r>
            <a:r>
              <a:rPr lang="ru-RU" sz="2400" dirty="0" smtClean="0">
                <a:latin typeface="Times New Roman" pitchFamily="18" charset="0"/>
                <a:cs typeface="Times New Roman" pitchFamily="18" charset="0"/>
              </a:rPr>
              <a:t>в </a:t>
            </a:r>
            <a:r>
              <a:rPr lang="ru-RU" sz="2400" dirty="0" err="1">
                <a:latin typeface="Times New Roman" pitchFamily="18" charset="0"/>
                <a:cs typeface="Times New Roman" pitchFamily="18" charset="0"/>
              </a:rPr>
              <a:t>усіх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загальноосвітніх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навчальних</a:t>
            </a:r>
            <a:r>
              <a:rPr lang="ru-RU" sz="2400" dirty="0">
                <a:latin typeface="Times New Roman" pitchFamily="18" charset="0"/>
                <a:cs typeface="Times New Roman" pitchFamily="18" charset="0"/>
              </a:rPr>
              <a:t> закладах </a:t>
            </a:r>
            <a:r>
              <a:rPr lang="ru-RU" sz="2400" dirty="0" err="1">
                <a:latin typeface="Times New Roman" pitchFamily="18" charset="0"/>
                <a:cs typeface="Times New Roman" pitchFamily="18" charset="0"/>
              </a:rPr>
              <a:t>міста</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(160 </a:t>
            </a:r>
            <a:r>
              <a:rPr lang="ru-RU" sz="2400" b="1" dirty="0" err="1" smtClean="0">
                <a:latin typeface="Times New Roman" pitchFamily="18" charset="0"/>
                <a:cs typeface="Times New Roman" pitchFamily="18" charset="0"/>
              </a:rPr>
              <a:t>закладів</a:t>
            </a:r>
            <a:r>
              <a:rPr lang="ru-RU" sz="2400" b="1"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br>
              <a:rPr lang="uk-UA"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З</a:t>
            </a:r>
            <a:r>
              <a:rPr lang="uk-UA" sz="2400" b="1" dirty="0" smtClean="0">
                <a:latin typeface="Times New Roman" pitchFamily="18" charset="0"/>
                <a:cs typeface="Times New Roman" pitchFamily="18" charset="0"/>
              </a:rPr>
              <a:t>авезено та встановлено </a:t>
            </a:r>
            <a:r>
              <a:rPr lang="uk-UA" sz="2400" b="1" dirty="0" smtClean="0">
                <a:solidFill>
                  <a:srgbClr val="C00000"/>
                </a:solidFill>
                <a:latin typeface="Times New Roman" pitchFamily="18" charset="0"/>
                <a:cs typeface="Times New Roman" pitchFamily="18" charset="0"/>
              </a:rPr>
              <a:t>320 сучасних комп’ютерів</a:t>
            </a:r>
            <a:r>
              <a:rPr lang="uk-UA" sz="2400" b="1" dirty="0" smtClean="0">
                <a:latin typeface="Times New Roman" pitchFamily="18" charset="0"/>
                <a:cs typeface="Times New Roman" pitchFamily="18" charset="0"/>
              </a:rPr>
              <a:t> з ліцензованим програмним забезпеченням </a:t>
            </a:r>
            <a:r>
              <a:rPr lang="uk-UA" sz="2400" dirty="0" smtClean="0">
                <a:latin typeface="Times New Roman" pitchFamily="18" charset="0"/>
                <a:cs typeface="Times New Roman" pitchFamily="18" charset="0"/>
              </a:rPr>
              <a:t>(по 2 на школу), які забезпечуватимуть керовану роботу комп’ютерної мережі кожного навчального закладу.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6536" y="1466554"/>
            <a:ext cx="8413012" cy="242468"/>
          </a:xfrm>
        </p:spPr>
        <p:txBody>
          <a:bodyPr>
            <a:noAutofit/>
          </a:bodyPr>
          <a:lstStyle/>
          <a:p>
            <a:endParaRPr lang="uk-UA" sz="3600" b="1" dirty="0">
              <a:solidFill>
                <a:schemeClr val="tx2">
                  <a:lumMod val="60000"/>
                  <a:lumOff val="40000"/>
                </a:schemeClr>
              </a:solidFill>
            </a:endParaRPr>
          </a:p>
        </p:txBody>
      </p:sp>
      <p:sp>
        <p:nvSpPr>
          <p:cNvPr id="3" name="Прямоугольник 2"/>
          <p:cNvSpPr/>
          <p:nvPr/>
        </p:nvSpPr>
        <p:spPr>
          <a:xfrm>
            <a:off x="720435" y="1385455"/>
            <a:ext cx="7370619" cy="1569660"/>
          </a:xfrm>
          <a:prstGeom prst="rect">
            <a:avLst/>
          </a:prstGeom>
        </p:spPr>
        <p:txBody>
          <a:bodyPr wrap="square">
            <a:spAutoFit/>
          </a:bodyPr>
          <a:lstStyle/>
          <a:p>
            <a:pPr algn="ctr"/>
            <a:r>
              <a:rPr lang="uk-UA" sz="3200" b="1" dirty="0" smtClean="0">
                <a:latin typeface="Times New Roman" pitchFamily="18" charset="0"/>
                <a:cs typeface="Times New Roman" pitchFamily="18" charset="0"/>
              </a:rPr>
              <a:t>Придбано</a:t>
            </a:r>
            <a:r>
              <a:rPr lang="uk-UA" sz="3200" dirty="0" smtClean="0">
                <a:latin typeface="Times New Roman" pitchFamily="18" charset="0"/>
                <a:cs typeface="Times New Roman" pitchFamily="18" charset="0"/>
              </a:rPr>
              <a:t> та </a:t>
            </a:r>
            <a:r>
              <a:rPr lang="uk-UA" sz="3200" b="1" dirty="0" smtClean="0">
                <a:latin typeface="Times New Roman" pitchFamily="18" charset="0"/>
                <a:cs typeface="Times New Roman" pitchFamily="18" charset="0"/>
              </a:rPr>
              <a:t>встановлено </a:t>
            </a:r>
          </a:p>
          <a:p>
            <a:pPr algn="ctr"/>
            <a:r>
              <a:rPr lang="uk-UA" sz="3200" dirty="0" smtClean="0">
                <a:latin typeface="Times New Roman" pitchFamily="18" charset="0"/>
                <a:cs typeface="Times New Roman" pitchFamily="18" charset="0"/>
              </a:rPr>
              <a:t>у  </a:t>
            </a:r>
            <a:r>
              <a:rPr lang="uk-UA" sz="3200" b="1" dirty="0" smtClean="0">
                <a:solidFill>
                  <a:srgbClr val="FF0000"/>
                </a:solidFill>
                <a:latin typeface="Times New Roman" pitchFamily="18" charset="0"/>
                <a:cs typeface="Times New Roman" pitchFamily="18" charset="0"/>
              </a:rPr>
              <a:t>42 школах міста</a:t>
            </a:r>
          </a:p>
          <a:p>
            <a:pPr algn="ctr"/>
            <a:r>
              <a:rPr lang="uk-UA" sz="3200" b="1" dirty="0" smtClean="0">
                <a:solidFill>
                  <a:srgbClr val="FF0000"/>
                </a:solidFill>
                <a:latin typeface="Times New Roman" pitchFamily="18" charset="0"/>
                <a:cs typeface="Times New Roman" pitchFamily="18" charset="0"/>
              </a:rPr>
              <a:t> інтерактивні комплекси</a:t>
            </a:r>
            <a:endParaRPr lang="ru-RU" sz="3200" dirty="0">
              <a:solidFill>
                <a:srgbClr val="FF0000"/>
              </a:solidFill>
            </a:endParaRPr>
          </a:p>
        </p:txBody>
      </p:sp>
      <p:pic>
        <p:nvPicPr>
          <p:cNvPr id="37890" name="Picture 2" descr="&amp;Kcy;&amp;acy;&amp;rcy;&amp;tcy;&amp;icy;&amp;ncy;&amp;kcy;&amp;icy; &amp;pcy;&amp;ocy; &amp;zcy;&amp;acy;&amp;pcy;&amp;rcy;&amp;ocy;&amp;scy;&amp;ucy; &amp;iukcy;&amp;ncy;&amp;tcy;&amp;iecy;&amp;rcy;&amp;acy;&amp;kcy;&amp;tcy;&amp;icy;&amp;vcy;&amp;ncy;&amp;icy;&amp;jcy;  &amp;kcy;&amp;ocy;&amp;mcy;&amp;pcy;&amp;lcy;&amp;iecy;&amp;kcy;&amp;scy; &amp;dcy;&amp;lcy;&amp;yacy; &amp;shcy;&amp;kcy;&amp;ocy;&amp;lcy;"/>
          <p:cNvPicPr>
            <a:picLocks noChangeAspect="1" noChangeArrowheads="1"/>
          </p:cNvPicPr>
          <p:nvPr/>
        </p:nvPicPr>
        <p:blipFill>
          <a:blip r:embed="rId2" cstate="print"/>
          <a:srcRect/>
          <a:stretch>
            <a:fillRect/>
          </a:stretch>
        </p:blipFill>
        <p:spPr bwMode="auto">
          <a:xfrm>
            <a:off x="4609302" y="3435928"/>
            <a:ext cx="4010602" cy="2659207"/>
          </a:xfrm>
          <a:prstGeom prst="rect">
            <a:avLst/>
          </a:prstGeom>
          <a:ln>
            <a:noFill/>
          </a:ln>
          <a:effectLst>
            <a:outerShdw blurRad="292100" dist="139700" dir="2700000" algn="tl" rotWithShape="0">
              <a:srgbClr val="333333">
                <a:alpha val="65000"/>
              </a:srgbClr>
            </a:outerShdw>
          </a:effectLst>
        </p:spPr>
      </p:pic>
      <p:pic>
        <p:nvPicPr>
          <p:cNvPr id="37892" name="Picture 4" descr="&amp;Kcy;&amp;acy;&amp;rcy;&amp;tcy;&amp;icy;&amp;ncy;&amp;kcy;&amp;icy; &amp;pcy;&amp;ocy; &amp;zcy;&amp;acy;&amp;pcy;&amp;rcy;&amp;ocy;&amp;scy;&amp;ucy; &amp;iukcy;&amp;ncy;&amp;tcy;&amp;iecy;&amp;rcy;&amp;acy;&amp;kcy;&amp;tcy;&amp;icy;&amp;vcy;&amp;ncy;&amp;icy;&amp;jcy;  &amp;kcy;&amp;ocy;&amp;mcy;&amp;pcy;&amp;lcy;&amp;iecy;&amp;kcy;&amp;scy; &amp;dcy;&amp;lcy;&amp;yacy; &amp;shcy;&amp;kcy;&amp;ocy;&amp;lcy;"/>
          <p:cNvPicPr>
            <a:picLocks noChangeAspect="1" noChangeArrowheads="1"/>
          </p:cNvPicPr>
          <p:nvPr/>
        </p:nvPicPr>
        <p:blipFill>
          <a:blip r:embed="rId3" cstate="print"/>
          <a:srcRect/>
          <a:stretch>
            <a:fillRect/>
          </a:stretch>
        </p:blipFill>
        <p:spPr bwMode="auto">
          <a:xfrm>
            <a:off x="284551" y="3389035"/>
            <a:ext cx="3657599" cy="2646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298280" y="1454727"/>
            <a:ext cx="7758546" cy="3970318"/>
          </a:xfrm>
          <a:prstGeom prst="rect">
            <a:avLst/>
          </a:prstGeom>
        </p:spPr>
        <p:txBody>
          <a:bodyPr wrap="square">
            <a:spAutoFit/>
          </a:bodyPr>
          <a:lstStyle/>
          <a:p>
            <a:pPr algn="ctr"/>
            <a:r>
              <a:rPr lang="uk-UA" sz="3600" b="1" dirty="0" smtClean="0">
                <a:solidFill>
                  <a:srgbClr val="FF0000"/>
                </a:solidFill>
                <a:latin typeface="Times New Roman" pitchFamily="18" charset="0"/>
                <a:cs typeface="Times New Roman" pitchFamily="18" charset="0"/>
              </a:rPr>
              <a:t> 2017 рік</a:t>
            </a:r>
          </a:p>
          <a:p>
            <a:pPr algn="ctr"/>
            <a:endParaRPr lang="uk-UA" sz="3600" b="1" dirty="0" smtClean="0">
              <a:solidFill>
                <a:srgbClr val="FF0000"/>
              </a:solidFill>
              <a:latin typeface="Times New Roman" pitchFamily="18" charset="0"/>
              <a:cs typeface="Times New Roman" pitchFamily="18" charset="0"/>
            </a:endParaRPr>
          </a:p>
          <a:p>
            <a:r>
              <a:rPr lang="uk-UA" sz="3600" b="1" dirty="0" smtClean="0">
                <a:latin typeface="Times New Roman" pitchFamily="18" charset="0"/>
                <a:cs typeface="Times New Roman" pitchFamily="18" charset="0"/>
              </a:rPr>
              <a:t>На капітальні ремонти </a:t>
            </a:r>
          </a:p>
          <a:p>
            <a:r>
              <a:rPr lang="uk-UA" sz="3600" dirty="0" smtClean="0">
                <a:latin typeface="Times New Roman" pitchFamily="18" charset="0"/>
                <a:cs typeface="Times New Roman" pitchFamily="18" charset="0"/>
              </a:rPr>
              <a:t>навчальних закладів</a:t>
            </a:r>
            <a:r>
              <a:rPr lang="uk-UA" sz="3600" b="1" dirty="0" smtClean="0">
                <a:latin typeface="Times New Roman" pitchFamily="18" charset="0"/>
                <a:cs typeface="Times New Roman" pitchFamily="18" charset="0"/>
              </a:rPr>
              <a:t> </a:t>
            </a:r>
          </a:p>
          <a:p>
            <a:r>
              <a:rPr lang="uk-UA" sz="3600" b="1" dirty="0" smtClean="0">
                <a:latin typeface="Times New Roman" pitchFamily="18" charset="0"/>
                <a:cs typeface="Times New Roman" pitchFamily="18" charset="0"/>
              </a:rPr>
              <a:t>фінансування</a:t>
            </a:r>
          </a:p>
          <a:p>
            <a:r>
              <a:rPr lang="uk-UA" sz="3600" b="1" dirty="0" smtClean="0">
                <a:solidFill>
                  <a:srgbClr val="002060"/>
                </a:solidFill>
                <a:latin typeface="Times New Roman" pitchFamily="18" charset="0"/>
                <a:cs typeface="Times New Roman" pitchFamily="18" charset="0"/>
              </a:rPr>
              <a:t>збільшиться в 1,6 рази </a:t>
            </a:r>
          </a:p>
          <a:p>
            <a:r>
              <a:rPr lang="uk-UA" sz="3600" b="1" dirty="0" smtClean="0">
                <a:solidFill>
                  <a:srgbClr val="002060"/>
                </a:solidFill>
                <a:latin typeface="Times New Roman" pitchFamily="18" charset="0"/>
                <a:cs typeface="Times New Roman" pitchFamily="18" charset="0"/>
              </a:rPr>
              <a:t>(140 млн. грн.)</a:t>
            </a:r>
            <a:endParaRPr lang="ru-RU" sz="3600" dirty="0">
              <a:solidFill>
                <a:srgbClr val="002060"/>
              </a:solidFill>
            </a:endParaRPr>
          </a:p>
        </p:txBody>
      </p:sp>
      <p:pic>
        <p:nvPicPr>
          <p:cNvPr id="45058" name="Picture 2"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5564459" y="2955073"/>
            <a:ext cx="3434575" cy="28993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трелка вниз 23"/>
          <p:cNvSpPr/>
          <p:nvPr/>
        </p:nvSpPr>
        <p:spPr>
          <a:xfrm rot="20886678">
            <a:off x="2344657" y="2737729"/>
            <a:ext cx="243468" cy="155832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rot="17133398">
            <a:off x="4767802" y="492236"/>
            <a:ext cx="301673" cy="3495807"/>
          </a:xfrm>
          <a:prstGeom prst="downArrow">
            <a:avLst>
              <a:gd name="adj1" fmla="val 43281"/>
              <a:gd name="adj2"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rot="18755559">
            <a:off x="4887896" y="1747265"/>
            <a:ext cx="244791" cy="436423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75847" y="1641231"/>
            <a:ext cx="3364522" cy="1242645"/>
          </a:xfrm>
          <a:prstGeom prst="ellipse">
            <a:avLst/>
          </a:prstGeom>
          <a:solidFill>
            <a:schemeClr val="accent4">
              <a:lumMod val="60000"/>
              <a:lumOff val="40000"/>
            </a:schemeClr>
          </a:solidFill>
          <a:ln>
            <a:solidFill>
              <a:schemeClr val="accent4">
                <a:lumMod val="40000"/>
                <a:lumOff val="60000"/>
              </a:schemeClr>
            </a:solidFill>
          </a:ln>
          <a:effectLst>
            <a:outerShdw blurRad="50800" dist="50800" dir="5400000" algn="ctr" rotWithShape="0">
              <a:schemeClr val="accent4">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7"/>
          <p:cNvSpPr>
            <a:spLocks noGrp="1"/>
          </p:cNvSpPr>
          <p:nvPr>
            <p:ph type="title"/>
          </p:nvPr>
        </p:nvSpPr>
        <p:spPr>
          <a:xfrm>
            <a:off x="396536" y="1466554"/>
            <a:ext cx="8413012" cy="861010"/>
          </a:xfrm>
        </p:spPr>
        <p:txBody>
          <a:bodyPr>
            <a:noAutofit/>
          </a:bodyPr>
          <a:lstStyle/>
          <a:p>
            <a:r>
              <a:rPr lang="uk-UA" sz="2400" b="1" dirty="0" smtClean="0">
                <a:solidFill>
                  <a:srgbClr val="002060"/>
                </a:solidFill>
                <a:latin typeface="Times New Roman" pitchFamily="18" charset="0"/>
                <a:cs typeface="Times New Roman" pitchFamily="18" charset="0"/>
              </a:rPr>
              <a:t>                            РЕФОРМА ОСВІТНЬОЇ ГАЛУЗІ МІСТА</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a:t>
            </a:r>
            <a:r>
              <a:rPr lang="uk-UA" sz="2000" b="1" dirty="0" smtClean="0">
                <a:solidFill>
                  <a:srgbClr val="002060"/>
                </a:solidFill>
                <a:latin typeface="Times New Roman" pitchFamily="18" charset="0"/>
                <a:cs typeface="Times New Roman" pitchFamily="18" charset="0"/>
              </a:rPr>
              <a:t>(УПРАВЛІНСЬКИЙ АСПЕКТ)</a:t>
            </a:r>
            <a:r>
              <a:rPr lang="ru-RU" sz="2000" dirty="0" smtClean="0"/>
              <a:t/>
            </a:r>
            <a:br>
              <a:rPr lang="ru-RU" sz="2000" dirty="0" smtClean="0"/>
            </a:br>
            <a:endParaRPr lang="uk-UA" sz="2000" b="1" dirty="0">
              <a:solidFill>
                <a:schemeClr val="tx2">
                  <a:lumMod val="60000"/>
                  <a:lumOff val="40000"/>
                </a:schemeClr>
              </a:solidFill>
            </a:endParaRPr>
          </a:p>
        </p:txBody>
      </p:sp>
      <p:sp>
        <p:nvSpPr>
          <p:cNvPr id="3" name="Прямоугольник 2"/>
          <p:cNvSpPr/>
          <p:nvPr/>
        </p:nvSpPr>
        <p:spPr>
          <a:xfrm>
            <a:off x="257908" y="1781908"/>
            <a:ext cx="3300579" cy="584775"/>
          </a:xfrm>
          <a:prstGeom prst="rect">
            <a:avLst/>
          </a:prstGeom>
        </p:spPr>
        <p:txBody>
          <a:bodyPr wrap="square">
            <a:spAutoFit/>
          </a:bodyPr>
          <a:lstStyle/>
          <a:p>
            <a:r>
              <a:rPr lang="uk-UA" sz="2800" b="1" dirty="0" smtClean="0">
                <a:solidFill>
                  <a:srgbClr val="FF0000"/>
                </a:solidFill>
                <a:latin typeface="Times New Roman" pitchFamily="18" charset="0"/>
                <a:cs typeface="Times New Roman" pitchFamily="18" charset="0"/>
              </a:rPr>
              <a:t> </a:t>
            </a:r>
            <a:r>
              <a:rPr lang="uk-UA" sz="3200" b="1" dirty="0" smtClean="0">
                <a:solidFill>
                  <a:srgbClr val="FF0000"/>
                </a:solidFill>
                <a:latin typeface="Times New Roman" pitchFamily="18" charset="0"/>
                <a:cs typeface="Times New Roman" pitchFamily="18" charset="0"/>
              </a:rPr>
              <a:t>Основні задачі</a:t>
            </a:r>
            <a:r>
              <a:rPr lang="uk-UA" sz="2800" dirty="0" smtClean="0">
                <a:solidFill>
                  <a:srgbClr val="FF0000"/>
                </a:solidFill>
                <a:latin typeface="Times New Roman" pitchFamily="18" charset="0"/>
                <a:cs typeface="Times New Roman" pitchFamily="18" charset="0"/>
              </a:rPr>
              <a:t> </a:t>
            </a:r>
            <a:endParaRPr lang="ru-RU" sz="2800" dirty="0">
              <a:solidFill>
                <a:srgbClr val="FF0000"/>
              </a:solidFill>
              <a:latin typeface="Times New Roman" pitchFamily="18" charset="0"/>
              <a:cs typeface="Times New Roman" pitchFamily="18" charset="0"/>
            </a:endParaRPr>
          </a:p>
        </p:txBody>
      </p:sp>
      <p:sp>
        <p:nvSpPr>
          <p:cNvPr id="9" name="Блок-схема: перфолента 8"/>
          <p:cNvSpPr/>
          <p:nvPr/>
        </p:nvSpPr>
        <p:spPr>
          <a:xfrm>
            <a:off x="3352801" y="3352800"/>
            <a:ext cx="2923310" cy="2895599"/>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bg1"/>
                </a:solidFill>
                <a:latin typeface="Times New Roman" pitchFamily="18" charset="0"/>
                <a:cs typeface="Times New Roman" pitchFamily="18" charset="0"/>
              </a:rPr>
              <a:t>заміна тотального державного контролю у вигляді інспектування на громадсько-державну систему забезпечення якості освіти</a:t>
            </a:r>
            <a:endParaRPr lang="ru-RU" sz="2000" dirty="0">
              <a:solidFill>
                <a:schemeClr val="bg1"/>
              </a:solidFill>
              <a:latin typeface="Times New Roman" pitchFamily="18" charset="0"/>
              <a:cs typeface="Times New Roman" pitchFamily="18" charset="0"/>
            </a:endParaRPr>
          </a:p>
        </p:txBody>
      </p:sp>
      <p:sp>
        <p:nvSpPr>
          <p:cNvPr id="12" name="Блок-схема: перфолента 11"/>
          <p:cNvSpPr/>
          <p:nvPr/>
        </p:nvSpPr>
        <p:spPr>
          <a:xfrm>
            <a:off x="3546765" y="2189018"/>
            <a:ext cx="2396836" cy="1330037"/>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dirty="0" smtClean="0">
                <a:solidFill>
                  <a:schemeClr val="bg1"/>
                </a:solidFill>
                <a:latin typeface="Times New Roman" pitchFamily="18" charset="0"/>
                <a:cs typeface="Times New Roman" pitchFamily="18" charset="0"/>
              </a:rPr>
              <a:t>академічна свобода вчителя </a:t>
            </a:r>
            <a:endParaRPr lang="ru-RU" sz="2200" dirty="0">
              <a:solidFill>
                <a:schemeClr val="bg1"/>
              </a:solidFill>
              <a:latin typeface="Times New Roman" pitchFamily="18" charset="0"/>
              <a:cs typeface="Times New Roman" pitchFamily="18" charset="0"/>
            </a:endParaRPr>
          </a:p>
        </p:txBody>
      </p:sp>
      <p:sp>
        <p:nvSpPr>
          <p:cNvPr id="13" name="Блок-схема: перфолента 12"/>
          <p:cNvSpPr/>
          <p:nvPr/>
        </p:nvSpPr>
        <p:spPr>
          <a:xfrm>
            <a:off x="374073" y="3047999"/>
            <a:ext cx="2064326" cy="1207477"/>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dirty="0" smtClean="0">
                <a:solidFill>
                  <a:schemeClr val="bg1"/>
                </a:solidFill>
                <a:latin typeface="Times New Roman" pitchFamily="18" charset="0"/>
                <a:cs typeface="Times New Roman" pitchFamily="18" charset="0"/>
              </a:rPr>
              <a:t>реальна автономія шкіл </a:t>
            </a:r>
            <a:endParaRPr lang="ru-RU" sz="2200" dirty="0">
              <a:solidFill>
                <a:schemeClr val="bg1"/>
              </a:solidFill>
              <a:latin typeface="Times New Roman" pitchFamily="18" charset="0"/>
              <a:cs typeface="Times New Roman" pitchFamily="18" charset="0"/>
            </a:endParaRPr>
          </a:p>
        </p:txBody>
      </p:sp>
      <p:sp>
        <p:nvSpPr>
          <p:cNvPr id="14" name="Блок-схема: перфолента 13"/>
          <p:cNvSpPr/>
          <p:nvPr/>
        </p:nvSpPr>
        <p:spPr>
          <a:xfrm>
            <a:off x="6622473" y="2161310"/>
            <a:ext cx="2119745" cy="1246908"/>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dirty="0" smtClean="0">
                <a:solidFill>
                  <a:schemeClr val="bg1"/>
                </a:solidFill>
                <a:latin typeface="Times New Roman" pitchFamily="18" charset="0"/>
                <a:cs typeface="Times New Roman" pitchFamily="18" charset="0"/>
              </a:rPr>
              <a:t>прозоре фінансування</a:t>
            </a:r>
            <a:endParaRPr lang="ru-RU" sz="2200" dirty="0">
              <a:solidFill>
                <a:schemeClr val="bg1"/>
              </a:solidFill>
              <a:latin typeface="Times New Roman" pitchFamily="18" charset="0"/>
              <a:cs typeface="Times New Roman" pitchFamily="18" charset="0"/>
            </a:endParaRPr>
          </a:p>
        </p:txBody>
      </p:sp>
      <p:sp>
        <p:nvSpPr>
          <p:cNvPr id="15" name="Блок-схема: перфолента 14"/>
          <p:cNvSpPr/>
          <p:nvPr/>
        </p:nvSpPr>
        <p:spPr>
          <a:xfrm>
            <a:off x="6705600" y="3851563"/>
            <a:ext cx="2119745" cy="2022763"/>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dirty="0" smtClean="0">
                <a:solidFill>
                  <a:schemeClr val="bg1"/>
                </a:solidFill>
                <a:latin typeface="Times New Roman" pitchFamily="18" charset="0"/>
                <a:cs typeface="Times New Roman" pitchFamily="18" charset="0"/>
              </a:rPr>
              <a:t>фінансова автономія закладів освіти </a:t>
            </a:r>
            <a:endParaRPr lang="ru-RU" sz="2200" dirty="0">
              <a:solidFill>
                <a:schemeClr val="bg1"/>
              </a:solidFill>
              <a:latin typeface="Times New Roman" pitchFamily="18" charset="0"/>
              <a:cs typeface="Times New Roman" pitchFamily="18" charset="0"/>
            </a:endParaRPr>
          </a:p>
        </p:txBody>
      </p:sp>
      <p:sp>
        <p:nvSpPr>
          <p:cNvPr id="17" name="Блок-схема: перфолента 16"/>
          <p:cNvSpPr/>
          <p:nvPr/>
        </p:nvSpPr>
        <p:spPr>
          <a:xfrm>
            <a:off x="429491" y="4243753"/>
            <a:ext cx="2576945" cy="1735015"/>
          </a:xfrm>
          <a:prstGeom prst="flowChartPunchedTape">
            <a:avLst/>
          </a:prstGeom>
          <a:solidFill>
            <a:schemeClr val="accent4">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dirty="0" smtClean="0">
                <a:solidFill>
                  <a:schemeClr val="bg1"/>
                </a:solidFill>
                <a:latin typeface="Times New Roman" pitchFamily="18" charset="0"/>
                <a:cs typeface="Times New Roman" pitchFamily="18" charset="0"/>
              </a:rPr>
              <a:t>скорочення бюрократичного навантаження </a:t>
            </a:r>
            <a:endParaRPr lang="ru-RU" sz="2200" dirty="0">
              <a:solidFill>
                <a:schemeClr val="bg1"/>
              </a:solidFill>
              <a:latin typeface="Times New Roman" pitchFamily="18" charset="0"/>
              <a:cs typeface="Times New Roman" pitchFamily="18" charset="0"/>
            </a:endParaRPr>
          </a:p>
        </p:txBody>
      </p:sp>
      <p:cxnSp>
        <p:nvCxnSpPr>
          <p:cNvPr id="20" name="Прямая со стрелкой 19"/>
          <p:cNvCxnSpPr/>
          <p:nvPr/>
        </p:nvCxnSpPr>
        <p:spPr>
          <a:xfrm>
            <a:off x="10363200" y="1399309"/>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трелка вниз 22"/>
          <p:cNvSpPr/>
          <p:nvPr/>
        </p:nvSpPr>
        <p:spPr>
          <a:xfrm rot="1891759">
            <a:off x="808183" y="2646134"/>
            <a:ext cx="215418" cy="686567"/>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rot="20514704">
            <a:off x="2978104" y="2715075"/>
            <a:ext cx="304530" cy="1189221"/>
          </a:xfrm>
          <a:prstGeom prst="downArrow">
            <a:avLst>
              <a:gd name="adj1" fmla="val 35805"/>
              <a:gd name="adj2"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rot="17583231">
            <a:off x="3768360" y="1939712"/>
            <a:ext cx="202814" cy="6860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5611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9972"/>
            <a:ext cx="8229600" cy="720437"/>
          </a:xfrm>
        </p:spPr>
        <p:txBody>
          <a:bodyPr>
            <a:normAutofit/>
          </a:bodyPr>
          <a:lstStyle/>
          <a:p>
            <a:r>
              <a:rPr lang="uk-UA" sz="3200" b="1" dirty="0" smtClean="0">
                <a:solidFill>
                  <a:srgbClr val="002060"/>
                </a:solidFill>
                <a:latin typeface="Times New Roman" pitchFamily="18" charset="0"/>
                <a:cs typeface="Times New Roman" pitchFamily="18" charset="0"/>
              </a:rPr>
              <a:t>Перші кроки реформи</a:t>
            </a:r>
            <a:endParaRPr lang="ru-RU" dirty="0"/>
          </a:p>
        </p:txBody>
      </p:sp>
      <p:sp>
        <p:nvSpPr>
          <p:cNvPr id="3" name="Содержимое 2"/>
          <p:cNvSpPr>
            <a:spLocks noGrp="1"/>
          </p:cNvSpPr>
          <p:nvPr>
            <p:ph idx="1"/>
          </p:nvPr>
        </p:nvSpPr>
        <p:spPr>
          <a:xfrm>
            <a:off x="143436" y="1551709"/>
            <a:ext cx="9000564" cy="4574459"/>
          </a:xfrm>
        </p:spPr>
        <p:txBody>
          <a:bodyPr>
            <a:noAutofit/>
          </a:bodyPr>
          <a:lstStyle/>
          <a:p>
            <a:pPr>
              <a:buNone/>
            </a:pPr>
            <a:r>
              <a:rPr lang="uk-UA" sz="2800" b="1" dirty="0" smtClean="0">
                <a:solidFill>
                  <a:srgbClr val="FF0000"/>
                </a:solidFill>
                <a:latin typeface="Times New Roman" pitchFamily="18" charset="0"/>
                <a:cs typeface="Times New Roman" pitchFamily="18" charset="0"/>
              </a:rPr>
              <a:t>Вдвічі буде зменшений «контролюючий апарат»</a:t>
            </a:r>
          </a:p>
          <a:p>
            <a:pPr>
              <a:buBlip>
                <a:blip r:embed="rId2"/>
              </a:buBlip>
            </a:pPr>
            <a:r>
              <a:rPr lang="uk-UA" sz="2600" b="1" dirty="0" smtClean="0">
                <a:latin typeface="Times New Roman" pitchFamily="18" charset="0"/>
                <a:cs typeface="Times New Roman" pitchFamily="18" charset="0"/>
              </a:rPr>
              <a:t>на сьогодні – 77 </a:t>
            </a:r>
            <a:r>
              <a:rPr lang="uk-UA" sz="2600" dirty="0" smtClean="0">
                <a:latin typeface="Times New Roman" pitchFamily="18" charset="0"/>
                <a:cs typeface="Times New Roman" pitchFamily="18" charset="0"/>
              </a:rPr>
              <a:t>штатних одиниць, а у ході реформи </a:t>
            </a:r>
            <a:r>
              <a:rPr lang="uk-UA" sz="2600" b="1" dirty="0" smtClean="0">
                <a:latin typeface="Times New Roman" pitchFamily="18" charset="0"/>
                <a:cs typeface="Times New Roman" pitchFamily="18" charset="0"/>
              </a:rPr>
              <a:t> залишиться 30</a:t>
            </a:r>
            <a:r>
              <a:rPr lang="uk-UA" sz="2600" dirty="0" smtClean="0">
                <a:latin typeface="Times New Roman" pitchFamily="18" charset="0"/>
                <a:cs typeface="Times New Roman" pitchFamily="18" charset="0"/>
              </a:rPr>
              <a:t> штатних одиниць  (економія фонду зарплати - 3,5 млн. грн., </a:t>
            </a:r>
            <a:r>
              <a:rPr lang="uk-UA" sz="2600" b="1" dirty="0" smtClean="0">
                <a:latin typeface="Times New Roman" pitchFamily="18" charset="0"/>
                <a:cs typeface="Times New Roman" pitchFamily="18" charset="0"/>
              </a:rPr>
              <a:t>35% від   очікуваного фонду</a:t>
            </a:r>
            <a:r>
              <a:rPr lang="uk-UA" sz="2600" dirty="0" smtClean="0">
                <a:latin typeface="Times New Roman" pitchFamily="18" charset="0"/>
                <a:cs typeface="Times New Roman" pitchFamily="18" charset="0"/>
              </a:rPr>
              <a:t>)</a:t>
            </a:r>
            <a:endParaRPr lang="ru-RU" sz="2600" dirty="0" smtClean="0">
              <a:latin typeface="Times New Roman" pitchFamily="18" charset="0"/>
              <a:cs typeface="Times New Roman" pitchFamily="18" charset="0"/>
            </a:endParaRPr>
          </a:p>
          <a:p>
            <a:pPr>
              <a:buBlip>
                <a:blip r:embed="rId2"/>
              </a:buBlip>
            </a:pPr>
            <a:r>
              <a:rPr lang="uk-UA" sz="2600" b="1" dirty="0">
                <a:latin typeface="Times New Roman" pitchFamily="18" charset="0"/>
                <a:cs typeface="Times New Roman" pitchFamily="18" charset="0"/>
              </a:rPr>
              <a:t>ч</a:t>
            </a:r>
            <a:r>
              <a:rPr lang="uk-UA" sz="2600" b="1" dirty="0" smtClean="0">
                <a:latin typeface="Times New Roman" pitchFamily="18" charset="0"/>
                <a:cs typeface="Times New Roman" pitchFamily="18" charset="0"/>
              </a:rPr>
              <a:t>исельність працівників</a:t>
            </a:r>
            <a:r>
              <a:rPr lang="uk-UA" sz="2600" dirty="0" smtClean="0">
                <a:latin typeface="Times New Roman" pitchFamily="18" charset="0"/>
                <a:cs typeface="Times New Roman" pitchFamily="18" charset="0"/>
              </a:rPr>
              <a:t>, які забезпечуватимуть фінансову та матеріально-технічну життєдіяльність закладів освіти,  </a:t>
            </a:r>
            <a:r>
              <a:rPr lang="uk-UA" sz="2600" b="1" dirty="0" smtClean="0">
                <a:latin typeface="Times New Roman" pitchFamily="18" charset="0"/>
                <a:cs typeface="Times New Roman" pitchFamily="18" charset="0"/>
              </a:rPr>
              <a:t>зменшиться на 40%: </a:t>
            </a:r>
          </a:p>
          <a:p>
            <a:pPr>
              <a:buClr>
                <a:schemeClr val="accent4">
                  <a:lumMod val="50000"/>
                </a:schemeClr>
              </a:buClr>
              <a:buFont typeface="Wingdings" panose="05000000000000000000" pitchFamily="2" charset="2"/>
              <a:buChar char="ü"/>
            </a:pPr>
            <a:r>
              <a:rPr lang="uk-UA" sz="2600" i="1" dirty="0" smtClean="0">
                <a:latin typeface="Times New Roman" pitchFamily="18" charset="0"/>
                <a:cs typeface="Times New Roman" pitchFamily="18" charset="0"/>
              </a:rPr>
              <a:t>відділ технічного нагляду </a:t>
            </a:r>
            <a:r>
              <a:rPr lang="uk-UA" sz="2600" dirty="0" smtClean="0">
                <a:latin typeface="Times New Roman" pitchFamily="18" charset="0"/>
                <a:cs typeface="Times New Roman" pitchFamily="18" charset="0"/>
              </a:rPr>
              <a:t>– 43 шт. од. замість 106,75 </a:t>
            </a:r>
            <a:r>
              <a:rPr lang="uk-UA" sz="2600" dirty="0" err="1" smtClean="0">
                <a:latin typeface="Times New Roman" pitchFamily="18" charset="0"/>
                <a:cs typeface="Times New Roman" pitchFamily="18" charset="0"/>
              </a:rPr>
              <a:t>шт.од</a:t>
            </a:r>
            <a:r>
              <a:rPr lang="uk-UA" sz="2600" dirty="0" smtClean="0">
                <a:latin typeface="Times New Roman" pitchFamily="18" charset="0"/>
                <a:cs typeface="Times New Roman" pitchFamily="18" charset="0"/>
              </a:rPr>
              <a:t>., </a:t>
            </a:r>
          </a:p>
          <a:p>
            <a:pPr>
              <a:buClr>
                <a:schemeClr val="accent4">
                  <a:lumMod val="50000"/>
                </a:schemeClr>
              </a:buClr>
              <a:buFont typeface="Wingdings" panose="05000000000000000000" pitchFamily="2" charset="2"/>
              <a:buChar char="ü"/>
            </a:pPr>
            <a:r>
              <a:rPr lang="uk-UA" sz="2600" i="1" dirty="0" smtClean="0">
                <a:latin typeface="Times New Roman" pitchFamily="18" charset="0"/>
                <a:cs typeface="Times New Roman" pitchFamily="18" charset="0"/>
              </a:rPr>
              <a:t>централізована бухгалтерія </a:t>
            </a:r>
            <a:r>
              <a:rPr lang="uk-UA" sz="2600" dirty="0" smtClean="0">
                <a:latin typeface="Times New Roman" pitchFamily="18" charset="0"/>
                <a:cs typeface="Times New Roman" pitchFamily="18" charset="0"/>
              </a:rPr>
              <a:t>– 205 шт. од. замість 258,25 (економія 11,7 млн. грн. - близько </a:t>
            </a:r>
            <a:r>
              <a:rPr lang="uk-UA" sz="2600" b="1" dirty="0" smtClean="0">
                <a:latin typeface="Times New Roman" pitchFamily="18" charset="0"/>
                <a:cs typeface="Times New Roman" pitchFamily="18" charset="0"/>
              </a:rPr>
              <a:t>25%</a:t>
            </a:r>
            <a:r>
              <a:rPr lang="uk-UA" sz="2600" dirty="0" smtClean="0">
                <a:latin typeface="Times New Roman" pitchFamily="18" charset="0"/>
                <a:cs typeface="Times New Roman" pitchFamily="18" charset="0"/>
              </a:rPr>
              <a:t> від очікуваного фонду зарплати)</a:t>
            </a:r>
            <a:endParaRPr lang="ru-RU" sz="2600" dirty="0" smtClean="0">
              <a:latin typeface="Times New Roman" pitchFamily="18" charset="0"/>
              <a:cs typeface="Times New Roman" pitchFamily="18" charset="0"/>
            </a:endParaRPr>
          </a:p>
          <a:p>
            <a:pPr marL="0" indent="0">
              <a:buNone/>
            </a:pP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419" y="4314491"/>
            <a:ext cx="1527717" cy="1875616"/>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57200" y="1039090"/>
            <a:ext cx="8229600" cy="831273"/>
          </a:xfrm>
        </p:spPr>
        <p:txBody>
          <a:bodyPr>
            <a:normAutofit/>
          </a:bodyPr>
          <a:lstStyle/>
          <a:p>
            <a:r>
              <a:rPr lang="uk-UA" sz="3200" b="1" dirty="0" smtClean="0">
                <a:solidFill>
                  <a:srgbClr val="002060"/>
                </a:solidFill>
                <a:latin typeface="Times New Roman" pitchFamily="18" charset="0"/>
                <a:cs typeface="Times New Roman" pitchFamily="18" charset="0"/>
              </a:rPr>
              <a:t>Перші кроки реформи</a:t>
            </a:r>
            <a:endParaRPr lang="ru-RU" sz="3200" dirty="0"/>
          </a:p>
        </p:txBody>
      </p:sp>
      <p:sp>
        <p:nvSpPr>
          <p:cNvPr id="3" name="Содержимое 2"/>
          <p:cNvSpPr>
            <a:spLocks noGrp="1"/>
          </p:cNvSpPr>
          <p:nvPr>
            <p:ph idx="1"/>
          </p:nvPr>
        </p:nvSpPr>
        <p:spPr>
          <a:xfrm>
            <a:off x="457200" y="1828800"/>
            <a:ext cx="8507506" cy="4724399"/>
          </a:xfrm>
        </p:spPr>
        <p:txBody>
          <a:bodyPr/>
          <a:lstStyle/>
          <a:p>
            <a:pPr>
              <a:buBlip>
                <a:blip r:embed="rId3"/>
              </a:buBlip>
            </a:pPr>
            <a:r>
              <a:rPr lang="uk-UA" sz="2600" b="1" dirty="0" smtClean="0">
                <a:latin typeface="Times New Roman" pitchFamily="18" charset="0"/>
                <a:cs typeface="Times New Roman" pitchFamily="18" charset="0"/>
              </a:rPr>
              <a:t> Психолого-медико-педагогічна консультація</a:t>
            </a:r>
            <a:r>
              <a:rPr lang="uk-UA" sz="2600" dirty="0" smtClean="0">
                <a:latin typeface="Times New Roman" pitchFamily="18" charset="0"/>
                <a:cs typeface="Times New Roman" pitchFamily="18" charset="0"/>
              </a:rPr>
              <a:t> – </a:t>
            </a:r>
          </a:p>
          <a:p>
            <a:pPr marL="0" indent="0">
              <a:buNone/>
            </a:pPr>
            <a:r>
              <a:rPr lang="uk-UA" sz="2600" dirty="0">
                <a:latin typeface="Times New Roman" pitchFamily="18" charset="0"/>
                <a:cs typeface="Times New Roman" pitchFamily="18" charset="0"/>
              </a:rPr>
              <a:t> </a:t>
            </a:r>
            <a:r>
              <a:rPr lang="uk-UA" sz="2600" dirty="0" smtClean="0">
                <a:latin typeface="Times New Roman" pitchFamily="18" charset="0"/>
                <a:cs typeface="Times New Roman" pitchFamily="18" charset="0"/>
              </a:rPr>
              <a:t>  4 працівники  замість </a:t>
            </a:r>
            <a:r>
              <a:rPr lang="uk-UA" sz="2200" dirty="0">
                <a:latin typeface="Times New Roman" pitchFamily="18" charset="0"/>
                <a:cs typeface="Times New Roman" pitchFamily="18" charset="0"/>
              </a:rPr>
              <a:t>9 спеціалістів </a:t>
            </a:r>
            <a:r>
              <a:rPr lang="uk-UA" sz="2200" dirty="0" smtClean="0">
                <a:latin typeface="Times New Roman" pitchFamily="18" charset="0"/>
                <a:cs typeface="Times New Roman" pitchFamily="18" charset="0"/>
              </a:rPr>
              <a:t>з 8 консультацій</a:t>
            </a:r>
            <a:endParaRPr lang="ru-RU" sz="2200" dirty="0" smtClean="0">
              <a:latin typeface="Times New Roman" pitchFamily="18" charset="0"/>
              <a:cs typeface="Times New Roman" pitchFamily="18" charset="0"/>
            </a:endParaRPr>
          </a:p>
          <a:p>
            <a:pPr>
              <a:buBlip>
                <a:blip r:embed="rId3"/>
              </a:buBlip>
            </a:pPr>
            <a:r>
              <a:rPr lang="uk-UA" sz="2600" b="1" dirty="0" smtClean="0">
                <a:latin typeface="Times New Roman" pitchFamily="18" charset="0"/>
                <a:cs typeface="Times New Roman" pitchFamily="18" charset="0"/>
              </a:rPr>
              <a:t> Логопедичні пункти</a:t>
            </a:r>
            <a:r>
              <a:rPr lang="uk-UA" sz="2600" dirty="0" smtClean="0">
                <a:latin typeface="Times New Roman" pitchFamily="18" charset="0"/>
                <a:cs typeface="Times New Roman" pitchFamily="18" charset="0"/>
              </a:rPr>
              <a:t>  - 19 </a:t>
            </a:r>
            <a:r>
              <a:rPr lang="uk-UA" sz="2000" dirty="0" smtClean="0">
                <a:latin typeface="Times New Roman" pitchFamily="18" charset="0"/>
                <a:cs typeface="Times New Roman" pitchFamily="18" charset="0"/>
              </a:rPr>
              <a:t>(без змін) </a:t>
            </a:r>
          </a:p>
          <a:p>
            <a:pPr>
              <a:buBlip>
                <a:blip r:embed="rId3"/>
              </a:buBlip>
            </a:pPr>
            <a:r>
              <a:rPr lang="uk-UA" sz="2600" b="1" dirty="0" smtClean="0">
                <a:latin typeface="Times New Roman" pitchFamily="18" charset="0"/>
                <a:cs typeface="Times New Roman" pitchFamily="18" charset="0"/>
              </a:rPr>
              <a:t> Методичний центр</a:t>
            </a:r>
            <a:r>
              <a:rPr lang="uk-UA" sz="2600" dirty="0" smtClean="0">
                <a:latin typeface="Times New Roman" pitchFamily="18" charset="0"/>
                <a:cs typeface="Times New Roman" pitchFamily="18" charset="0"/>
              </a:rPr>
              <a:t> управління освіти – 26 </a:t>
            </a:r>
            <a:r>
              <a:rPr lang="uk-UA" sz="2800" dirty="0" err="1" smtClean="0">
                <a:latin typeface="Times New Roman" pitchFamily="18" charset="0"/>
                <a:cs typeface="Times New Roman" pitchFamily="18" charset="0"/>
              </a:rPr>
              <a:t>шт.од</a:t>
            </a:r>
            <a:r>
              <a:rPr lang="uk-UA" sz="2800" dirty="0" smtClean="0">
                <a:latin typeface="Times New Roman" pitchFamily="18" charset="0"/>
                <a:cs typeface="Times New Roman" pitchFamily="18" charset="0"/>
              </a:rPr>
              <a:t>. </a:t>
            </a:r>
          </a:p>
          <a:p>
            <a:pPr marL="0" indent="0" algn="ctr">
              <a:buNone/>
            </a:pPr>
            <a:r>
              <a:rPr lang="uk-UA" sz="2600" dirty="0" smtClean="0">
                <a:latin typeface="Times New Roman" pitchFamily="18" charset="0"/>
                <a:cs typeface="Times New Roman" pitchFamily="18" charset="0"/>
              </a:rPr>
              <a:t>(</a:t>
            </a:r>
            <a:r>
              <a:rPr lang="uk-UA" sz="2200" dirty="0" smtClean="0">
                <a:latin typeface="Times New Roman" pitchFamily="18" charset="0"/>
                <a:cs typeface="Times New Roman" pitchFamily="18" charset="0"/>
              </a:rPr>
              <a:t>на теперішній час - 22,5 )</a:t>
            </a:r>
            <a:endParaRPr lang="ru-RU" sz="2200" dirty="0" smtClean="0">
              <a:latin typeface="Times New Roman" pitchFamily="18" charset="0"/>
              <a:cs typeface="Times New Roman" pitchFamily="18" charset="0"/>
            </a:endParaRPr>
          </a:p>
          <a:p>
            <a:pPr marL="0" indent="0">
              <a:buNone/>
            </a:pPr>
            <a:endParaRPr lang="ru-RU" sz="2600" dirty="0" smtClean="0"/>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9064" y="4519670"/>
            <a:ext cx="3077736" cy="1729893"/>
          </a:xfrm>
          <a:prstGeom prst="rect">
            <a:avLst/>
          </a:prstGeom>
          <a:ln>
            <a:noFill/>
          </a:ln>
          <a:effectLst>
            <a:outerShdw blurRad="292100" dist="139700" dir="2700000" algn="tl" rotWithShape="0">
              <a:srgbClr val="333333">
                <a:alpha val="65000"/>
              </a:srgbClr>
            </a:outerShdw>
          </a:effectLst>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519670"/>
            <a:ext cx="2676292" cy="16704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8473"/>
            <a:ext cx="8229600" cy="831271"/>
          </a:xfrm>
        </p:spPr>
        <p:txBody>
          <a:bodyPr>
            <a:normAutofit fontScale="90000"/>
          </a:bodyPr>
          <a:lstStyle/>
          <a:p>
            <a:r>
              <a:rPr lang="uk-UA" sz="3600" b="1" dirty="0" smtClean="0">
                <a:solidFill>
                  <a:srgbClr val="002060"/>
                </a:solidFill>
                <a:latin typeface="Times New Roman" pitchFamily="18" charset="0"/>
                <a:cs typeface="Times New Roman" pitchFamily="18" charset="0"/>
              </a:rPr>
              <a:t>Фінансова автономія навчальних закладів</a:t>
            </a:r>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925782"/>
            <a:ext cx="9144000" cy="4200385"/>
          </a:xfrm>
        </p:spPr>
        <p:txBody>
          <a:bodyPr/>
          <a:lstStyle/>
          <a:p>
            <a:pPr>
              <a:buClr>
                <a:srgbClr val="0070C0"/>
              </a:buClr>
              <a:buFont typeface="Wingdings" panose="05000000000000000000" pitchFamily="2" charset="2"/>
              <a:buChar char="q"/>
            </a:pPr>
            <a:r>
              <a:rPr lang="uk-UA" sz="2800" b="1" dirty="0" smtClean="0">
                <a:latin typeface="Times New Roman" pitchFamily="18" charset="0"/>
                <a:cs typeface="Times New Roman" pitchFamily="18" charset="0"/>
              </a:rPr>
              <a:t>    на сьогодні -</a:t>
            </a:r>
            <a:r>
              <a:rPr lang="uk-UA" sz="2800" dirty="0" smtClean="0">
                <a:latin typeface="Times New Roman" pitchFamily="18" charset="0"/>
                <a:cs typeface="Times New Roman" pitchFamily="18" charset="0"/>
              </a:rPr>
              <a:t> </a:t>
            </a:r>
            <a:r>
              <a:rPr lang="uk-UA" sz="2800" b="1" dirty="0" smtClean="0">
                <a:solidFill>
                  <a:srgbClr val="FF0000"/>
                </a:solidFill>
                <a:latin typeface="Times New Roman" pitchFamily="18" charset="0"/>
                <a:cs typeface="Times New Roman" pitchFamily="18" charset="0"/>
              </a:rPr>
              <a:t>18 </a:t>
            </a:r>
            <a:r>
              <a:rPr lang="uk-UA" sz="2800" dirty="0">
                <a:latin typeface="Times New Roman" pitchFamily="18" charset="0"/>
                <a:cs typeface="Times New Roman" pitchFamily="18" charset="0"/>
              </a:rPr>
              <a:t>загальноосвітніх навчальних </a:t>
            </a:r>
            <a:r>
              <a:rPr lang="uk-UA" sz="2800" dirty="0" smtClean="0">
                <a:latin typeface="Times New Roman" pitchFamily="18" charset="0"/>
                <a:cs typeface="Times New Roman" pitchFamily="18" charset="0"/>
              </a:rPr>
              <a:t>закладів</a:t>
            </a:r>
            <a:endParaRPr lang="ru-RU" sz="2800" dirty="0" smtClean="0">
              <a:latin typeface="Times New Roman" pitchFamily="18" charset="0"/>
              <a:cs typeface="Times New Roman" pitchFamily="18" charset="0"/>
            </a:endParaRPr>
          </a:p>
          <a:p>
            <a:pPr>
              <a:buClr>
                <a:srgbClr val="0070C0"/>
              </a:buClr>
              <a:buFont typeface="Wingdings" panose="05000000000000000000" pitchFamily="2" charset="2"/>
              <a:buChar char="q"/>
            </a:pPr>
            <a:r>
              <a:rPr lang="uk-UA" sz="2800" dirty="0">
                <a:latin typeface="Times New Roman" pitchFamily="18" charset="0"/>
                <a:cs typeface="Times New Roman" pitchFamily="18" charset="0"/>
              </a:rPr>
              <a:t> </a:t>
            </a:r>
            <a:r>
              <a:rPr lang="uk-UA" sz="28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з 01.01.2017 </a:t>
            </a:r>
            <a:r>
              <a:rPr lang="uk-UA" sz="2800" dirty="0" smtClean="0">
                <a:latin typeface="Times New Roman" pitchFamily="18" charset="0"/>
                <a:cs typeface="Times New Roman" pitchFamily="18" charset="0"/>
              </a:rPr>
              <a:t>- перейдуть ще </a:t>
            </a:r>
            <a:r>
              <a:rPr lang="uk-UA" sz="2800" b="1" dirty="0" smtClean="0">
                <a:solidFill>
                  <a:srgbClr val="FF0000"/>
                </a:solidFill>
                <a:latin typeface="Times New Roman" pitchFamily="18" charset="0"/>
                <a:cs typeface="Times New Roman" pitchFamily="18" charset="0"/>
              </a:rPr>
              <a:t>2 </a:t>
            </a:r>
            <a:r>
              <a:rPr lang="uk-UA" sz="2800" dirty="0" smtClean="0">
                <a:latin typeface="Times New Roman" pitchFamily="18" charset="0"/>
                <a:cs typeface="Times New Roman" pitchFamily="18" charset="0"/>
              </a:rPr>
              <a:t>загальноосвітні навчальні заклади</a:t>
            </a:r>
            <a:endParaRPr lang="ru-RU" dirty="0"/>
          </a:p>
        </p:txBody>
      </p:sp>
      <p:pic>
        <p:nvPicPr>
          <p:cNvPr id="57347" name="Picture 3" descr="C:\Users\Админ\Desktop\326565.jpeg"/>
          <p:cNvPicPr>
            <a:picLocks noChangeAspect="1" noChangeArrowheads="1"/>
          </p:cNvPicPr>
          <p:nvPr/>
        </p:nvPicPr>
        <p:blipFill>
          <a:blip r:embed="rId2" cstate="print"/>
          <a:srcRect/>
          <a:stretch>
            <a:fillRect/>
          </a:stretch>
        </p:blipFill>
        <p:spPr bwMode="auto">
          <a:xfrm>
            <a:off x="4791308" y="3780263"/>
            <a:ext cx="3671455" cy="2072437"/>
          </a:xfrm>
          <a:prstGeom prst="rect">
            <a:avLst/>
          </a:prstGeom>
          <a:ln>
            <a:noFill/>
          </a:ln>
          <a:effectLst>
            <a:outerShdw blurRad="292100" dist="139700" dir="2700000" algn="tl" rotWithShape="0">
              <a:srgbClr val="333333">
                <a:alpha val="65000"/>
              </a:srgbClr>
            </a:outerShdw>
          </a:effectLst>
        </p:spPr>
      </p:pic>
      <p:pic>
        <p:nvPicPr>
          <p:cNvPr id="57348" name="Picture 4" descr="C:\Users\Админ\Desktop\212.jpeg"/>
          <p:cNvPicPr>
            <a:picLocks noChangeAspect="1" noChangeArrowheads="1"/>
          </p:cNvPicPr>
          <p:nvPr/>
        </p:nvPicPr>
        <p:blipFill>
          <a:blip r:embed="rId3" cstate="print"/>
          <a:srcRect/>
          <a:stretch>
            <a:fillRect/>
          </a:stretch>
        </p:blipFill>
        <p:spPr bwMode="auto">
          <a:xfrm>
            <a:off x="672452" y="3780264"/>
            <a:ext cx="3435927" cy="21616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30036"/>
            <a:ext cx="8229600" cy="651164"/>
          </a:xfrm>
        </p:spPr>
        <p:txBody>
          <a:bodyPr>
            <a:normAutofit fontScale="90000"/>
          </a:bodyPr>
          <a:lstStyle/>
          <a:p>
            <a:r>
              <a:rPr lang="uk-UA" b="1" dirty="0" smtClean="0">
                <a:solidFill>
                  <a:srgbClr val="002060"/>
                </a:solidFill>
                <a:latin typeface="Times New Roman" pitchFamily="18" charset="0"/>
                <a:cs typeface="Times New Roman" pitchFamily="18" charset="0"/>
              </a:rPr>
              <a:t>Управлінські рішення</a:t>
            </a:r>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15636" y="1731818"/>
            <a:ext cx="8229600" cy="4477476"/>
          </a:xfrm>
        </p:spPr>
        <p:txBody>
          <a:bodyPr>
            <a:normAutofit fontScale="92500" lnSpcReduction="10000"/>
          </a:bodyPr>
          <a:lstStyle/>
          <a:p>
            <a:pPr>
              <a:buBlip>
                <a:blip r:embed="rId2"/>
              </a:buBlip>
            </a:pPr>
            <a:r>
              <a:rPr lang="uk-UA" b="1" dirty="0">
                <a:latin typeface="Times New Roman" pitchFamily="18" charset="0"/>
                <a:cs typeface="Times New Roman" pitchFamily="18" charset="0"/>
              </a:rPr>
              <a:t>Р</a:t>
            </a:r>
            <a:r>
              <a:rPr lang="uk-UA" b="1" dirty="0" smtClean="0">
                <a:latin typeface="Times New Roman" pitchFamily="18" charset="0"/>
                <a:cs typeface="Times New Roman" pitchFamily="18" charset="0"/>
              </a:rPr>
              <a:t>ішення міської ради </a:t>
            </a:r>
            <a:r>
              <a:rPr lang="uk-UA" dirty="0" smtClean="0">
                <a:latin typeface="Times New Roman" pitchFamily="18" charset="0"/>
                <a:cs typeface="Times New Roman" pitchFamily="18" charset="0"/>
              </a:rPr>
              <a:t>від 20.10.2016 року № 33/15 «Про   підпорядкування комунальних закладів Дніпровської міської ради виконавчим органам Дніпровської міської ради»;</a:t>
            </a:r>
            <a:endParaRPr lang="ru-RU" dirty="0" smtClean="0">
              <a:latin typeface="Times New Roman" pitchFamily="18" charset="0"/>
              <a:cs typeface="Times New Roman" pitchFamily="18" charset="0"/>
            </a:endParaRPr>
          </a:p>
          <a:p>
            <a:pPr>
              <a:buBlip>
                <a:blip r:embed="rId2"/>
              </a:buBlip>
            </a:pPr>
            <a:r>
              <a:rPr lang="uk-UA" b="1" dirty="0">
                <a:latin typeface="Times New Roman" pitchFamily="18" charset="0"/>
                <a:cs typeface="Times New Roman" pitchFamily="18" charset="0"/>
              </a:rPr>
              <a:t>Р</a:t>
            </a:r>
            <a:r>
              <a:rPr lang="uk-UA" b="1" dirty="0" smtClean="0">
                <a:latin typeface="Times New Roman" pitchFamily="18" charset="0"/>
                <a:cs typeface="Times New Roman" pitchFamily="18" charset="0"/>
              </a:rPr>
              <a:t>ішення міської ради </a:t>
            </a:r>
            <a:r>
              <a:rPr lang="uk-UA" dirty="0" smtClean="0">
                <a:latin typeface="Times New Roman" pitchFamily="18" charset="0"/>
                <a:cs typeface="Times New Roman" pitchFamily="18" charset="0"/>
              </a:rPr>
              <a:t>від 20.10.2016 року № 24/15 «Про передачу об’єктів нерухомого майна, основних засобів, нематеріальних активів та запасів навчальних закладів міста з балансу відділів освіти районних у місті рад на баланс департаменту гуманітарної політики Дніпропетровської міської ради»;</a:t>
            </a:r>
            <a:endParaRPr lang="ru-RU" dirty="0" smtClean="0">
              <a:latin typeface="Times New Roman" pitchFamily="18" charset="0"/>
              <a:cs typeface="Times New Roman" pitchFamily="18" charset="0"/>
            </a:endParaRPr>
          </a:p>
          <a:p>
            <a:pPr>
              <a:buBlip>
                <a:blip r:embed="rId2"/>
              </a:buBlip>
            </a:pPr>
            <a:r>
              <a:rPr lang="uk-UA" b="1" dirty="0">
                <a:latin typeface="Times New Roman" pitchFamily="18" charset="0"/>
                <a:cs typeface="Times New Roman" pitchFamily="18" charset="0"/>
              </a:rPr>
              <a:t>Н</a:t>
            </a:r>
            <a:r>
              <a:rPr lang="uk-UA" b="1" dirty="0" smtClean="0">
                <a:latin typeface="Times New Roman" pitchFamily="18" charset="0"/>
                <a:cs typeface="Times New Roman" pitchFamily="18" charset="0"/>
              </a:rPr>
              <a:t>аказ департаменту гуманітарної політики </a:t>
            </a:r>
            <a:r>
              <a:rPr lang="uk-UA" dirty="0" smtClean="0">
                <a:latin typeface="Times New Roman" pitchFamily="18" charset="0"/>
                <a:cs typeface="Times New Roman" pitchFamily="18" charset="0"/>
              </a:rPr>
              <a:t>від 25.10.2016 року № 241 «Про підпорядкування та передачу навчальних закладів міста на баланс департаменту гуманітарної політики Дніпропетровської міської ради».</a:t>
            </a: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71600"/>
            <a:ext cx="8229600" cy="1108364"/>
          </a:xfrm>
        </p:spPr>
        <p:txBody>
          <a:bodyPr>
            <a:normAutofit/>
          </a:bodyPr>
          <a:lstStyle/>
          <a:p>
            <a:r>
              <a:rPr lang="uk-UA" sz="3100" b="1" dirty="0" smtClean="0">
                <a:solidFill>
                  <a:srgbClr val="002060"/>
                </a:solidFill>
                <a:latin typeface="Times New Roman" pitchFamily="18" charset="0"/>
                <a:cs typeface="Times New Roman" pitchFamily="18" charset="0"/>
              </a:rPr>
              <a:t>Дії у перехідний  період </a:t>
            </a:r>
            <a:endParaRPr lang="ru-RU" dirty="0"/>
          </a:p>
        </p:txBody>
      </p:sp>
      <p:sp>
        <p:nvSpPr>
          <p:cNvPr id="3" name="Содержимое 2"/>
          <p:cNvSpPr>
            <a:spLocks noGrp="1"/>
          </p:cNvSpPr>
          <p:nvPr>
            <p:ph idx="1"/>
          </p:nvPr>
        </p:nvSpPr>
        <p:spPr>
          <a:xfrm>
            <a:off x="457200" y="2479964"/>
            <a:ext cx="8229600" cy="3604640"/>
          </a:xfrm>
        </p:spPr>
        <p:txBody>
          <a:bodyPr/>
          <a:lstStyle/>
          <a:p>
            <a:pPr>
              <a:buBlip>
                <a:blip r:embed="rId2"/>
              </a:buBlip>
            </a:pPr>
            <a:r>
              <a:rPr lang="uk-UA" b="1" dirty="0" smtClean="0">
                <a:latin typeface="Times New Roman" pitchFamily="18" charset="0"/>
                <a:cs typeface="Times New Roman" pitchFamily="18" charset="0"/>
              </a:rPr>
              <a:t>Сформовано бюджет </a:t>
            </a:r>
            <a:r>
              <a:rPr lang="uk-UA" dirty="0" smtClean="0">
                <a:latin typeface="Times New Roman" pitchFamily="18" charset="0"/>
                <a:cs typeface="Times New Roman" pitchFamily="18" charset="0"/>
              </a:rPr>
              <a:t>на 2017 рік з урахуванням запитів навчальних закладів міста та кількості штатних одиниць структурних підрозділів управління освіти</a:t>
            </a:r>
          </a:p>
          <a:p>
            <a:pPr marL="0" indent="0">
              <a:buNone/>
            </a:pPr>
            <a:endParaRPr lang="ru-RU" dirty="0" smtClean="0">
              <a:latin typeface="Times New Roman" pitchFamily="18" charset="0"/>
              <a:cs typeface="Times New Roman" pitchFamily="18" charset="0"/>
            </a:endParaRPr>
          </a:p>
          <a:p>
            <a:pPr>
              <a:buBlip>
                <a:blip r:embed="rId2"/>
              </a:buBlip>
            </a:pPr>
            <a:r>
              <a:rPr lang="uk-UA" b="1" dirty="0" smtClean="0">
                <a:latin typeface="Times New Roman" pitchFamily="18" charset="0"/>
                <a:cs typeface="Times New Roman" pitchFamily="18" charset="0"/>
              </a:rPr>
              <a:t>Проводяться процедури </a:t>
            </a:r>
            <a:r>
              <a:rPr lang="uk-UA" dirty="0" smtClean="0">
                <a:latin typeface="Times New Roman" pitchFamily="18" charset="0"/>
                <a:cs typeface="Times New Roman" pitchFamily="18" charset="0"/>
              </a:rPr>
              <a:t>закупівлі на послуги шкільних їдалень для ЗНЗ та продуктів харчування для ДНЗ, </a:t>
            </a:r>
            <a:r>
              <a:rPr lang="uk-UA" dirty="0">
                <a:latin typeface="Times New Roman" pitchFamily="18" charset="0"/>
                <a:cs typeface="Times New Roman" pitchFamily="18" charset="0"/>
              </a:rPr>
              <a:t>послуги газопостачання та </a:t>
            </a:r>
            <a:r>
              <a:rPr lang="uk-UA" dirty="0" smtClean="0">
                <a:latin typeface="Times New Roman" pitchFamily="18" charset="0"/>
                <a:cs typeface="Times New Roman" pitchFamily="18" charset="0"/>
              </a:rPr>
              <a:t>електропостачання </a:t>
            </a:r>
            <a:r>
              <a:rPr lang="uk-UA" b="1" dirty="0" smtClean="0">
                <a:latin typeface="Times New Roman" pitchFamily="18" charset="0"/>
                <a:cs typeface="Times New Roman" pitchFamily="18" charset="0"/>
              </a:rPr>
              <a:t>через електронну систему </a:t>
            </a:r>
            <a:r>
              <a:rPr lang="uk-UA" b="1" dirty="0" err="1" smtClean="0">
                <a:latin typeface="Times New Roman" pitchFamily="18" charset="0"/>
                <a:cs typeface="Times New Roman" pitchFamily="18" charset="0"/>
              </a:rPr>
              <a:t>закупівель</a:t>
            </a:r>
            <a:r>
              <a:rPr lang="uk-UA" b="1" dirty="0" smtClean="0">
                <a:latin typeface="Times New Roman" pitchFamily="18" charset="0"/>
                <a:cs typeface="Times New Roman" pitchFamily="18" charset="0"/>
              </a:rPr>
              <a:t>  </a:t>
            </a:r>
            <a:r>
              <a:rPr lang="uk-UA" b="1" dirty="0" err="1" smtClean="0">
                <a:latin typeface="Times New Roman" pitchFamily="18" charset="0"/>
                <a:cs typeface="Times New Roman" pitchFamily="18" charset="0"/>
                <a:hlinkClick r:id="rId3"/>
              </a:rPr>
              <a:t>ProZorro</a:t>
            </a:r>
            <a:endParaRPr lang="ru-RU" b="1" dirty="0" smtClean="0">
              <a:latin typeface="Times New Roman" pitchFamily="18" charset="0"/>
              <a:cs typeface="Times New Roman" pitchFamily="18" charset="0"/>
            </a:endParaRPr>
          </a:p>
          <a:p>
            <a:pPr marL="0" indent="0">
              <a:buNone/>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99309"/>
            <a:ext cx="8229600" cy="1965214"/>
          </a:xfrm>
        </p:spPr>
        <p:txBody>
          <a:bodyPr>
            <a:normAutofit fontScale="90000"/>
          </a:bodyPr>
          <a:lstStyle/>
          <a:p>
            <a:r>
              <a:rPr lang="uk-UA" sz="4000" b="1" dirty="0" smtClean="0">
                <a:solidFill>
                  <a:srgbClr val="002060"/>
                </a:solidFill>
                <a:latin typeface="Times New Roman" pitchFamily="18" charset="0"/>
                <a:cs typeface="Times New Roman" pitchFamily="18" charset="0"/>
              </a:rPr>
              <a:t>Співпраця органів місцевого самоврядування, вчителів та громади</a:t>
            </a:r>
            <a:r>
              <a:rPr lang="ru-RU" dirty="0" smtClean="0"/>
              <a:t/>
            </a:r>
            <a:br>
              <a:rPr lang="ru-RU" dirty="0" smtClean="0"/>
            </a:br>
            <a:endParaRPr lang="ru-RU" dirty="0"/>
          </a:p>
        </p:txBody>
      </p:sp>
      <p:sp>
        <p:nvSpPr>
          <p:cNvPr id="3" name="Содержимое 2"/>
          <p:cNvSpPr>
            <a:spLocks noGrp="1"/>
          </p:cNvSpPr>
          <p:nvPr>
            <p:ph idx="1"/>
          </p:nvPr>
        </p:nvSpPr>
        <p:spPr>
          <a:xfrm>
            <a:off x="457200" y="3012831"/>
            <a:ext cx="8229600" cy="3113336"/>
          </a:xfrm>
        </p:spPr>
        <p:txBody>
          <a:bodyPr/>
          <a:lstStyle/>
          <a:p>
            <a:endParaRPr lang="uk-UA" dirty="0" smtClean="0"/>
          </a:p>
          <a:p>
            <a:pPr>
              <a:buNone/>
            </a:pPr>
            <a:r>
              <a:rPr lang="uk-UA" sz="3200" b="1" dirty="0" smtClean="0">
                <a:latin typeface="Times New Roman" pitchFamily="18" charset="0"/>
                <a:cs typeface="Times New Roman" pitchFamily="18" charset="0"/>
              </a:rPr>
              <a:t>  Створено дорадчі органи  </a:t>
            </a:r>
          </a:p>
          <a:p>
            <a:pPr>
              <a:buFont typeface="Wingdings" panose="05000000000000000000" pitchFamily="2" charset="2"/>
              <a:buChar char="q"/>
            </a:pPr>
            <a:r>
              <a:rPr lang="uk-UA" sz="2800" b="1" dirty="0" smtClean="0">
                <a:solidFill>
                  <a:srgbClr val="7030A0"/>
                </a:solidFill>
                <a:latin typeface="Times New Roman" pitchFamily="18" charset="0"/>
                <a:cs typeface="Times New Roman" pitchFamily="18" charset="0"/>
              </a:rPr>
              <a:t>     </a:t>
            </a:r>
            <a:r>
              <a:rPr lang="uk-UA" sz="3200" b="1" dirty="0" smtClean="0">
                <a:solidFill>
                  <a:srgbClr val="C00000"/>
                </a:solidFill>
                <a:latin typeface="Times New Roman" pitchFamily="18" charset="0"/>
                <a:cs typeface="Times New Roman" pitchFamily="18" charset="0"/>
              </a:rPr>
              <a:t>Педагогічну раду при міському голові</a:t>
            </a:r>
          </a:p>
          <a:p>
            <a:pPr>
              <a:buFont typeface="Wingdings" panose="05000000000000000000" pitchFamily="2" charset="2"/>
              <a:buChar char="q"/>
            </a:pPr>
            <a:r>
              <a:rPr lang="uk-UA" sz="3200" b="1" dirty="0" smtClean="0">
                <a:solidFill>
                  <a:srgbClr val="C00000"/>
                </a:solidFill>
                <a:latin typeface="Times New Roman" pitchFamily="18" charset="0"/>
                <a:cs typeface="Times New Roman" pitchFamily="18" charset="0"/>
              </a:rPr>
              <a:t>     Батьківську  раду при міському голові</a:t>
            </a:r>
            <a:endParaRPr lang="uk-UA" sz="3200" dirty="0" smtClean="0">
              <a:solidFill>
                <a:srgbClr val="C00000"/>
              </a:solidFill>
              <a:latin typeface="Times New Roman" pitchFamily="18" charset="0"/>
              <a:cs typeface="Times New Roman" pitchFamily="18" charset="0"/>
            </a:endParaRPr>
          </a:p>
          <a:p>
            <a:pPr>
              <a:buFont typeface="Wingdings" panose="05000000000000000000" pitchFamily="2" charset="2"/>
              <a:buChar char="q"/>
            </a:pPr>
            <a:endParaRPr lang="uk-UA" dirty="0" smtClean="0">
              <a:solidFill>
                <a:srgbClr val="7030A0"/>
              </a:solidFill>
              <a:latin typeface="Times New Roman" pitchFamily="18" charset="0"/>
              <a:cs typeface="Times New Roman" pitchFamily="18" charset="0"/>
            </a:endParaRPr>
          </a:p>
          <a:p>
            <a:pPr>
              <a:buNone/>
            </a:pPr>
            <a:endParaRPr lang="ru-RU" dirty="0" smtClean="0">
              <a:solidFill>
                <a:srgbClr val="7030A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Овал 89"/>
          <p:cNvSpPr/>
          <p:nvPr/>
        </p:nvSpPr>
        <p:spPr>
          <a:xfrm>
            <a:off x="208051" y="2355057"/>
            <a:ext cx="8668820" cy="3024598"/>
          </a:xfrm>
          <a:prstGeom prst="ellips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sp>
        <p:nvSpPr>
          <p:cNvPr id="4" name="Прямокутник 3"/>
          <p:cNvSpPr/>
          <p:nvPr/>
        </p:nvSpPr>
        <p:spPr>
          <a:xfrm>
            <a:off x="2299278" y="2122774"/>
            <a:ext cx="4225270" cy="1165559"/>
          </a:xfrm>
          <a:prstGeom prst="rect">
            <a:avLst/>
          </a:prstGeom>
          <a:solidFill>
            <a:srgbClr val="FFFFD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sp>
        <p:nvSpPr>
          <p:cNvPr id="88" name="Прямокутник 87"/>
          <p:cNvSpPr/>
          <p:nvPr/>
        </p:nvSpPr>
        <p:spPr>
          <a:xfrm>
            <a:off x="2299278" y="3317513"/>
            <a:ext cx="4225270" cy="1165559"/>
          </a:xfrm>
          <a:prstGeom prst="rect">
            <a:avLst/>
          </a:prstGeom>
          <a:solidFill>
            <a:srgbClr val="FDEAD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sp>
        <p:nvSpPr>
          <p:cNvPr id="89" name="Прямокутник 88"/>
          <p:cNvSpPr/>
          <p:nvPr/>
        </p:nvSpPr>
        <p:spPr>
          <a:xfrm>
            <a:off x="2288727" y="4527150"/>
            <a:ext cx="4225270" cy="980993"/>
          </a:xfrm>
          <a:prstGeom prst="rect">
            <a:avLst/>
          </a:prstGeom>
          <a:solidFill>
            <a:srgbClr val="DCE6F2">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sp>
        <p:nvSpPr>
          <p:cNvPr id="19" name="Стрілка вниз 18"/>
          <p:cNvSpPr/>
          <p:nvPr/>
        </p:nvSpPr>
        <p:spPr>
          <a:xfrm>
            <a:off x="-679847" y="7116518"/>
            <a:ext cx="679847" cy="102989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sp>
        <p:nvSpPr>
          <p:cNvPr id="32" name="Стрілка вниз 31"/>
          <p:cNvSpPr/>
          <p:nvPr/>
        </p:nvSpPr>
        <p:spPr>
          <a:xfrm rot="2780296">
            <a:off x="-1683544" y="7509425"/>
            <a:ext cx="681038" cy="9334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sp>
        <p:nvSpPr>
          <p:cNvPr id="33" name="Стрілка вниз 32"/>
          <p:cNvSpPr/>
          <p:nvPr/>
        </p:nvSpPr>
        <p:spPr>
          <a:xfrm rot="18757627">
            <a:off x="336947" y="7495138"/>
            <a:ext cx="679847" cy="93464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sp>
        <p:nvSpPr>
          <p:cNvPr id="136" name="Заголовок 135"/>
          <p:cNvSpPr>
            <a:spLocks noGrp="1"/>
          </p:cNvSpPr>
          <p:nvPr>
            <p:ph type="title"/>
          </p:nvPr>
        </p:nvSpPr>
        <p:spPr>
          <a:xfrm>
            <a:off x="624856" y="1058899"/>
            <a:ext cx="8229600" cy="857250"/>
          </a:xfrm>
        </p:spPr>
        <p:txBody>
          <a:bodyPr rtlCol="0">
            <a:normAutofit fontScale="90000"/>
          </a:bodyPr>
          <a:lstStyle/>
          <a:p>
            <a:pPr>
              <a:defRPr/>
            </a:pPr>
            <a:r>
              <a:rPr lang="uk-UA" sz="3600" b="1" dirty="0">
                <a:solidFill>
                  <a:srgbClr val="002060"/>
                </a:solidFill>
                <a:latin typeface="Times New Roman" pitchFamily="18" charset="0"/>
                <a:cs typeface="Times New Roman" pitchFamily="18" charset="0"/>
              </a:rPr>
              <a:t>Мережа </a:t>
            </a:r>
            <a:r>
              <a:rPr lang="uk-UA" sz="3600" b="1" dirty="0" smtClean="0">
                <a:solidFill>
                  <a:srgbClr val="002060"/>
                </a:solidFill>
                <a:latin typeface="Times New Roman" pitchFamily="18" charset="0"/>
                <a:cs typeface="Times New Roman" pitchFamily="18" charset="0"/>
              </a:rPr>
              <a:t>загальноосвітніх </a:t>
            </a:r>
            <a:br>
              <a:rPr lang="uk-UA" sz="3600" b="1" dirty="0" smtClean="0">
                <a:solidFill>
                  <a:srgbClr val="002060"/>
                </a:solidFill>
                <a:latin typeface="Times New Roman" pitchFamily="18" charset="0"/>
                <a:cs typeface="Times New Roman" pitchFamily="18" charset="0"/>
              </a:rPr>
            </a:br>
            <a:r>
              <a:rPr lang="uk-UA" sz="3600" b="1" dirty="0" smtClean="0">
                <a:solidFill>
                  <a:srgbClr val="002060"/>
                </a:solidFill>
                <a:latin typeface="Times New Roman" pitchFamily="18" charset="0"/>
                <a:cs typeface="Times New Roman" pitchFamily="18" charset="0"/>
              </a:rPr>
              <a:t>навчальних </a:t>
            </a:r>
            <a:r>
              <a:rPr lang="uk-UA" sz="3600" b="1" dirty="0">
                <a:solidFill>
                  <a:srgbClr val="002060"/>
                </a:solidFill>
                <a:latin typeface="Times New Roman" pitchFamily="18" charset="0"/>
                <a:cs typeface="Times New Roman" pitchFamily="18" charset="0"/>
              </a:rPr>
              <a:t>закладів </a:t>
            </a:r>
          </a:p>
        </p:txBody>
      </p:sp>
      <p:grpSp>
        <p:nvGrpSpPr>
          <p:cNvPr id="3082" name="Групувати 17"/>
          <p:cNvGrpSpPr>
            <a:grpSpLocks/>
          </p:cNvGrpSpPr>
          <p:nvPr/>
        </p:nvGrpSpPr>
        <p:grpSpPr bwMode="auto">
          <a:xfrm>
            <a:off x="-3939778" y="8002343"/>
            <a:ext cx="2163365" cy="884634"/>
            <a:chOff x="1310417" y="4353768"/>
            <a:chExt cx="3209708" cy="1313678"/>
          </a:xfrm>
        </p:grpSpPr>
        <p:sp>
          <p:nvSpPr>
            <p:cNvPr id="12" name="Прямокутник 11"/>
            <p:cNvSpPr/>
            <p:nvPr/>
          </p:nvSpPr>
          <p:spPr>
            <a:xfrm>
              <a:off x="1310417" y="4353768"/>
              <a:ext cx="3209708" cy="131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3101" name="Рисунок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258" t="65137" r="64293" b="17075"/>
            <a:stretch>
              <a:fillRect/>
            </a:stretch>
          </p:blipFill>
          <p:spPr bwMode="auto">
            <a:xfrm>
              <a:off x="1310417" y="4353768"/>
              <a:ext cx="3209708" cy="131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3" name="Рисунок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7874" t="18188" r="45209" b="65857"/>
          <a:stretch>
            <a:fillRect/>
          </a:stretch>
        </p:blipFill>
        <p:spPr bwMode="auto">
          <a:xfrm>
            <a:off x="-1411178" y="7994335"/>
            <a:ext cx="2068115" cy="10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5" name="Групувати 12"/>
          <p:cNvGrpSpPr>
            <a:grpSpLocks/>
          </p:cNvGrpSpPr>
          <p:nvPr/>
        </p:nvGrpSpPr>
        <p:grpSpPr bwMode="auto">
          <a:xfrm>
            <a:off x="1104900" y="8135693"/>
            <a:ext cx="2153841" cy="747713"/>
            <a:chOff x="8495121" y="4293151"/>
            <a:chExt cx="2606577" cy="997328"/>
          </a:xfrm>
        </p:grpSpPr>
        <p:sp>
          <p:nvSpPr>
            <p:cNvPr id="16" name="Прямокутник 15"/>
            <p:cNvSpPr/>
            <p:nvPr/>
          </p:nvSpPr>
          <p:spPr>
            <a:xfrm>
              <a:off x="8495121" y="4301091"/>
              <a:ext cx="2586404" cy="98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3097" name="Рисунок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6133" t="44737" r="25642" b="42865"/>
            <a:stretch>
              <a:fillRect/>
            </a:stretch>
          </p:blipFill>
          <p:spPr bwMode="auto">
            <a:xfrm>
              <a:off x="8495121" y="4293151"/>
              <a:ext cx="2606577" cy="99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p:cNvSpPr txBox="1"/>
          <p:nvPr/>
        </p:nvSpPr>
        <p:spPr>
          <a:xfrm>
            <a:off x="885719" y="7379452"/>
            <a:ext cx="1868483" cy="507831"/>
          </a:xfrm>
          <a:prstGeom prst="rect">
            <a:avLst/>
          </a:prstGeom>
          <a:noFill/>
        </p:spPr>
        <p:txBody>
          <a:bodyPr>
            <a:spAutoFit/>
          </a:bodyPr>
          <a:lstStyle/>
          <a:p>
            <a:pPr>
              <a:defRPr/>
            </a:pPr>
            <a:r>
              <a:rPr lang="ru-RU" sz="1350" b="1" dirty="0" err="1">
                <a:solidFill>
                  <a:srgbClr val="66FF99"/>
                </a:solidFill>
                <a:effectLst>
                  <a:glow rad="101600">
                    <a:srgbClr val="44546A">
                      <a:lumMod val="60000"/>
                      <a:lumOff val="40000"/>
                      <a:alpha val="60000"/>
                    </a:srgbClr>
                  </a:glow>
                </a:effectLst>
              </a:rPr>
              <a:t>дошкільних</a:t>
            </a:r>
            <a:r>
              <a:rPr lang="ru-RU" sz="1350" b="1" dirty="0">
                <a:solidFill>
                  <a:srgbClr val="66FF99"/>
                </a:solidFill>
                <a:effectLst>
                  <a:glow rad="101600">
                    <a:srgbClr val="44546A">
                      <a:lumMod val="60000"/>
                      <a:lumOff val="40000"/>
                      <a:alpha val="60000"/>
                    </a:srgbClr>
                  </a:glow>
                </a:effectLst>
              </a:rPr>
              <a:t> </a:t>
            </a:r>
            <a:r>
              <a:rPr lang="ru-RU" sz="1350" b="1" dirty="0" err="1">
                <a:solidFill>
                  <a:srgbClr val="66FF99"/>
                </a:solidFill>
                <a:effectLst>
                  <a:glow rad="101600">
                    <a:srgbClr val="44546A">
                      <a:lumMod val="60000"/>
                      <a:lumOff val="40000"/>
                      <a:alpha val="60000"/>
                    </a:srgbClr>
                  </a:glow>
                </a:effectLst>
              </a:rPr>
              <a:t>навчальних</a:t>
            </a:r>
            <a:r>
              <a:rPr lang="ru-RU" sz="1350" b="1" dirty="0">
                <a:solidFill>
                  <a:srgbClr val="66FF99"/>
                </a:solidFill>
                <a:effectLst>
                  <a:glow rad="101600">
                    <a:srgbClr val="44546A">
                      <a:lumMod val="60000"/>
                      <a:lumOff val="40000"/>
                      <a:alpha val="60000"/>
                    </a:srgbClr>
                  </a:glow>
                </a:effectLst>
              </a:rPr>
              <a:t> заклад</a:t>
            </a:r>
            <a:endParaRPr lang="uk-UA" sz="1350" b="1" dirty="0">
              <a:solidFill>
                <a:srgbClr val="66FF99"/>
              </a:solidFill>
              <a:effectLst>
                <a:glow rad="101600">
                  <a:srgbClr val="44546A">
                    <a:lumMod val="60000"/>
                    <a:lumOff val="40000"/>
                    <a:alpha val="60000"/>
                  </a:srgbClr>
                </a:glow>
              </a:effectLst>
            </a:endParaRPr>
          </a:p>
        </p:txBody>
      </p:sp>
      <p:sp>
        <p:nvSpPr>
          <p:cNvPr id="23" name="TextBox 22"/>
          <p:cNvSpPr txBox="1"/>
          <p:nvPr/>
        </p:nvSpPr>
        <p:spPr>
          <a:xfrm>
            <a:off x="70129" y="7327743"/>
            <a:ext cx="905782" cy="646331"/>
          </a:xfrm>
          <a:prstGeom prst="rect">
            <a:avLst/>
          </a:prstGeom>
          <a:noFill/>
        </p:spPr>
        <p:txBody>
          <a:bodyPr>
            <a:spAutoFit/>
          </a:bodyPr>
          <a:lstStyle/>
          <a:p>
            <a:pPr algn="ctr">
              <a:defRPr/>
            </a:pPr>
            <a:r>
              <a:rPr lang="ru-RU" sz="3600" b="1" dirty="0">
                <a:solidFill>
                  <a:srgbClr val="66FF99"/>
                </a:solidFill>
                <a:effectLst>
                  <a:glow rad="101600">
                    <a:srgbClr val="44546A">
                      <a:lumMod val="60000"/>
                      <a:lumOff val="40000"/>
                      <a:alpha val="60000"/>
                    </a:srgbClr>
                  </a:glow>
                </a:effectLst>
              </a:rPr>
              <a:t>176</a:t>
            </a:r>
            <a:endParaRPr lang="uk-UA" sz="3600" b="1" dirty="0">
              <a:solidFill>
                <a:srgbClr val="66FF99"/>
              </a:solidFill>
              <a:effectLst>
                <a:glow rad="101600">
                  <a:srgbClr val="44546A">
                    <a:lumMod val="60000"/>
                    <a:lumOff val="40000"/>
                    <a:alpha val="60000"/>
                  </a:srgbClr>
                </a:glow>
              </a:effectLst>
            </a:endParaRPr>
          </a:p>
        </p:txBody>
      </p:sp>
      <p:sp>
        <p:nvSpPr>
          <p:cNvPr id="25" name="TextBox 24"/>
          <p:cNvSpPr txBox="1"/>
          <p:nvPr/>
        </p:nvSpPr>
        <p:spPr>
          <a:xfrm>
            <a:off x="-3510412" y="8819815"/>
            <a:ext cx="2339795" cy="507831"/>
          </a:xfrm>
          <a:prstGeom prst="rect">
            <a:avLst/>
          </a:prstGeom>
          <a:noFill/>
        </p:spPr>
        <p:txBody>
          <a:bodyPr>
            <a:spAutoFit/>
          </a:bodyPr>
          <a:lstStyle/>
          <a:p>
            <a:pPr>
              <a:defRPr/>
            </a:pPr>
            <a:r>
              <a:rPr lang="ru-RU" sz="1350" b="1" dirty="0" err="1">
                <a:solidFill>
                  <a:srgbClr val="FF8A15"/>
                </a:solidFill>
                <a:effectLst>
                  <a:glow rad="101600">
                    <a:prstClr val="white">
                      <a:alpha val="60000"/>
                    </a:prstClr>
                  </a:glow>
                </a:effectLst>
              </a:rPr>
              <a:t>професійно-технічних</a:t>
            </a:r>
            <a:r>
              <a:rPr lang="ru-RU" sz="1350" b="1" dirty="0">
                <a:solidFill>
                  <a:srgbClr val="FF8A15"/>
                </a:solidFill>
                <a:effectLst>
                  <a:glow rad="101600">
                    <a:prstClr val="white">
                      <a:alpha val="60000"/>
                    </a:prstClr>
                  </a:glow>
                </a:effectLst>
              </a:rPr>
              <a:t> </a:t>
            </a:r>
            <a:r>
              <a:rPr lang="ru-RU" sz="1350" b="1" dirty="0" err="1">
                <a:solidFill>
                  <a:srgbClr val="FF8A15"/>
                </a:solidFill>
                <a:effectLst>
                  <a:glow rad="101600">
                    <a:prstClr val="white">
                      <a:alpha val="60000"/>
                    </a:prstClr>
                  </a:glow>
                </a:effectLst>
              </a:rPr>
              <a:t>навчальних</a:t>
            </a:r>
            <a:r>
              <a:rPr lang="ru-RU" sz="1350" b="1" dirty="0">
                <a:solidFill>
                  <a:srgbClr val="FF8A15"/>
                </a:solidFill>
                <a:effectLst>
                  <a:glow rad="101600">
                    <a:prstClr val="white">
                      <a:alpha val="60000"/>
                    </a:prstClr>
                  </a:glow>
                </a:effectLst>
              </a:rPr>
              <a:t> </a:t>
            </a:r>
            <a:r>
              <a:rPr lang="ru-RU" sz="1350" b="1" dirty="0" err="1">
                <a:solidFill>
                  <a:srgbClr val="FF8A15"/>
                </a:solidFill>
                <a:effectLst>
                  <a:glow rad="101600">
                    <a:prstClr val="white">
                      <a:alpha val="60000"/>
                    </a:prstClr>
                  </a:glow>
                </a:effectLst>
              </a:rPr>
              <a:t>заклади</a:t>
            </a:r>
            <a:endParaRPr lang="uk-UA" sz="1350" b="1" dirty="0">
              <a:solidFill>
                <a:srgbClr val="FF8A15"/>
              </a:solidFill>
              <a:effectLst>
                <a:glow rad="101600">
                  <a:prstClr val="white">
                    <a:alpha val="60000"/>
                  </a:prstClr>
                </a:glow>
              </a:effectLst>
            </a:endParaRPr>
          </a:p>
        </p:txBody>
      </p:sp>
      <p:sp>
        <p:nvSpPr>
          <p:cNvPr id="3091" name="TextBox 25"/>
          <p:cNvSpPr txBox="1">
            <a:spLocks noChangeArrowheads="1"/>
          </p:cNvSpPr>
          <p:nvPr/>
        </p:nvSpPr>
        <p:spPr bwMode="auto">
          <a:xfrm>
            <a:off x="-4081463" y="8767915"/>
            <a:ext cx="728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ru-RU" altLang="uk-UA" sz="3600" b="1">
                <a:solidFill>
                  <a:srgbClr val="FF8A15"/>
                </a:solidFill>
              </a:rPr>
              <a:t>13</a:t>
            </a:r>
            <a:endParaRPr lang="uk-UA" altLang="uk-UA" sz="3600" b="1">
              <a:solidFill>
                <a:srgbClr val="FF8A15"/>
              </a:solidFill>
            </a:endParaRPr>
          </a:p>
        </p:txBody>
      </p:sp>
      <p:sp>
        <p:nvSpPr>
          <p:cNvPr id="27" name="TextBox 26"/>
          <p:cNvSpPr txBox="1"/>
          <p:nvPr/>
        </p:nvSpPr>
        <p:spPr>
          <a:xfrm>
            <a:off x="-680613" y="9004394"/>
            <a:ext cx="1788098" cy="507831"/>
          </a:xfrm>
          <a:prstGeom prst="rect">
            <a:avLst/>
          </a:prstGeom>
          <a:noFill/>
        </p:spPr>
        <p:txBody>
          <a:bodyPr>
            <a:spAutoFit/>
          </a:bodyPr>
          <a:lstStyle/>
          <a:p>
            <a:pPr>
              <a:defRPr/>
            </a:pPr>
            <a:r>
              <a:rPr lang="ru-RU" sz="1350" b="1" dirty="0" err="1">
                <a:solidFill>
                  <a:srgbClr val="E7E6E6">
                    <a:lumMod val="50000"/>
                  </a:srgbClr>
                </a:solidFill>
                <a:effectLst>
                  <a:glow rad="101600">
                    <a:prstClr val="white">
                      <a:alpha val="60000"/>
                    </a:prstClr>
                  </a:glow>
                </a:effectLst>
              </a:rPr>
              <a:t>позашкільні</a:t>
            </a:r>
            <a:r>
              <a:rPr lang="ru-RU" sz="1350" b="1" dirty="0">
                <a:solidFill>
                  <a:srgbClr val="E7E6E6">
                    <a:lumMod val="50000"/>
                  </a:srgbClr>
                </a:solidFill>
                <a:effectLst>
                  <a:glow rad="101600">
                    <a:prstClr val="white">
                      <a:alpha val="60000"/>
                    </a:prstClr>
                  </a:glow>
                </a:effectLst>
              </a:rPr>
              <a:t> </a:t>
            </a:r>
            <a:r>
              <a:rPr lang="ru-RU" sz="1350" b="1" dirty="0" err="1">
                <a:solidFill>
                  <a:srgbClr val="E7E6E6">
                    <a:lumMod val="50000"/>
                  </a:srgbClr>
                </a:solidFill>
                <a:effectLst>
                  <a:glow rad="101600">
                    <a:prstClr val="white">
                      <a:alpha val="60000"/>
                    </a:prstClr>
                  </a:glow>
                </a:effectLst>
              </a:rPr>
              <a:t>навчальні</a:t>
            </a:r>
            <a:r>
              <a:rPr lang="ru-RU" sz="1350" b="1" dirty="0">
                <a:solidFill>
                  <a:srgbClr val="E7E6E6">
                    <a:lumMod val="50000"/>
                  </a:srgbClr>
                </a:solidFill>
                <a:effectLst>
                  <a:glow rad="101600">
                    <a:prstClr val="white">
                      <a:alpha val="60000"/>
                    </a:prstClr>
                  </a:glow>
                </a:effectLst>
              </a:rPr>
              <a:t> </a:t>
            </a:r>
            <a:r>
              <a:rPr lang="ru-RU" sz="1350" b="1" dirty="0" err="1">
                <a:solidFill>
                  <a:srgbClr val="E7E6E6">
                    <a:lumMod val="50000"/>
                  </a:srgbClr>
                </a:solidFill>
                <a:effectLst>
                  <a:glow rad="101600">
                    <a:prstClr val="white">
                      <a:alpha val="60000"/>
                    </a:prstClr>
                  </a:glow>
                </a:effectLst>
              </a:rPr>
              <a:t>заклади</a:t>
            </a:r>
            <a:endParaRPr lang="uk-UA" sz="1350" b="1" dirty="0">
              <a:solidFill>
                <a:srgbClr val="E7E6E6">
                  <a:lumMod val="50000"/>
                </a:srgbClr>
              </a:solidFill>
              <a:effectLst>
                <a:glow rad="101600">
                  <a:prstClr val="white">
                    <a:alpha val="60000"/>
                  </a:prstClr>
                </a:glow>
              </a:effectLst>
            </a:endParaRPr>
          </a:p>
        </p:txBody>
      </p:sp>
      <p:sp>
        <p:nvSpPr>
          <p:cNvPr id="28" name="TextBox 27"/>
          <p:cNvSpPr txBox="1"/>
          <p:nvPr/>
        </p:nvSpPr>
        <p:spPr>
          <a:xfrm>
            <a:off x="-1286924" y="8952685"/>
            <a:ext cx="728231" cy="646331"/>
          </a:xfrm>
          <a:prstGeom prst="rect">
            <a:avLst/>
          </a:prstGeom>
          <a:noFill/>
        </p:spPr>
        <p:txBody>
          <a:bodyPr>
            <a:spAutoFit/>
          </a:bodyPr>
          <a:lstStyle/>
          <a:p>
            <a:pPr algn="ctr">
              <a:defRPr/>
            </a:pPr>
            <a:r>
              <a:rPr lang="ru-RU" sz="3600" b="1" dirty="0">
                <a:solidFill>
                  <a:srgbClr val="E7E6E6">
                    <a:lumMod val="50000"/>
                  </a:srgbClr>
                </a:solidFill>
                <a:effectLst>
                  <a:glow rad="101600">
                    <a:prstClr val="white">
                      <a:alpha val="60000"/>
                    </a:prstClr>
                  </a:glow>
                </a:effectLst>
              </a:rPr>
              <a:t>22</a:t>
            </a:r>
            <a:endParaRPr lang="uk-UA" sz="3600" b="1" dirty="0">
              <a:solidFill>
                <a:srgbClr val="E7E6E6">
                  <a:lumMod val="50000"/>
                </a:srgbClr>
              </a:solidFill>
              <a:effectLst>
                <a:glow rad="101600">
                  <a:prstClr val="white">
                    <a:alpha val="60000"/>
                  </a:prstClr>
                </a:glow>
              </a:effectLst>
            </a:endParaRPr>
          </a:p>
        </p:txBody>
      </p:sp>
      <p:sp>
        <p:nvSpPr>
          <p:cNvPr id="29" name="TextBox 28"/>
          <p:cNvSpPr txBox="1"/>
          <p:nvPr/>
        </p:nvSpPr>
        <p:spPr>
          <a:xfrm>
            <a:off x="1301670" y="8819136"/>
            <a:ext cx="2141491" cy="507831"/>
          </a:xfrm>
          <a:prstGeom prst="rect">
            <a:avLst/>
          </a:prstGeom>
          <a:noFill/>
        </p:spPr>
        <p:txBody>
          <a:bodyPr>
            <a:spAutoFit/>
          </a:bodyPr>
          <a:lstStyle/>
          <a:p>
            <a:pPr>
              <a:defRPr/>
            </a:pPr>
            <a:r>
              <a:rPr lang="ru-RU" sz="1350" b="1" dirty="0" err="1">
                <a:solidFill>
                  <a:srgbClr val="A5A5A5">
                    <a:lumMod val="50000"/>
                  </a:srgbClr>
                </a:solidFill>
                <a:effectLst>
                  <a:glow rad="101600">
                    <a:prstClr val="white">
                      <a:alpha val="60000"/>
                    </a:prstClr>
                  </a:glow>
                </a:effectLst>
              </a:rPr>
              <a:t>міжшкільних</a:t>
            </a:r>
            <a:r>
              <a:rPr lang="ru-RU" sz="1350" b="1" dirty="0">
                <a:solidFill>
                  <a:srgbClr val="A5A5A5">
                    <a:lumMod val="50000"/>
                  </a:srgbClr>
                </a:solidFill>
                <a:effectLst>
                  <a:glow rad="101600">
                    <a:prstClr val="white">
                      <a:alpha val="60000"/>
                    </a:prstClr>
                  </a:glow>
                </a:effectLst>
              </a:rPr>
              <a:t> </a:t>
            </a:r>
            <a:r>
              <a:rPr lang="ru-RU" sz="1350" b="1" dirty="0" err="1">
                <a:solidFill>
                  <a:srgbClr val="A5A5A5">
                    <a:lumMod val="50000"/>
                  </a:srgbClr>
                </a:solidFill>
                <a:effectLst>
                  <a:glow rad="101600">
                    <a:prstClr val="white">
                      <a:alpha val="60000"/>
                    </a:prstClr>
                  </a:glow>
                </a:effectLst>
              </a:rPr>
              <a:t>навчально-виробничих</a:t>
            </a:r>
            <a:r>
              <a:rPr lang="ru-RU" sz="1350" b="1" dirty="0">
                <a:solidFill>
                  <a:srgbClr val="A5A5A5">
                    <a:lumMod val="50000"/>
                  </a:srgbClr>
                </a:solidFill>
                <a:effectLst>
                  <a:glow rad="101600">
                    <a:prstClr val="white">
                      <a:alpha val="60000"/>
                    </a:prstClr>
                  </a:glow>
                </a:effectLst>
              </a:rPr>
              <a:t> </a:t>
            </a:r>
            <a:r>
              <a:rPr lang="ru-RU" sz="1350" b="1" dirty="0" err="1">
                <a:solidFill>
                  <a:srgbClr val="A5A5A5">
                    <a:lumMod val="50000"/>
                  </a:srgbClr>
                </a:solidFill>
                <a:effectLst>
                  <a:glow rad="101600">
                    <a:prstClr val="white">
                      <a:alpha val="60000"/>
                    </a:prstClr>
                  </a:glow>
                </a:effectLst>
              </a:rPr>
              <a:t>комбінати</a:t>
            </a:r>
            <a:endParaRPr lang="uk-UA" sz="1350" b="1" dirty="0">
              <a:solidFill>
                <a:srgbClr val="A5A5A5">
                  <a:lumMod val="50000"/>
                </a:srgbClr>
              </a:solidFill>
              <a:effectLst>
                <a:glow rad="101600">
                  <a:prstClr val="white">
                    <a:alpha val="60000"/>
                  </a:prstClr>
                </a:glow>
              </a:effectLst>
            </a:endParaRPr>
          </a:p>
        </p:txBody>
      </p:sp>
      <p:sp>
        <p:nvSpPr>
          <p:cNvPr id="30" name="TextBox 29"/>
          <p:cNvSpPr txBox="1"/>
          <p:nvPr/>
        </p:nvSpPr>
        <p:spPr>
          <a:xfrm>
            <a:off x="868085" y="8768106"/>
            <a:ext cx="728231" cy="646331"/>
          </a:xfrm>
          <a:prstGeom prst="rect">
            <a:avLst/>
          </a:prstGeom>
          <a:noFill/>
        </p:spPr>
        <p:txBody>
          <a:bodyPr>
            <a:spAutoFit/>
          </a:bodyPr>
          <a:lstStyle/>
          <a:p>
            <a:pPr algn="ctr">
              <a:defRPr/>
            </a:pPr>
            <a:r>
              <a:rPr lang="ru-RU" sz="3600" b="1" dirty="0">
                <a:solidFill>
                  <a:srgbClr val="A5A5A5">
                    <a:lumMod val="50000"/>
                  </a:srgbClr>
                </a:solidFill>
                <a:effectLst>
                  <a:glow rad="101600">
                    <a:prstClr val="white">
                      <a:alpha val="60000"/>
                    </a:prstClr>
                  </a:glow>
                </a:effectLst>
              </a:rPr>
              <a:t>4</a:t>
            </a:r>
            <a:endParaRPr lang="uk-UA" sz="3600" b="1" dirty="0">
              <a:solidFill>
                <a:srgbClr val="A5A5A5">
                  <a:lumMod val="50000"/>
                </a:srgbClr>
              </a:solidFill>
              <a:effectLst>
                <a:glow rad="101600">
                  <a:prstClr val="white">
                    <a:alpha val="60000"/>
                  </a:prstClr>
                </a:glow>
              </a:effectLst>
            </a:endParaRPr>
          </a:p>
        </p:txBody>
      </p:sp>
      <p:grpSp>
        <p:nvGrpSpPr>
          <p:cNvPr id="31" name="Групувати 13"/>
          <p:cNvGrpSpPr>
            <a:grpSpLocks/>
          </p:cNvGrpSpPr>
          <p:nvPr/>
        </p:nvGrpSpPr>
        <p:grpSpPr bwMode="auto">
          <a:xfrm>
            <a:off x="2382533" y="2182605"/>
            <a:ext cx="1120231" cy="709730"/>
            <a:chOff x="1652107" y="2110069"/>
            <a:chExt cx="2817765" cy="1881273"/>
          </a:xfrm>
          <a:effectLst>
            <a:glow rad="279400">
              <a:schemeClr val="bg1"/>
            </a:glow>
          </a:effectLst>
        </p:grpSpPr>
        <p:sp>
          <p:nvSpPr>
            <p:cNvPr id="34" name="Прямокутник 33"/>
            <p:cNvSpPr/>
            <p:nvPr/>
          </p:nvSpPr>
          <p:spPr>
            <a:xfrm>
              <a:off x="2082206" y="2733185"/>
              <a:ext cx="2011625" cy="108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35" name="Рисунок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533" t="39828" r="45930" b="39357"/>
            <a:stretch>
              <a:fillRect/>
            </a:stretch>
          </p:blipFill>
          <p:spPr bwMode="auto">
            <a:xfrm>
              <a:off x="1652107" y="2110069"/>
              <a:ext cx="2817765" cy="18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a:xfrm>
            <a:off x="2851982" y="2791713"/>
            <a:ext cx="1060049" cy="461665"/>
          </a:xfrm>
          <a:prstGeom prst="rect">
            <a:avLst/>
          </a:prstGeom>
          <a:noFill/>
        </p:spPr>
        <p:txBody>
          <a:bodyPr wrap="square">
            <a:spAutoFit/>
          </a:bodyPr>
          <a:lstStyle/>
          <a:p>
            <a:pPr>
              <a:defRPr/>
            </a:pPr>
            <a:r>
              <a:rPr lang="ru-RU" sz="2400" b="1" dirty="0" err="1">
                <a:solidFill>
                  <a:srgbClr val="C00000"/>
                </a:solidFill>
                <a:effectLst>
                  <a:glow rad="101600">
                    <a:prstClr val="white">
                      <a:alpha val="60000"/>
                    </a:prstClr>
                  </a:glow>
                </a:effectLst>
              </a:rPr>
              <a:t>ліцеїв</a:t>
            </a:r>
            <a:endParaRPr lang="uk-UA" sz="2400" b="1" dirty="0">
              <a:solidFill>
                <a:srgbClr val="C00000"/>
              </a:solidFill>
              <a:effectLst>
                <a:glow rad="101600">
                  <a:prstClr val="white">
                    <a:alpha val="60000"/>
                  </a:prstClr>
                </a:glow>
              </a:effectLst>
            </a:endParaRPr>
          </a:p>
        </p:txBody>
      </p:sp>
      <p:sp>
        <p:nvSpPr>
          <p:cNvPr id="37" name="TextBox 36"/>
          <p:cNvSpPr txBox="1"/>
          <p:nvPr/>
        </p:nvSpPr>
        <p:spPr>
          <a:xfrm>
            <a:off x="2412558" y="2739352"/>
            <a:ext cx="450676" cy="646331"/>
          </a:xfrm>
          <a:prstGeom prst="rect">
            <a:avLst/>
          </a:prstGeom>
          <a:noFill/>
        </p:spPr>
        <p:txBody>
          <a:bodyPr wrap="square">
            <a:spAutoFit/>
          </a:bodyPr>
          <a:lstStyle/>
          <a:p>
            <a:pPr algn="ctr">
              <a:defRPr/>
            </a:pPr>
            <a:r>
              <a:rPr lang="ru-RU" sz="3600" b="1" dirty="0">
                <a:solidFill>
                  <a:srgbClr val="C00000"/>
                </a:solidFill>
                <a:effectLst>
                  <a:glow rad="101600">
                    <a:prstClr val="white">
                      <a:alpha val="60000"/>
                    </a:prstClr>
                  </a:glow>
                </a:effectLst>
              </a:rPr>
              <a:t>6</a:t>
            </a:r>
            <a:endParaRPr lang="uk-UA" sz="3600" b="1" dirty="0">
              <a:solidFill>
                <a:srgbClr val="C00000"/>
              </a:solidFill>
              <a:effectLst>
                <a:glow rad="101600">
                  <a:prstClr val="white">
                    <a:alpha val="60000"/>
                  </a:prstClr>
                </a:glow>
              </a:effectLst>
            </a:endParaRPr>
          </a:p>
        </p:txBody>
      </p:sp>
      <p:pic>
        <p:nvPicPr>
          <p:cNvPr id="38" name="Рисунок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7874" t="18188" r="45209" b="65857"/>
          <a:stretch>
            <a:fillRect/>
          </a:stretch>
        </p:blipFill>
        <p:spPr bwMode="auto">
          <a:xfrm>
            <a:off x="2464657" y="3456883"/>
            <a:ext cx="1280352" cy="678875"/>
          </a:xfrm>
          <a:prstGeom prst="rect">
            <a:avLst/>
          </a:prstGeom>
          <a:noFill/>
          <a:ln>
            <a:noFill/>
          </a:ln>
          <a:effectLst>
            <a:glow rad="127000">
              <a:schemeClr val="bg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2828509" y="4094807"/>
            <a:ext cx="1106996" cy="400110"/>
          </a:xfrm>
          <a:prstGeom prst="rect">
            <a:avLst/>
          </a:prstGeom>
          <a:noFill/>
        </p:spPr>
        <p:txBody>
          <a:bodyPr wrap="square">
            <a:spAutoFit/>
          </a:bodyPr>
          <a:lstStyle/>
          <a:p>
            <a:pPr>
              <a:defRPr/>
            </a:pPr>
            <a:r>
              <a:rPr lang="ru-RU" sz="2000" b="1" dirty="0" err="1">
                <a:effectLst>
                  <a:glow rad="101600">
                    <a:prstClr val="white">
                      <a:alpha val="60000"/>
                    </a:prstClr>
                  </a:glow>
                </a:effectLst>
              </a:rPr>
              <a:t>гімназії</a:t>
            </a:r>
            <a:endParaRPr lang="uk-UA" sz="2000" b="1" dirty="0">
              <a:effectLst>
                <a:glow rad="101600">
                  <a:prstClr val="white">
                    <a:alpha val="60000"/>
                  </a:prstClr>
                </a:glow>
              </a:effectLst>
            </a:endParaRPr>
          </a:p>
        </p:txBody>
      </p:sp>
      <p:sp>
        <p:nvSpPr>
          <p:cNvPr id="40" name="TextBox 39"/>
          <p:cNvSpPr txBox="1"/>
          <p:nvPr/>
        </p:nvSpPr>
        <p:spPr>
          <a:xfrm>
            <a:off x="2476261" y="3926149"/>
            <a:ext cx="450842" cy="646331"/>
          </a:xfrm>
          <a:prstGeom prst="rect">
            <a:avLst/>
          </a:prstGeom>
          <a:noFill/>
        </p:spPr>
        <p:txBody>
          <a:bodyPr wrap="square">
            <a:spAutoFit/>
          </a:bodyPr>
          <a:lstStyle/>
          <a:p>
            <a:pPr algn="ctr">
              <a:defRPr/>
            </a:pPr>
            <a:r>
              <a:rPr lang="ru-RU" sz="3600" b="1" dirty="0">
                <a:effectLst>
                  <a:glow rad="101600">
                    <a:prstClr val="white">
                      <a:alpha val="60000"/>
                    </a:prstClr>
                  </a:glow>
                </a:effectLst>
              </a:rPr>
              <a:t>2</a:t>
            </a:r>
            <a:endParaRPr lang="uk-UA" sz="3600" b="1" dirty="0">
              <a:effectLst>
                <a:glow rad="101600">
                  <a:prstClr val="white">
                    <a:alpha val="60000"/>
                  </a:prstClr>
                </a:glow>
              </a:effectLst>
            </a:endParaRPr>
          </a:p>
        </p:txBody>
      </p:sp>
      <p:grpSp>
        <p:nvGrpSpPr>
          <p:cNvPr id="41" name="Групувати 12"/>
          <p:cNvGrpSpPr>
            <a:grpSpLocks/>
          </p:cNvGrpSpPr>
          <p:nvPr/>
        </p:nvGrpSpPr>
        <p:grpSpPr bwMode="auto">
          <a:xfrm>
            <a:off x="2413044" y="4560449"/>
            <a:ext cx="1375087" cy="477366"/>
            <a:chOff x="8495121" y="4293151"/>
            <a:chExt cx="2606577" cy="997328"/>
          </a:xfrm>
          <a:effectLst>
            <a:glow rad="165100">
              <a:schemeClr val="bg1"/>
            </a:glow>
          </a:effectLst>
        </p:grpSpPr>
        <p:sp>
          <p:nvSpPr>
            <p:cNvPr id="42" name="Прямокутник 41"/>
            <p:cNvSpPr/>
            <p:nvPr/>
          </p:nvSpPr>
          <p:spPr>
            <a:xfrm>
              <a:off x="8495121" y="4301091"/>
              <a:ext cx="2586404" cy="98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43" name="Рисунок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6133" t="44737" r="25642" b="42865"/>
            <a:stretch>
              <a:fillRect/>
            </a:stretch>
          </p:blipFill>
          <p:spPr bwMode="auto">
            <a:xfrm>
              <a:off x="8495121" y="4293151"/>
              <a:ext cx="2606577" cy="99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Box 43"/>
          <p:cNvSpPr txBox="1"/>
          <p:nvPr/>
        </p:nvSpPr>
        <p:spPr>
          <a:xfrm>
            <a:off x="2712654" y="4907978"/>
            <a:ext cx="1722780" cy="1200329"/>
          </a:xfrm>
          <a:prstGeom prst="rect">
            <a:avLst/>
          </a:prstGeom>
          <a:noFill/>
        </p:spPr>
        <p:txBody>
          <a:bodyPr wrap="square">
            <a:spAutoFit/>
          </a:bodyPr>
          <a:lstStyle/>
          <a:p>
            <a:pPr>
              <a:defRPr/>
            </a:pPr>
            <a:r>
              <a:rPr lang="ru-RU" sz="2400" b="1" dirty="0" err="1" smtClean="0">
                <a:effectLst>
                  <a:glow rad="101600">
                    <a:prstClr val="white">
                      <a:alpha val="60000"/>
                    </a:prstClr>
                  </a:glow>
                </a:effectLst>
              </a:rPr>
              <a:t>спеціалі-зованих</a:t>
            </a:r>
            <a:r>
              <a:rPr lang="ru-RU" sz="2400" b="1" dirty="0" smtClean="0">
                <a:effectLst>
                  <a:glow rad="101600">
                    <a:prstClr val="white">
                      <a:alpha val="60000"/>
                    </a:prstClr>
                  </a:glow>
                </a:effectLst>
              </a:rPr>
              <a:t> </a:t>
            </a:r>
            <a:r>
              <a:rPr lang="ru-RU" sz="2400" b="1" dirty="0" err="1">
                <a:effectLst>
                  <a:glow rad="101600">
                    <a:prstClr val="white">
                      <a:alpha val="60000"/>
                    </a:prstClr>
                  </a:glow>
                </a:effectLst>
              </a:rPr>
              <a:t>шкіл</a:t>
            </a:r>
            <a:endParaRPr lang="uk-UA" sz="2400" b="1" dirty="0">
              <a:effectLst>
                <a:glow rad="101600">
                  <a:prstClr val="white">
                    <a:alpha val="60000"/>
                  </a:prstClr>
                </a:glow>
              </a:effectLst>
            </a:endParaRPr>
          </a:p>
        </p:txBody>
      </p:sp>
      <p:sp>
        <p:nvSpPr>
          <p:cNvPr id="45" name="TextBox 44"/>
          <p:cNvSpPr txBox="1"/>
          <p:nvPr/>
        </p:nvSpPr>
        <p:spPr>
          <a:xfrm>
            <a:off x="2075140" y="4907978"/>
            <a:ext cx="728231" cy="646331"/>
          </a:xfrm>
          <a:prstGeom prst="rect">
            <a:avLst/>
          </a:prstGeom>
          <a:noFill/>
        </p:spPr>
        <p:txBody>
          <a:bodyPr>
            <a:spAutoFit/>
          </a:bodyPr>
          <a:lstStyle/>
          <a:p>
            <a:pPr algn="ctr">
              <a:defRPr/>
            </a:pPr>
            <a:r>
              <a:rPr lang="ru-RU" sz="3600" b="1" dirty="0">
                <a:effectLst>
                  <a:glow rad="101600">
                    <a:prstClr val="white">
                      <a:alpha val="60000"/>
                    </a:prstClr>
                  </a:glow>
                </a:effectLst>
              </a:rPr>
              <a:t>16</a:t>
            </a:r>
            <a:endParaRPr lang="uk-UA" sz="3600" b="1" dirty="0">
              <a:effectLst>
                <a:glow rad="101600">
                  <a:prstClr val="white">
                    <a:alpha val="60000"/>
                  </a:prstClr>
                </a:glow>
              </a:effectLst>
            </a:endParaRPr>
          </a:p>
        </p:txBody>
      </p:sp>
      <p:pic>
        <p:nvPicPr>
          <p:cNvPr id="51" name="Рисунок 50"/>
          <p:cNvPicPr>
            <a:picLocks noChangeAspect="1"/>
          </p:cNvPicPr>
          <p:nvPr/>
        </p:nvPicPr>
        <p:blipFill rotWithShape="1">
          <a:blip r:embed="rId2" cstate="print">
            <a:clrChange>
              <a:clrFrom>
                <a:srgbClr val="FFFFFF"/>
              </a:clrFrom>
              <a:clrTo>
                <a:srgbClr val="FFFFFF">
                  <a:alpha val="0"/>
                </a:srgbClr>
              </a:clrTo>
            </a:clrChange>
          </a:blip>
          <a:srcRect l="11394" t="65328" r="64483" b="17197"/>
          <a:stretch/>
        </p:blipFill>
        <p:spPr>
          <a:xfrm>
            <a:off x="263847" y="2210244"/>
            <a:ext cx="1782028" cy="726141"/>
          </a:xfrm>
          <a:prstGeom prst="rect">
            <a:avLst/>
          </a:prstGeom>
          <a:effectLst>
            <a:glow rad="228600">
              <a:schemeClr val="bg1"/>
            </a:glow>
          </a:effectLst>
        </p:spPr>
      </p:pic>
      <p:sp>
        <p:nvSpPr>
          <p:cNvPr id="52" name="TextBox 51"/>
          <p:cNvSpPr txBox="1"/>
          <p:nvPr/>
        </p:nvSpPr>
        <p:spPr>
          <a:xfrm>
            <a:off x="711250" y="2840523"/>
            <a:ext cx="1154033" cy="461665"/>
          </a:xfrm>
          <a:prstGeom prst="rect">
            <a:avLst/>
          </a:prstGeom>
          <a:noFill/>
        </p:spPr>
        <p:txBody>
          <a:bodyPr wrap="square">
            <a:spAutoFit/>
          </a:bodyPr>
          <a:lstStyle/>
          <a:p>
            <a:pPr>
              <a:defRPr/>
            </a:pPr>
            <a:r>
              <a:rPr lang="ru-RU" sz="2400" b="1" dirty="0">
                <a:effectLst>
                  <a:glow rad="101600">
                    <a:prstClr val="white">
                      <a:alpha val="60000"/>
                    </a:prstClr>
                  </a:glow>
                </a:effectLst>
              </a:rPr>
              <a:t>ЗСШ</a:t>
            </a:r>
            <a:endParaRPr lang="uk-UA" sz="2400" b="1" dirty="0">
              <a:effectLst>
                <a:glow rad="101600">
                  <a:prstClr val="white">
                    <a:alpha val="60000"/>
                  </a:prstClr>
                </a:glow>
              </a:effectLst>
            </a:endParaRPr>
          </a:p>
        </p:txBody>
      </p:sp>
      <p:sp>
        <p:nvSpPr>
          <p:cNvPr id="55" name="TextBox 54"/>
          <p:cNvSpPr txBox="1"/>
          <p:nvPr/>
        </p:nvSpPr>
        <p:spPr>
          <a:xfrm>
            <a:off x="124374" y="2708251"/>
            <a:ext cx="728733" cy="646331"/>
          </a:xfrm>
          <a:prstGeom prst="rect">
            <a:avLst/>
          </a:prstGeom>
          <a:noFill/>
        </p:spPr>
        <p:txBody>
          <a:bodyPr wrap="square">
            <a:spAutoFit/>
          </a:bodyPr>
          <a:lstStyle/>
          <a:p>
            <a:pPr algn="ctr">
              <a:defRPr/>
            </a:pPr>
            <a:r>
              <a:rPr lang="ru-RU" sz="3600" b="1" dirty="0">
                <a:effectLst>
                  <a:glow rad="101600">
                    <a:prstClr val="white">
                      <a:alpha val="60000"/>
                    </a:prstClr>
                  </a:glow>
                </a:effectLst>
              </a:rPr>
              <a:t>88</a:t>
            </a:r>
            <a:endParaRPr lang="uk-UA" sz="3600" b="1" dirty="0">
              <a:effectLst>
                <a:glow rad="101600">
                  <a:prstClr val="white">
                    <a:alpha val="60000"/>
                  </a:prstClr>
                </a:glow>
              </a:effectLst>
            </a:endParaRPr>
          </a:p>
        </p:txBody>
      </p:sp>
      <p:pic>
        <p:nvPicPr>
          <p:cNvPr id="59" name="Рисунок 58"/>
          <p:cNvPicPr>
            <a:picLocks noChangeAspect="1"/>
          </p:cNvPicPr>
          <p:nvPr/>
        </p:nvPicPr>
        <p:blipFill rotWithShape="1">
          <a:blip r:embed="rId4" cstate="print">
            <a:clrChange>
              <a:clrFrom>
                <a:srgbClr val="FFFFFF"/>
              </a:clrFrom>
              <a:clrTo>
                <a:srgbClr val="FFFFFF">
                  <a:alpha val="0"/>
                </a:srgbClr>
              </a:clrTo>
            </a:clrChange>
          </a:blip>
          <a:srcRect l="11793" t="42286" r="69639" b="44445"/>
          <a:stretch/>
        </p:blipFill>
        <p:spPr>
          <a:xfrm>
            <a:off x="263846" y="3500824"/>
            <a:ext cx="1028040" cy="413231"/>
          </a:xfrm>
          <a:prstGeom prst="rect">
            <a:avLst/>
          </a:prstGeom>
          <a:effectLst>
            <a:glow rad="139700">
              <a:schemeClr val="bg1"/>
            </a:glow>
          </a:effectLst>
        </p:spPr>
      </p:pic>
      <p:sp>
        <p:nvSpPr>
          <p:cNvPr id="60" name="TextBox 59"/>
          <p:cNvSpPr txBox="1"/>
          <p:nvPr/>
        </p:nvSpPr>
        <p:spPr>
          <a:xfrm>
            <a:off x="480131" y="3828477"/>
            <a:ext cx="1595004" cy="830997"/>
          </a:xfrm>
          <a:prstGeom prst="rect">
            <a:avLst/>
          </a:prstGeom>
          <a:noFill/>
        </p:spPr>
        <p:txBody>
          <a:bodyPr wrap="square">
            <a:spAutoFit/>
          </a:bodyPr>
          <a:lstStyle/>
          <a:p>
            <a:pPr>
              <a:defRPr/>
            </a:pPr>
            <a:r>
              <a:rPr lang="ru-RU" sz="2400" b="1" dirty="0" err="1">
                <a:effectLst>
                  <a:glow rad="101600">
                    <a:prstClr val="white">
                      <a:alpha val="60000"/>
                    </a:prstClr>
                  </a:glow>
                </a:effectLst>
              </a:rPr>
              <a:t>вечірніх</a:t>
            </a:r>
            <a:r>
              <a:rPr lang="ru-RU" sz="2400" b="1" dirty="0">
                <a:effectLst>
                  <a:glow rad="101600">
                    <a:prstClr val="white">
                      <a:alpha val="60000"/>
                    </a:prstClr>
                  </a:glow>
                </a:effectLst>
              </a:rPr>
              <a:t> </a:t>
            </a:r>
            <a:r>
              <a:rPr lang="ru-RU" sz="2400" b="1" dirty="0" err="1">
                <a:effectLst>
                  <a:glow rad="101600">
                    <a:prstClr val="white">
                      <a:alpha val="60000"/>
                    </a:prstClr>
                  </a:glow>
                </a:effectLst>
              </a:rPr>
              <a:t>шкіл</a:t>
            </a:r>
            <a:endParaRPr lang="uk-UA" sz="2400" b="1" dirty="0">
              <a:effectLst>
                <a:glow rad="101600">
                  <a:prstClr val="white">
                    <a:alpha val="60000"/>
                  </a:prstClr>
                </a:glow>
              </a:effectLst>
            </a:endParaRPr>
          </a:p>
        </p:txBody>
      </p:sp>
      <p:sp>
        <p:nvSpPr>
          <p:cNvPr id="61" name="TextBox 60"/>
          <p:cNvSpPr txBox="1"/>
          <p:nvPr/>
        </p:nvSpPr>
        <p:spPr>
          <a:xfrm>
            <a:off x="8194" y="3757419"/>
            <a:ext cx="728231" cy="646331"/>
          </a:xfrm>
          <a:prstGeom prst="rect">
            <a:avLst/>
          </a:prstGeom>
          <a:noFill/>
        </p:spPr>
        <p:txBody>
          <a:bodyPr>
            <a:spAutoFit/>
          </a:bodyPr>
          <a:lstStyle/>
          <a:p>
            <a:pPr algn="ctr">
              <a:defRPr/>
            </a:pPr>
            <a:r>
              <a:rPr lang="uk-UA" sz="3600" b="1" dirty="0" smtClean="0">
                <a:effectLst>
                  <a:glow rad="101600">
                    <a:prstClr val="white">
                      <a:alpha val="60000"/>
                    </a:prstClr>
                  </a:glow>
                </a:effectLst>
              </a:rPr>
              <a:t>6</a:t>
            </a:r>
            <a:endParaRPr lang="uk-UA" sz="3600" b="1" dirty="0">
              <a:effectLst>
                <a:glow rad="101600">
                  <a:prstClr val="white">
                    <a:alpha val="60000"/>
                  </a:prstClr>
                </a:glow>
              </a:effectLst>
            </a:endParaRPr>
          </a:p>
        </p:txBody>
      </p:sp>
      <p:pic>
        <p:nvPicPr>
          <p:cNvPr id="62" name="Рисунок 61"/>
          <p:cNvPicPr>
            <a:picLocks noChangeAspect="1"/>
          </p:cNvPicPr>
          <p:nvPr/>
        </p:nvPicPr>
        <p:blipFill rotWithShape="1">
          <a:blip r:embed="rId2" cstate="print">
            <a:clrChange>
              <a:clrFrom>
                <a:srgbClr val="FFFFFF"/>
              </a:clrFrom>
              <a:clrTo>
                <a:srgbClr val="FFFFFF">
                  <a:alpha val="0"/>
                </a:srgbClr>
              </a:clrTo>
            </a:clrChange>
          </a:blip>
          <a:srcRect l="11394" t="65328" r="64483" b="17197"/>
          <a:stretch/>
        </p:blipFill>
        <p:spPr>
          <a:xfrm>
            <a:off x="4180170" y="2197337"/>
            <a:ext cx="1782028" cy="726141"/>
          </a:xfrm>
          <a:prstGeom prst="rect">
            <a:avLst/>
          </a:prstGeom>
          <a:effectLst>
            <a:glow rad="190500">
              <a:schemeClr val="bg1"/>
            </a:glow>
          </a:effectLst>
        </p:spPr>
      </p:pic>
      <p:grpSp>
        <p:nvGrpSpPr>
          <p:cNvPr id="65" name="Групувати 13"/>
          <p:cNvGrpSpPr>
            <a:grpSpLocks/>
          </p:cNvGrpSpPr>
          <p:nvPr/>
        </p:nvGrpSpPr>
        <p:grpSpPr bwMode="auto">
          <a:xfrm>
            <a:off x="5190609" y="2261315"/>
            <a:ext cx="1120231" cy="709730"/>
            <a:chOff x="1542793" y="2110069"/>
            <a:chExt cx="2817765" cy="1881273"/>
          </a:xfrm>
          <a:effectLst>
            <a:glow rad="139700">
              <a:schemeClr val="bg1"/>
            </a:glow>
          </a:effectLst>
        </p:grpSpPr>
        <p:sp>
          <p:nvSpPr>
            <p:cNvPr id="66" name="Прямокутник 65"/>
            <p:cNvSpPr/>
            <p:nvPr/>
          </p:nvSpPr>
          <p:spPr>
            <a:xfrm>
              <a:off x="2082206" y="2733185"/>
              <a:ext cx="2011625" cy="108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67" name="Рисунок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533" t="39828" r="45930" b="39357"/>
            <a:stretch>
              <a:fillRect/>
            </a:stretch>
          </p:blipFill>
          <p:spPr bwMode="auto">
            <a:xfrm>
              <a:off x="1542793" y="2110069"/>
              <a:ext cx="2817765" cy="18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67"/>
          <p:cNvSpPr txBox="1"/>
          <p:nvPr/>
        </p:nvSpPr>
        <p:spPr>
          <a:xfrm>
            <a:off x="4480658" y="2811690"/>
            <a:ext cx="2110313" cy="461665"/>
          </a:xfrm>
          <a:prstGeom prst="rect">
            <a:avLst/>
          </a:prstGeom>
          <a:noFill/>
        </p:spPr>
        <p:txBody>
          <a:bodyPr wrap="square">
            <a:spAutoFit/>
          </a:bodyPr>
          <a:lstStyle/>
          <a:p>
            <a:pPr>
              <a:defRPr/>
            </a:pPr>
            <a:r>
              <a:rPr lang="ru-RU" sz="2400" b="1" dirty="0">
                <a:solidFill>
                  <a:srgbClr val="C00000"/>
                </a:solidFill>
                <a:effectLst>
                  <a:glow rad="101600">
                    <a:prstClr val="white">
                      <a:alpha val="60000"/>
                    </a:prstClr>
                  </a:glow>
                </a:effectLst>
              </a:rPr>
              <a:t>НВК - </a:t>
            </a:r>
            <a:r>
              <a:rPr lang="ru-RU" sz="2400" b="1" dirty="0" err="1">
                <a:solidFill>
                  <a:srgbClr val="C00000"/>
                </a:solidFill>
                <a:effectLst>
                  <a:glow rad="101600">
                    <a:prstClr val="white">
                      <a:alpha val="60000"/>
                    </a:prstClr>
                  </a:glow>
                </a:effectLst>
              </a:rPr>
              <a:t>ліцей</a:t>
            </a:r>
            <a:endParaRPr lang="uk-UA" sz="2400" b="1" dirty="0">
              <a:solidFill>
                <a:srgbClr val="C00000"/>
              </a:solidFill>
              <a:effectLst>
                <a:glow rad="101600">
                  <a:prstClr val="white">
                    <a:alpha val="60000"/>
                  </a:prstClr>
                </a:glow>
              </a:effectLst>
            </a:endParaRPr>
          </a:p>
        </p:txBody>
      </p:sp>
      <p:sp>
        <p:nvSpPr>
          <p:cNvPr id="69" name="TextBox 68"/>
          <p:cNvSpPr txBox="1"/>
          <p:nvPr/>
        </p:nvSpPr>
        <p:spPr>
          <a:xfrm>
            <a:off x="4100613" y="2683329"/>
            <a:ext cx="450676" cy="646331"/>
          </a:xfrm>
          <a:prstGeom prst="rect">
            <a:avLst/>
          </a:prstGeom>
          <a:noFill/>
        </p:spPr>
        <p:txBody>
          <a:bodyPr wrap="square">
            <a:spAutoFit/>
          </a:bodyPr>
          <a:lstStyle/>
          <a:p>
            <a:pPr algn="ctr">
              <a:defRPr/>
            </a:pPr>
            <a:r>
              <a:rPr lang="ru-RU" sz="3600" b="1" dirty="0">
                <a:solidFill>
                  <a:srgbClr val="C00000"/>
                </a:solidFill>
                <a:effectLst>
                  <a:glow rad="101600">
                    <a:prstClr val="white">
                      <a:alpha val="60000"/>
                    </a:prstClr>
                  </a:glow>
                </a:effectLst>
              </a:rPr>
              <a:t>3</a:t>
            </a:r>
            <a:endParaRPr lang="uk-UA" sz="3600" b="1" dirty="0">
              <a:solidFill>
                <a:srgbClr val="C00000"/>
              </a:solidFill>
              <a:effectLst>
                <a:glow rad="101600">
                  <a:prstClr val="white">
                    <a:alpha val="60000"/>
                  </a:prstClr>
                </a:glow>
              </a:effectLst>
            </a:endParaRPr>
          </a:p>
        </p:txBody>
      </p:sp>
      <p:pic>
        <p:nvPicPr>
          <p:cNvPr id="70" name="Рисунок 69"/>
          <p:cNvPicPr>
            <a:picLocks noChangeAspect="1"/>
          </p:cNvPicPr>
          <p:nvPr/>
        </p:nvPicPr>
        <p:blipFill rotWithShape="1">
          <a:blip r:embed="rId2" cstate="print">
            <a:clrChange>
              <a:clrFrom>
                <a:srgbClr val="FFFFFF"/>
              </a:clrFrom>
              <a:clrTo>
                <a:srgbClr val="FFFFFF">
                  <a:alpha val="0"/>
                </a:srgbClr>
              </a:clrTo>
            </a:clrChange>
          </a:blip>
          <a:srcRect l="11394" t="65328" r="64483" b="17197"/>
          <a:stretch/>
        </p:blipFill>
        <p:spPr>
          <a:xfrm>
            <a:off x="4180170" y="3394349"/>
            <a:ext cx="1782028" cy="726141"/>
          </a:xfrm>
          <a:prstGeom prst="rect">
            <a:avLst/>
          </a:prstGeom>
        </p:spPr>
      </p:pic>
      <p:pic>
        <p:nvPicPr>
          <p:cNvPr id="71" name="Рисунок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7874" t="18188" r="45209" b="65857"/>
          <a:stretch>
            <a:fillRect/>
          </a:stretch>
        </p:blipFill>
        <p:spPr bwMode="auto">
          <a:xfrm>
            <a:off x="5233644" y="3584561"/>
            <a:ext cx="1280352" cy="67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Рисунок 71"/>
          <p:cNvPicPr>
            <a:picLocks noChangeAspect="1"/>
          </p:cNvPicPr>
          <p:nvPr/>
        </p:nvPicPr>
        <p:blipFill rotWithShape="1">
          <a:blip r:embed="rId2" cstate="print">
            <a:clrChange>
              <a:clrFrom>
                <a:srgbClr val="FFFFFF"/>
              </a:clrFrom>
              <a:clrTo>
                <a:srgbClr val="FFFFFF">
                  <a:alpha val="0"/>
                </a:srgbClr>
              </a:clrTo>
            </a:clrChange>
          </a:blip>
          <a:srcRect l="11394" t="65328" r="64483" b="17197"/>
          <a:stretch/>
        </p:blipFill>
        <p:spPr>
          <a:xfrm>
            <a:off x="4194567" y="4521190"/>
            <a:ext cx="1782028" cy="726141"/>
          </a:xfrm>
          <a:prstGeom prst="rect">
            <a:avLst/>
          </a:prstGeom>
          <a:effectLst>
            <a:glow rad="127000">
              <a:schemeClr val="bg1"/>
            </a:glow>
          </a:effectLst>
        </p:spPr>
      </p:pic>
      <p:grpSp>
        <p:nvGrpSpPr>
          <p:cNvPr id="73" name="Групувати 12"/>
          <p:cNvGrpSpPr>
            <a:grpSpLocks/>
          </p:cNvGrpSpPr>
          <p:nvPr/>
        </p:nvGrpSpPr>
        <p:grpSpPr bwMode="auto">
          <a:xfrm>
            <a:off x="4932922" y="4841302"/>
            <a:ext cx="1375087" cy="477366"/>
            <a:chOff x="8495121" y="4293151"/>
            <a:chExt cx="2606577" cy="997328"/>
          </a:xfrm>
          <a:effectLst>
            <a:glow rad="63500">
              <a:schemeClr val="bg1"/>
            </a:glow>
          </a:effectLst>
        </p:grpSpPr>
        <p:sp>
          <p:nvSpPr>
            <p:cNvPr id="74" name="Прямокутник 73"/>
            <p:cNvSpPr/>
            <p:nvPr/>
          </p:nvSpPr>
          <p:spPr>
            <a:xfrm>
              <a:off x="8495121" y="4301091"/>
              <a:ext cx="2586404" cy="98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75" name="Рисунок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6133" t="44737" r="25642" b="42865"/>
            <a:stretch>
              <a:fillRect/>
            </a:stretch>
          </p:blipFill>
          <p:spPr bwMode="auto">
            <a:xfrm>
              <a:off x="8495121" y="4293151"/>
              <a:ext cx="2606577" cy="99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 name="TextBox 75"/>
          <p:cNvSpPr txBox="1"/>
          <p:nvPr/>
        </p:nvSpPr>
        <p:spPr>
          <a:xfrm>
            <a:off x="4377499" y="5198622"/>
            <a:ext cx="2422472" cy="830997"/>
          </a:xfrm>
          <a:prstGeom prst="rect">
            <a:avLst/>
          </a:prstGeom>
          <a:noFill/>
        </p:spPr>
        <p:txBody>
          <a:bodyPr wrap="square">
            <a:spAutoFit/>
          </a:bodyPr>
          <a:lstStyle/>
          <a:p>
            <a:pPr>
              <a:defRPr/>
            </a:pPr>
            <a:r>
              <a:rPr lang="ru-RU" sz="2400" b="1" dirty="0">
                <a:effectLst>
                  <a:glow rad="101600">
                    <a:prstClr val="white">
                      <a:alpha val="60000"/>
                    </a:prstClr>
                  </a:glow>
                </a:effectLst>
              </a:rPr>
              <a:t>НВК </a:t>
            </a:r>
            <a:r>
              <a:rPr lang="ru-RU" sz="2400" b="1" dirty="0" smtClean="0">
                <a:effectLst>
                  <a:glow rad="101600">
                    <a:prstClr val="white">
                      <a:alpha val="60000"/>
                    </a:prstClr>
                  </a:glow>
                </a:effectLst>
              </a:rPr>
              <a:t>– </a:t>
            </a:r>
            <a:r>
              <a:rPr lang="ru-RU" sz="2400" b="1" dirty="0" err="1" smtClean="0">
                <a:effectLst>
                  <a:glow rad="101600">
                    <a:prstClr val="white">
                      <a:alpha val="60000"/>
                    </a:prstClr>
                  </a:glow>
                </a:effectLst>
              </a:rPr>
              <a:t>спеціалі-зована</a:t>
            </a:r>
            <a:r>
              <a:rPr lang="ru-RU" sz="2400" b="1" dirty="0" smtClean="0">
                <a:effectLst>
                  <a:glow rad="101600">
                    <a:prstClr val="white">
                      <a:alpha val="60000"/>
                    </a:prstClr>
                  </a:glow>
                </a:effectLst>
              </a:rPr>
              <a:t> </a:t>
            </a:r>
            <a:r>
              <a:rPr lang="ru-RU" sz="2400" b="1" dirty="0">
                <a:effectLst>
                  <a:glow rad="101600">
                    <a:prstClr val="white">
                      <a:alpha val="60000"/>
                    </a:prstClr>
                  </a:glow>
                </a:effectLst>
              </a:rPr>
              <a:t>школа</a:t>
            </a:r>
            <a:endParaRPr lang="uk-UA" sz="2400" b="1" dirty="0">
              <a:effectLst>
                <a:glow rad="101600">
                  <a:prstClr val="white">
                    <a:alpha val="60000"/>
                  </a:prstClr>
                </a:glow>
              </a:effectLst>
            </a:endParaRPr>
          </a:p>
        </p:txBody>
      </p:sp>
      <p:sp>
        <p:nvSpPr>
          <p:cNvPr id="77" name="TextBox 76"/>
          <p:cNvSpPr txBox="1"/>
          <p:nvPr/>
        </p:nvSpPr>
        <p:spPr>
          <a:xfrm>
            <a:off x="3919687" y="5081885"/>
            <a:ext cx="728231" cy="646331"/>
          </a:xfrm>
          <a:prstGeom prst="rect">
            <a:avLst/>
          </a:prstGeom>
          <a:noFill/>
        </p:spPr>
        <p:txBody>
          <a:bodyPr>
            <a:spAutoFit/>
          </a:bodyPr>
          <a:lstStyle/>
          <a:p>
            <a:pPr algn="ctr">
              <a:defRPr/>
            </a:pPr>
            <a:r>
              <a:rPr lang="uk-UA" sz="3600" b="1" dirty="0">
                <a:effectLst>
                  <a:glow rad="101600">
                    <a:prstClr val="white">
                      <a:alpha val="60000"/>
                    </a:prstClr>
                  </a:glow>
                </a:effectLst>
              </a:rPr>
              <a:t>4</a:t>
            </a:r>
          </a:p>
        </p:txBody>
      </p:sp>
      <p:sp>
        <p:nvSpPr>
          <p:cNvPr id="78" name="TextBox 77"/>
          <p:cNvSpPr txBox="1"/>
          <p:nvPr/>
        </p:nvSpPr>
        <p:spPr>
          <a:xfrm>
            <a:off x="4410686" y="4125585"/>
            <a:ext cx="2103310" cy="461665"/>
          </a:xfrm>
          <a:prstGeom prst="rect">
            <a:avLst/>
          </a:prstGeom>
          <a:noFill/>
        </p:spPr>
        <p:txBody>
          <a:bodyPr wrap="square">
            <a:spAutoFit/>
          </a:bodyPr>
          <a:lstStyle/>
          <a:p>
            <a:pPr>
              <a:defRPr/>
            </a:pPr>
            <a:r>
              <a:rPr lang="ru-RU" sz="2400" b="1" dirty="0">
                <a:effectLst>
                  <a:glow rad="101600">
                    <a:prstClr val="white">
                      <a:alpha val="60000"/>
                    </a:prstClr>
                  </a:glow>
                </a:effectLst>
              </a:rPr>
              <a:t>НВК - </a:t>
            </a:r>
            <a:r>
              <a:rPr lang="ru-RU" sz="2400" b="1" dirty="0" err="1">
                <a:effectLst>
                  <a:glow rad="101600">
                    <a:prstClr val="white">
                      <a:alpha val="60000"/>
                    </a:prstClr>
                  </a:glow>
                </a:effectLst>
              </a:rPr>
              <a:t>гімназія</a:t>
            </a:r>
            <a:endParaRPr lang="uk-UA" sz="2400" b="1" dirty="0">
              <a:effectLst>
                <a:glow rad="101600">
                  <a:prstClr val="white">
                    <a:alpha val="60000"/>
                  </a:prstClr>
                </a:glow>
              </a:effectLst>
            </a:endParaRPr>
          </a:p>
        </p:txBody>
      </p:sp>
      <p:sp>
        <p:nvSpPr>
          <p:cNvPr id="79" name="TextBox 78"/>
          <p:cNvSpPr txBox="1"/>
          <p:nvPr/>
        </p:nvSpPr>
        <p:spPr>
          <a:xfrm>
            <a:off x="4058382" y="3994557"/>
            <a:ext cx="450842" cy="646331"/>
          </a:xfrm>
          <a:prstGeom prst="rect">
            <a:avLst/>
          </a:prstGeom>
          <a:noFill/>
        </p:spPr>
        <p:txBody>
          <a:bodyPr wrap="square">
            <a:spAutoFit/>
          </a:bodyPr>
          <a:lstStyle/>
          <a:p>
            <a:pPr algn="ctr">
              <a:defRPr/>
            </a:pPr>
            <a:r>
              <a:rPr lang="en-US" sz="3600" b="1" dirty="0">
                <a:effectLst>
                  <a:glow rad="101600">
                    <a:prstClr val="white">
                      <a:alpha val="60000"/>
                    </a:prstClr>
                  </a:glow>
                </a:effectLst>
              </a:rPr>
              <a:t>9</a:t>
            </a:r>
            <a:endParaRPr lang="uk-UA" sz="3600" b="1" dirty="0">
              <a:effectLst>
                <a:glow rad="101600">
                  <a:prstClr val="white">
                    <a:alpha val="60000"/>
                  </a:prstClr>
                </a:glow>
              </a:effectLst>
            </a:endParaRPr>
          </a:p>
        </p:txBody>
      </p:sp>
      <p:pic>
        <p:nvPicPr>
          <p:cNvPr id="80" name="Рисунок 79"/>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40000"/>
                    </a14:imgEffect>
                  </a14:imgLayer>
                </a14:imgProps>
              </a:ext>
            </a:extLst>
          </a:blip>
          <a:srcRect l="11394" t="65328" r="64483" b="17197"/>
          <a:stretch/>
        </p:blipFill>
        <p:spPr>
          <a:xfrm>
            <a:off x="6723197" y="2165105"/>
            <a:ext cx="1782028" cy="726141"/>
          </a:xfrm>
          <a:prstGeom prst="rect">
            <a:avLst/>
          </a:prstGeom>
          <a:effectLst>
            <a:glow rad="152400">
              <a:schemeClr val="bg1"/>
            </a:glow>
          </a:effectLst>
        </p:spPr>
      </p:pic>
      <p:grpSp>
        <p:nvGrpSpPr>
          <p:cNvPr id="46" name="Групувати 14"/>
          <p:cNvGrpSpPr>
            <a:grpSpLocks/>
          </p:cNvGrpSpPr>
          <p:nvPr/>
        </p:nvGrpSpPr>
        <p:grpSpPr bwMode="auto">
          <a:xfrm>
            <a:off x="7434681" y="5089432"/>
            <a:ext cx="1268484" cy="1124029"/>
            <a:chOff x="8313683" y="2389723"/>
            <a:chExt cx="2094015" cy="1457063"/>
          </a:xfrm>
          <a:effectLst>
            <a:glow rad="114300">
              <a:schemeClr val="bg1"/>
            </a:glow>
          </a:effectLst>
        </p:grpSpPr>
        <p:sp>
          <p:nvSpPr>
            <p:cNvPr id="47" name="Прямокутник 46"/>
            <p:cNvSpPr/>
            <p:nvPr/>
          </p:nvSpPr>
          <p:spPr>
            <a:xfrm>
              <a:off x="8401852" y="2418000"/>
              <a:ext cx="1887157" cy="121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350">
                <a:solidFill>
                  <a:prstClr val="white"/>
                </a:solidFill>
              </a:endParaRPr>
            </a:p>
          </p:txBody>
        </p:sp>
        <p:pic>
          <p:nvPicPr>
            <p:cNvPr id="48" name="Рисунок 133"/>
            <p:cNvPicPr>
              <a:picLocks noChangeAspect="1"/>
            </p:cNvPicPr>
            <p:nvPr/>
          </p:nvPicPr>
          <p:blipFill>
            <a:blip r:embed="rId2" cstate="print">
              <a:clrChange>
                <a:clrFrom>
                  <a:srgbClr val="D6FFC9"/>
                </a:clrFrom>
                <a:clrTo>
                  <a:srgbClr val="D6FFC9">
                    <a:alpha val="0"/>
                  </a:srgbClr>
                </a:clrTo>
              </a:clrChange>
              <a:extLst>
                <a:ext uri="{28A0092B-C50C-407E-A947-70E740481C1C}">
                  <a14:useLocalDpi xmlns:a14="http://schemas.microsoft.com/office/drawing/2010/main" val="0"/>
                </a:ext>
              </a:extLst>
            </a:blip>
            <a:srcRect l="39534" t="67120" r="46695" b="16797"/>
            <a:stretch>
              <a:fillRect/>
            </a:stretch>
          </p:blipFill>
          <p:spPr bwMode="auto">
            <a:xfrm>
              <a:off x="8313683" y="2389723"/>
              <a:ext cx="2094015" cy="145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6591423" y="2661895"/>
            <a:ext cx="772652" cy="600164"/>
          </a:xfrm>
          <a:prstGeom prst="rect">
            <a:avLst/>
          </a:prstGeom>
          <a:noFill/>
        </p:spPr>
        <p:txBody>
          <a:bodyPr wrap="square">
            <a:spAutoFit/>
          </a:bodyPr>
          <a:lstStyle/>
          <a:p>
            <a:pPr algn="ctr">
              <a:defRPr/>
            </a:pPr>
            <a:r>
              <a:rPr lang="ru-RU" sz="3300" b="1" dirty="0">
                <a:effectLst>
                  <a:glow rad="101600">
                    <a:prstClr val="white"/>
                  </a:glow>
                </a:effectLst>
              </a:rPr>
              <a:t>26</a:t>
            </a:r>
            <a:endParaRPr lang="uk-UA" sz="3300" b="1" dirty="0">
              <a:effectLst>
                <a:glow rad="101600">
                  <a:prstClr val="white"/>
                </a:glow>
              </a:effectLst>
            </a:endParaRPr>
          </a:p>
        </p:txBody>
      </p:sp>
      <p:sp>
        <p:nvSpPr>
          <p:cNvPr id="49" name="TextBox 48"/>
          <p:cNvSpPr txBox="1"/>
          <p:nvPr/>
        </p:nvSpPr>
        <p:spPr>
          <a:xfrm>
            <a:off x="6697789" y="3107675"/>
            <a:ext cx="2179082" cy="707886"/>
          </a:xfrm>
          <a:prstGeom prst="rect">
            <a:avLst/>
          </a:prstGeom>
          <a:noFill/>
        </p:spPr>
        <p:txBody>
          <a:bodyPr wrap="square">
            <a:spAutoFit/>
          </a:bodyPr>
          <a:lstStyle/>
          <a:p>
            <a:pPr>
              <a:defRPr/>
            </a:pPr>
            <a:r>
              <a:rPr lang="ru-RU" sz="2000" b="1" dirty="0">
                <a:effectLst>
                  <a:glow rad="101600">
                    <a:prstClr val="white"/>
                  </a:glow>
                </a:effectLst>
              </a:rPr>
              <a:t>з </a:t>
            </a:r>
            <a:r>
              <a:rPr lang="ru-RU" sz="2000" b="1" dirty="0" err="1">
                <a:effectLst>
                  <a:glow rad="101600">
                    <a:prstClr val="white"/>
                  </a:glow>
                </a:effectLst>
              </a:rPr>
              <a:t>дошкільним</a:t>
            </a:r>
            <a:r>
              <a:rPr lang="ru-RU" sz="2000" b="1" dirty="0">
                <a:effectLst>
                  <a:glow rad="101600">
                    <a:prstClr val="white"/>
                  </a:glow>
                </a:effectLst>
              </a:rPr>
              <a:t> </a:t>
            </a:r>
            <a:r>
              <a:rPr lang="ru-RU" sz="2000" b="1" dirty="0" err="1">
                <a:effectLst>
                  <a:glow rad="101600">
                    <a:prstClr val="white"/>
                  </a:glow>
                </a:effectLst>
              </a:rPr>
              <a:t>відділенням</a:t>
            </a:r>
            <a:endParaRPr lang="uk-UA" sz="2000" b="1" dirty="0">
              <a:effectLst>
                <a:glow rad="101600">
                  <a:prstClr val="white"/>
                </a:glow>
              </a:effectLst>
            </a:endParaRPr>
          </a:p>
        </p:txBody>
      </p:sp>
      <p:sp>
        <p:nvSpPr>
          <p:cNvPr id="81" name="TextBox 80"/>
          <p:cNvSpPr txBox="1"/>
          <p:nvPr/>
        </p:nvSpPr>
        <p:spPr>
          <a:xfrm>
            <a:off x="7096568" y="2801445"/>
            <a:ext cx="919220" cy="461665"/>
          </a:xfrm>
          <a:prstGeom prst="rect">
            <a:avLst/>
          </a:prstGeom>
          <a:noFill/>
        </p:spPr>
        <p:txBody>
          <a:bodyPr wrap="square">
            <a:spAutoFit/>
          </a:bodyPr>
          <a:lstStyle/>
          <a:p>
            <a:pPr algn="ctr">
              <a:defRPr/>
            </a:pPr>
            <a:r>
              <a:rPr lang="ru-RU" sz="2400" b="1" dirty="0">
                <a:effectLst>
                  <a:glow rad="101600">
                    <a:prstClr val="white"/>
                  </a:glow>
                </a:effectLst>
              </a:rPr>
              <a:t>НВК</a:t>
            </a:r>
            <a:endParaRPr lang="uk-UA" sz="2400" b="1" dirty="0">
              <a:effectLst>
                <a:glow rad="101600">
                  <a:prstClr val="white"/>
                </a:glow>
              </a:effectLst>
            </a:endParaRPr>
          </a:p>
        </p:txBody>
      </p:sp>
      <p:pic>
        <p:nvPicPr>
          <p:cNvPr id="82" name="Рисунок 81"/>
          <p:cNvPicPr>
            <a:picLocks noChangeAspect="1"/>
          </p:cNvPicPr>
          <p:nvPr/>
        </p:nvPicPr>
        <p:blipFill rotWithShape="1">
          <a:blip r:embed="rId4" cstate="print">
            <a:clrChange>
              <a:clrFrom>
                <a:srgbClr val="FFFFFF"/>
              </a:clrFrom>
              <a:clrTo>
                <a:srgbClr val="FFFFFF">
                  <a:alpha val="0"/>
                </a:srgbClr>
              </a:clrTo>
            </a:clrChange>
          </a:blip>
          <a:srcRect l="11793" t="42286" r="69639" b="44445"/>
          <a:stretch/>
        </p:blipFill>
        <p:spPr>
          <a:xfrm>
            <a:off x="270589" y="4362860"/>
            <a:ext cx="1028040" cy="413231"/>
          </a:xfrm>
          <a:prstGeom prst="rect">
            <a:avLst/>
          </a:prstGeom>
          <a:effectLst>
            <a:glow rad="152400">
              <a:schemeClr val="bg1"/>
            </a:glow>
          </a:effectLst>
        </p:spPr>
      </p:pic>
      <p:sp>
        <p:nvSpPr>
          <p:cNvPr id="83" name="TextBox 82"/>
          <p:cNvSpPr txBox="1"/>
          <p:nvPr/>
        </p:nvSpPr>
        <p:spPr>
          <a:xfrm>
            <a:off x="488740" y="4664004"/>
            <a:ext cx="1429025" cy="830997"/>
          </a:xfrm>
          <a:prstGeom prst="rect">
            <a:avLst/>
          </a:prstGeom>
          <a:noFill/>
        </p:spPr>
        <p:txBody>
          <a:bodyPr wrap="square">
            <a:spAutoFit/>
          </a:bodyPr>
          <a:lstStyle/>
          <a:p>
            <a:pPr>
              <a:defRPr/>
            </a:pPr>
            <a:r>
              <a:rPr lang="uk-UA" sz="2400" b="1" dirty="0">
                <a:effectLst>
                  <a:glow rad="101600">
                    <a:prstClr val="white">
                      <a:alpha val="60000"/>
                    </a:prstClr>
                  </a:glow>
                </a:effectLst>
              </a:rPr>
              <a:t>школа-інтернат</a:t>
            </a:r>
          </a:p>
        </p:txBody>
      </p:sp>
      <p:sp>
        <p:nvSpPr>
          <p:cNvPr id="84" name="TextBox 83"/>
          <p:cNvSpPr txBox="1"/>
          <p:nvPr/>
        </p:nvSpPr>
        <p:spPr>
          <a:xfrm>
            <a:off x="7422" y="4527099"/>
            <a:ext cx="728231" cy="646331"/>
          </a:xfrm>
          <a:prstGeom prst="rect">
            <a:avLst/>
          </a:prstGeom>
          <a:noFill/>
        </p:spPr>
        <p:txBody>
          <a:bodyPr>
            <a:spAutoFit/>
          </a:bodyPr>
          <a:lstStyle/>
          <a:p>
            <a:pPr algn="ctr">
              <a:defRPr/>
            </a:pPr>
            <a:r>
              <a:rPr lang="uk-UA" sz="3600" b="1" dirty="0">
                <a:effectLst>
                  <a:glow rad="101600">
                    <a:prstClr val="white">
                      <a:alpha val="60000"/>
                    </a:prstClr>
                  </a:glow>
                </a:effectLst>
              </a:rPr>
              <a:t>1</a:t>
            </a:r>
          </a:p>
        </p:txBody>
      </p:sp>
      <p:pic>
        <p:nvPicPr>
          <p:cNvPr id="85" name="Рисунок 84"/>
          <p:cNvPicPr>
            <a:picLocks noChangeAspect="1"/>
          </p:cNvPicPr>
          <p:nvPr/>
        </p:nvPicPr>
        <p:blipFill rotWithShape="1">
          <a:blip r:embed="rId4" cstate="print">
            <a:clrChange>
              <a:clrFrom>
                <a:srgbClr val="FFFFFF"/>
              </a:clrFrom>
              <a:clrTo>
                <a:srgbClr val="FFFFFF">
                  <a:alpha val="0"/>
                </a:srgbClr>
              </a:clrTo>
            </a:clrChange>
          </a:blip>
          <a:srcRect l="11793" t="42286" r="69639" b="44445"/>
          <a:stretch/>
        </p:blipFill>
        <p:spPr>
          <a:xfrm>
            <a:off x="6799970" y="3888704"/>
            <a:ext cx="1028040" cy="413231"/>
          </a:xfrm>
          <a:prstGeom prst="rect">
            <a:avLst/>
          </a:prstGeom>
          <a:effectLst>
            <a:glow rad="139700">
              <a:schemeClr val="bg1"/>
            </a:glow>
          </a:effectLst>
        </p:spPr>
      </p:pic>
      <p:sp>
        <p:nvSpPr>
          <p:cNvPr id="86" name="TextBox 85"/>
          <p:cNvSpPr txBox="1"/>
          <p:nvPr/>
        </p:nvSpPr>
        <p:spPr>
          <a:xfrm>
            <a:off x="7003190" y="4230587"/>
            <a:ext cx="1759809" cy="830997"/>
          </a:xfrm>
          <a:prstGeom prst="rect">
            <a:avLst/>
          </a:prstGeom>
          <a:noFill/>
          <a:effectLst>
            <a:glow rad="355600">
              <a:schemeClr val="bg1"/>
            </a:glow>
          </a:effectLst>
        </p:spPr>
        <p:txBody>
          <a:bodyPr wrap="square">
            <a:spAutoFit/>
          </a:bodyPr>
          <a:lstStyle/>
          <a:p>
            <a:pPr>
              <a:defRPr/>
            </a:pPr>
            <a:r>
              <a:rPr lang="ru-RU" sz="2400" b="1" dirty="0" err="1">
                <a:effectLst>
                  <a:glow rad="101600">
                    <a:prstClr val="white">
                      <a:alpha val="60000"/>
                    </a:prstClr>
                  </a:glow>
                </a:effectLst>
              </a:rPr>
              <a:t>спеціальні</a:t>
            </a:r>
            <a:r>
              <a:rPr lang="ru-RU" sz="2400" b="1" dirty="0">
                <a:effectLst>
                  <a:glow rad="101600">
                    <a:prstClr val="white">
                      <a:alpha val="60000"/>
                    </a:prstClr>
                  </a:glow>
                </a:effectLst>
              </a:rPr>
              <a:t> </a:t>
            </a:r>
            <a:r>
              <a:rPr lang="ru-RU" sz="2400" b="1" dirty="0" err="1">
                <a:effectLst>
                  <a:glow rad="101600">
                    <a:prstClr val="white">
                      <a:alpha val="60000"/>
                    </a:prstClr>
                  </a:glow>
                </a:effectLst>
              </a:rPr>
              <a:t>школи</a:t>
            </a:r>
            <a:endParaRPr lang="uk-UA" sz="2400" b="1" dirty="0">
              <a:effectLst>
                <a:glow rad="101600">
                  <a:prstClr val="white">
                    <a:alpha val="60000"/>
                  </a:prstClr>
                </a:glow>
              </a:effectLst>
            </a:endParaRPr>
          </a:p>
        </p:txBody>
      </p:sp>
      <p:sp>
        <p:nvSpPr>
          <p:cNvPr id="87" name="TextBox 86"/>
          <p:cNvSpPr txBox="1"/>
          <p:nvPr/>
        </p:nvSpPr>
        <p:spPr>
          <a:xfrm>
            <a:off x="6545431" y="4182251"/>
            <a:ext cx="728231" cy="646331"/>
          </a:xfrm>
          <a:prstGeom prst="rect">
            <a:avLst/>
          </a:prstGeom>
          <a:noFill/>
          <a:effectLst>
            <a:glow rad="215900">
              <a:schemeClr val="bg1"/>
            </a:glow>
          </a:effectLst>
        </p:spPr>
        <p:txBody>
          <a:bodyPr>
            <a:spAutoFit/>
          </a:bodyPr>
          <a:lstStyle/>
          <a:p>
            <a:pPr algn="ctr">
              <a:defRPr/>
            </a:pPr>
            <a:r>
              <a:rPr lang="uk-UA" sz="3600" b="1" dirty="0">
                <a:effectLst>
                  <a:glow rad="101600">
                    <a:prstClr val="white">
                      <a:alpha val="60000"/>
                    </a:prstClr>
                  </a:glow>
                </a:effectLst>
              </a:rPr>
              <a:t>2</a:t>
            </a:r>
          </a:p>
        </p:txBody>
      </p:sp>
    </p:spTree>
    <p:extLst>
      <p:ext uri="{BB962C8B-B14F-4D97-AF65-F5344CB8AC3E}">
        <p14:creationId xmlns:p14="http://schemas.microsoft.com/office/powerpoint/2010/main" val="1133434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49025"/>
            <a:ext cx="8229600" cy="1066801"/>
          </a:xfrm>
        </p:spPr>
        <p:txBody>
          <a:bodyPr>
            <a:noAutofit/>
          </a:bodyPr>
          <a:lstStyle/>
          <a:p>
            <a:r>
              <a:rPr lang="uk-UA" sz="2400" b="1" dirty="0" smtClean="0">
                <a:solidFill>
                  <a:srgbClr val="7030A0"/>
                </a:solidFill>
                <a:latin typeface="Times New Roman" pitchFamily="18" charset="0"/>
                <a:cs typeface="Times New Roman" pitchFamily="18" charset="0"/>
              </a:rPr>
              <a:t/>
            </a:r>
            <a:br>
              <a:rPr lang="uk-UA" sz="2400" b="1" dirty="0" smtClean="0">
                <a:solidFill>
                  <a:srgbClr val="7030A0"/>
                </a:solidFill>
                <a:latin typeface="Times New Roman" pitchFamily="18" charset="0"/>
                <a:cs typeface="Times New Roman" pitchFamily="18" charset="0"/>
              </a:rPr>
            </a:br>
            <a:r>
              <a:rPr lang="uk-UA" sz="2800" b="1" dirty="0" smtClean="0">
                <a:solidFill>
                  <a:srgbClr val="C00000"/>
                </a:solidFill>
                <a:latin typeface="Times New Roman" pitchFamily="18" charset="0"/>
                <a:cs typeface="Times New Roman" pitchFamily="18" charset="0"/>
              </a:rPr>
              <a:t>Головні завдання</a:t>
            </a:r>
            <a:br>
              <a:rPr lang="uk-UA" sz="2800" b="1" dirty="0" smtClean="0">
                <a:solidFill>
                  <a:srgbClr val="C00000"/>
                </a:solidFill>
                <a:latin typeface="Times New Roman" pitchFamily="18" charset="0"/>
                <a:cs typeface="Times New Roman" pitchFamily="18" charset="0"/>
              </a:rPr>
            </a:br>
            <a:r>
              <a:rPr lang="uk-UA" sz="2800" b="1" dirty="0" smtClean="0">
                <a:solidFill>
                  <a:srgbClr val="C00000"/>
                </a:solidFill>
                <a:latin typeface="Times New Roman" pitchFamily="18" charset="0"/>
                <a:cs typeface="Times New Roman" pitchFamily="18" charset="0"/>
              </a:rPr>
              <a:t> педагогічної ради при міському голові </a:t>
            </a:r>
            <a:r>
              <a:rPr lang="uk-UA" sz="2000" b="1" dirty="0" smtClean="0">
                <a:solidFill>
                  <a:srgbClr val="7030A0"/>
                </a:solidFill>
                <a:latin typeface="Times New Roman" pitchFamily="18" charset="0"/>
                <a:cs typeface="Times New Roman" pitchFamily="18" charset="0"/>
              </a:rPr>
              <a:t>(розпорядження </a:t>
            </a:r>
            <a:r>
              <a:rPr lang="uk-UA" sz="2000" b="1" dirty="0">
                <a:solidFill>
                  <a:srgbClr val="7030A0"/>
                </a:solidFill>
                <a:latin typeface="Times New Roman" pitchFamily="18" charset="0"/>
                <a:cs typeface="Times New Roman" pitchFamily="18" charset="0"/>
              </a:rPr>
              <a:t>міського </a:t>
            </a:r>
            <a:r>
              <a:rPr lang="uk-UA" sz="2000" b="1" dirty="0" smtClean="0">
                <a:solidFill>
                  <a:srgbClr val="7030A0"/>
                </a:solidFill>
                <a:latin typeface="Times New Roman" pitchFamily="18" charset="0"/>
                <a:cs typeface="Times New Roman" pitchFamily="18" charset="0"/>
              </a:rPr>
              <a:t>голови від </a:t>
            </a:r>
            <a:r>
              <a:rPr lang="uk-UA" sz="2000" b="1" dirty="0">
                <a:solidFill>
                  <a:srgbClr val="7030A0"/>
                </a:solidFill>
                <a:latin typeface="Times New Roman" pitchFamily="18" charset="0"/>
                <a:cs typeface="Times New Roman" pitchFamily="18" charset="0"/>
              </a:rPr>
              <a:t>11.11.2016 № </a:t>
            </a:r>
            <a:r>
              <a:rPr lang="uk-UA" sz="2000" b="1" dirty="0" smtClean="0">
                <a:solidFill>
                  <a:srgbClr val="7030A0"/>
                </a:solidFill>
                <a:latin typeface="Times New Roman" pitchFamily="18" charset="0"/>
                <a:cs typeface="Times New Roman" pitchFamily="18" charset="0"/>
              </a:rPr>
              <a:t>858-р) </a:t>
            </a:r>
            <a:r>
              <a:rPr lang="uk-UA" sz="2400" b="1" dirty="0" smtClean="0">
                <a:solidFill>
                  <a:srgbClr val="7030A0"/>
                </a:solidFill>
                <a:latin typeface="Times New Roman" pitchFamily="18" charset="0"/>
                <a:cs typeface="Times New Roman" pitchFamily="18" charset="0"/>
              </a:rPr>
              <a:t/>
            </a:r>
            <a:br>
              <a:rPr lang="uk-UA" sz="2400" b="1" dirty="0" smtClean="0">
                <a:solidFill>
                  <a:srgbClr val="7030A0"/>
                </a:solidFill>
                <a:latin typeface="Times New Roman" pitchFamily="18" charset="0"/>
                <a:cs typeface="Times New Roman" pitchFamily="18" charset="0"/>
              </a:rPr>
            </a:br>
            <a:r>
              <a:rPr lang="uk-UA" sz="2400" b="1" dirty="0" smtClean="0">
                <a:solidFill>
                  <a:srgbClr val="7030A0"/>
                </a:solidFill>
                <a:latin typeface="Times New Roman" pitchFamily="18" charset="0"/>
                <a:cs typeface="Times New Roman" pitchFamily="18" charset="0"/>
              </a:rPr>
              <a:t/>
            </a:r>
            <a:br>
              <a:rPr lang="uk-UA" sz="2400" b="1" dirty="0" smtClean="0">
                <a:solidFill>
                  <a:srgbClr val="7030A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2977661"/>
            <a:ext cx="8229600" cy="3148505"/>
          </a:xfrm>
        </p:spPr>
        <p:txBody>
          <a:bodyPr/>
          <a:lstStyle/>
          <a:p>
            <a:pPr lvl="0">
              <a:buBlip>
                <a:blip r:embed="rId2"/>
              </a:buBlip>
            </a:pPr>
            <a:r>
              <a:rPr lang="uk-UA" sz="2200" dirty="0" smtClean="0">
                <a:latin typeface="Times New Roman" pitchFamily="18" charset="0"/>
                <a:cs typeface="Times New Roman" pitchFamily="18" charset="0"/>
              </a:rPr>
              <a:t>реалізація державної політики з питань освіти;</a:t>
            </a:r>
            <a:endParaRPr lang="ru-RU" sz="2200" dirty="0" smtClean="0">
              <a:latin typeface="Times New Roman" pitchFamily="18" charset="0"/>
              <a:cs typeface="Times New Roman" pitchFamily="18" charset="0"/>
            </a:endParaRPr>
          </a:p>
          <a:p>
            <a:pPr lvl="0">
              <a:buBlip>
                <a:blip r:embed="rId2"/>
              </a:buBlip>
            </a:pPr>
            <a:r>
              <a:rPr lang="uk-UA" sz="2200" dirty="0" smtClean="0">
                <a:latin typeface="Times New Roman" pitchFamily="18" charset="0"/>
                <a:cs typeface="Times New Roman" pitchFamily="18" charset="0"/>
              </a:rPr>
              <a:t>орієнтація діяльності педагогічних колективів навчальних закладів на вдосконалення освітнього процесу;</a:t>
            </a:r>
            <a:endParaRPr lang="ru-RU" sz="2200" dirty="0" smtClean="0">
              <a:latin typeface="Times New Roman" pitchFamily="18" charset="0"/>
              <a:cs typeface="Times New Roman" pitchFamily="18" charset="0"/>
            </a:endParaRPr>
          </a:p>
          <a:p>
            <a:pPr lvl="0">
              <a:buBlip>
                <a:blip r:embed="rId2"/>
              </a:buBlip>
            </a:pPr>
            <a:r>
              <a:rPr lang="uk-UA" sz="2200" dirty="0" smtClean="0">
                <a:latin typeface="Times New Roman" pitchFamily="18" charset="0"/>
                <a:cs typeface="Times New Roman" pitchFamily="18" charset="0"/>
              </a:rPr>
              <a:t>упровадження у навчально-виховний процес досягнень науки і передового педагогічного досвіду;</a:t>
            </a:r>
            <a:endParaRPr lang="ru-RU" sz="2200" dirty="0" smtClean="0">
              <a:latin typeface="Times New Roman" pitchFamily="18" charset="0"/>
              <a:cs typeface="Times New Roman" pitchFamily="18" charset="0"/>
            </a:endParaRPr>
          </a:p>
          <a:p>
            <a:pPr lvl="0">
              <a:buBlip>
                <a:blip r:embed="rId2"/>
              </a:buBlip>
            </a:pPr>
            <a:r>
              <a:rPr lang="uk-UA" sz="2200" dirty="0" smtClean="0">
                <a:latin typeface="Times New Roman" pitchFamily="18" charset="0"/>
                <a:cs typeface="Times New Roman" pitchFamily="18" charset="0"/>
              </a:rPr>
              <a:t>аналіз навчально-виховної роботи за попередній навчальний рік;</a:t>
            </a:r>
            <a:endParaRPr lang="ru-RU" sz="2200" dirty="0" smtClean="0">
              <a:latin typeface="Times New Roman" pitchFamily="18" charset="0"/>
              <a:cs typeface="Times New Roman" pitchFamily="18" charset="0"/>
            </a:endParaRPr>
          </a:p>
          <a:p>
            <a:pPr lvl="0">
              <a:buBlip>
                <a:blip r:embed="rId2"/>
              </a:buBlip>
            </a:pPr>
            <a:r>
              <a:rPr lang="uk-UA" sz="2200" dirty="0" smtClean="0">
                <a:latin typeface="Times New Roman" pitchFamily="18" charset="0"/>
                <a:cs typeface="Times New Roman" pitchFamily="18" charset="0"/>
              </a:rPr>
              <a:t>упровадження інновацій у навчальні заклади міста.</a:t>
            </a:r>
            <a:endParaRPr lang="ru-RU" sz="2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129" y="1444009"/>
            <a:ext cx="8229600" cy="1031631"/>
          </a:xfrm>
        </p:spPr>
        <p:txBody>
          <a:bodyPr>
            <a:noAutofit/>
          </a:bodyPr>
          <a:lstStyle/>
          <a:p>
            <a:r>
              <a:rPr lang="uk-UA" sz="2400" b="1" dirty="0" smtClean="0">
                <a:solidFill>
                  <a:srgbClr val="C00000"/>
                </a:solidFill>
                <a:latin typeface="Times New Roman" pitchFamily="18" charset="0"/>
                <a:cs typeface="Times New Roman" pitchFamily="18" charset="0"/>
              </a:rPr>
              <a:t>Основні завдання</a:t>
            </a:r>
            <a:br>
              <a:rPr lang="uk-UA" sz="2400" b="1"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батьківської  ради при міському голові </a:t>
            </a:r>
            <a:br>
              <a:rPr lang="uk-UA" sz="2400" b="1" dirty="0" smtClean="0">
                <a:solidFill>
                  <a:srgbClr val="C00000"/>
                </a:solidFill>
                <a:latin typeface="Times New Roman" pitchFamily="18" charset="0"/>
                <a:cs typeface="Times New Roman" pitchFamily="18" charset="0"/>
              </a:rPr>
            </a:br>
            <a:r>
              <a:rPr lang="uk-UA" sz="2200" b="1" dirty="0" smtClean="0">
                <a:solidFill>
                  <a:srgbClr val="7030A0"/>
                </a:solidFill>
                <a:latin typeface="Times New Roman" pitchFamily="18" charset="0"/>
                <a:cs typeface="Times New Roman" pitchFamily="18" charset="0"/>
              </a:rPr>
              <a:t>(р</a:t>
            </a:r>
            <a:r>
              <a:rPr lang="uk-UA" sz="1800" b="1" dirty="0" smtClean="0">
                <a:solidFill>
                  <a:srgbClr val="7030A0"/>
                </a:solidFill>
                <a:latin typeface="Times New Roman" pitchFamily="18" charset="0"/>
                <a:cs typeface="Times New Roman" pitchFamily="18" charset="0"/>
              </a:rPr>
              <a:t>озпорядження </a:t>
            </a:r>
            <a:r>
              <a:rPr lang="uk-UA" sz="1800" b="1" dirty="0">
                <a:solidFill>
                  <a:srgbClr val="7030A0"/>
                </a:solidFill>
                <a:latin typeface="Times New Roman" pitchFamily="18" charset="0"/>
                <a:cs typeface="Times New Roman" pitchFamily="18" charset="0"/>
              </a:rPr>
              <a:t>міського </a:t>
            </a:r>
            <a:r>
              <a:rPr lang="uk-UA" sz="1800" b="1" dirty="0" smtClean="0">
                <a:solidFill>
                  <a:srgbClr val="7030A0"/>
                </a:solidFill>
                <a:latin typeface="Times New Roman" pitchFamily="18" charset="0"/>
                <a:cs typeface="Times New Roman" pitchFamily="18" charset="0"/>
              </a:rPr>
              <a:t>голови від </a:t>
            </a:r>
            <a:r>
              <a:rPr lang="uk-UA" sz="1800" b="1" dirty="0">
                <a:solidFill>
                  <a:srgbClr val="7030A0"/>
                </a:solidFill>
                <a:latin typeface="Times New Roman" pitchFamily="18" charset="0"/>
                <a:cs typeface="Times New Roman" pitchFamily="18" charset="0"/>
              </a:rPr>
              <a:t>11.11.2016  № </a:t>
            </a:r>
            <a:r>
              <a:rPr lang="uk-UA" sz="1800" b="1" dirty="0" smtClean="0">
                <a:solidFill>
                  <a:srgbClr val="7030A0"/>
                </a:solidFill>
                <a:latin typeface="Times New Roman" pitchFamily="18" charset="0"/>
                <a:cs typeface="Times New Roman" pitchFamily="18" charset="0"/>
              </a:rPr>
              <a:t>865-р)</a:t>
            </a:r>
            <a:br>
              <a:rPr lang="uk-UA" sz="1800" b="1" dirty="0" smtClean="0">
                <a:solidFill>
                  <a:srgbClr val="7030A0"/>
                </a:solidFill>
                <a:latin typeface="Times New Roman" pitchFamily="18" charset="0"/>
                <a:cs typeface="Times New Roman" pitchFamily="18" charset="0"/>
              </a:rPr>
            </a:br>
            <a:endParaRPr lang="ru-RU" sz="2400" dirty="0"/>
          </a:p>
        </p:txBody>
      </p:sp>
      <p:sp>
        <p:nvSpPr>
          <p:cNvPr id="3" name="Содержимое 2"/>
          <p:cNvSpPr>
            <a:spLocks noGrp="1"/>
          </p:cNvSpPr>
          <p:nvPr>
            <p:ph idx="1"/>
          </p:nvPr>
        </p:nvSpPr>
        <p:spPr>
          <a:xfrm>
            <a:off x="143435" y="2508738"/>
            <a:ext cx="8767483" cy="4349262"/>
          </a:xfrm>
        </p:spPr>
        <p:txBody>
          <a:bodyPr>
            <a:noAutofit/>
          </a:bodyPr>
          <a:lstStyle/>
          <a:p>
            <a:pPr lvl="0">
              <a:buBlip>
                <a:blip r:embed="rId2"/>
              </a:buBlip>
            </a:pPr>
            <a:r>
              <a:rPr lang="uk-UA" dirty="0" smtClean="0">
                <a:latin typeface="Times New Roman" pitchFamily="18" charset="0"/>
                <a:cs typeface="Times New Roman" pitchFamily="18" charset="0"/>
              </a:rPr>
              <a:t>здійснення батьківського контролю за діяльністю як органів управління освітою, так і навчальних закладів;</a:t>
            </a:r>
            <a:endParaRPr lang="ru-RU" dirty="0" smtClean="0">
              <a:latin typeface="Times New Roman" pitchFamily="18" charset="0"/>
              <a:cs typeface="Times New Roman" pitchFamily="18" charset="0"/>
            </a:endParaRPr>
          </a:p>
          <a:p>
            <a:pPr lvl="0">
              <a:buBlip>
                <a:blip r:embed="rId2"/>
              </a:buBlip>
            </a:pPr>
            <a:r>
              <a:rPr lang="uk-UA" dirty="0" smtClean="0">
                <a:latin typeface="Times New Roman" pitchFamily="18" charset="0"/>
                <a:cs typeface="Times New Roman" pitchFamily="18" charset="0"/>
              </a:rPr>
              <a:t>створення системи взаємодії та партнерства батьківської громадськості з питань навчання, виховання та розвитку підростаючого покоління, зміцнення  матеріально-технічної бази навчальних закладів;</a:t>
            </a:r>
            <a:endParaRPr lang="ru-RU" dirty="0" smtClean="0">
              <a:latin typeface="Times New Roman" pitchFamily="18" charset="0"/>
              <a:cs typeface="Times New Roman" pitchFamily="18" charset="0"/>
            </a:endParaRPr>
          </a:p>
          <a:p>
            <a:pPr lvl="0">
              <a:buBlip>
                <a:blip r:embed="rId2"/>
              </a:buBlip>
            </a:pPr>
            <a:r>
              <a:rPr lang="uk-UA" dirty="0" smtClean="0">
                <a:latin typeface="Times New Roman" pitchFamily="18" charset="0"/>
                <a:cs typeface="Times New Roman" pitchFamily="18" charset="0"/>
              </a:rPr>
              <a:t>формування соціального замовлення на конкретні дії, що підвищують ефективність навчально-виховного процесу.</a:t>
            </a:r>
            <a:endParaRPr lang="ru-RU"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8185"/>
            <a:ext cx="8229600" cy="1066799"/>
          </a:xfrm>
        </p:spPr>
        <p:txBody>
          <a:bodyPr>
            <a:normAutofit/>
          </a:bodyPr>
          <a:lstStyle/>
          <a:p>
            <a:r>
              <a:rPr lang="uk-UA" sz="3200" b="1" dirty="0" smtClean="0">
                <a:solidFill>
                  <a:srgbClr val="002060"/>
                </a:solidFill>
                <a:latin typeface="Times New Roman" pitchFamily="18" charset="0"/>
                <a:cs typeface="Times New Roman" pitchFamily="18" charset="0"/>
              </a:rPr>
              <a:t>Перші установчі засідання</a:t>
            </a:r>
            <a:endParaRPr lang="ru-RU" sz="3200" b="1" dirty="0">
              <a:solidFill>
                <a:srgbClr val="002060"/>
              </a:solidFill>
              <a:latin typeface="Times New Roman" pitchFamily="18" charset="0"/>
              <a:cs typeface="Times New Roman" pitchFamily="18" charset="0"/>
            </a:endParaRPr>
          </a:p>
        </p:txBody>
      </p:sp>
      <p:pic>
        <p:nvPicPr>
          <p:cNvPr id="4" name="Picture 3" descr="C:\Users\Админ\Desktop\рада.jpg"/>
          <p:cNvPicPr>
            <a:picLocks noGrp="1" noChangeAspect="1" noChangeArrowheads="1"/>
          </p:cNvPicPr>
          <p:nvPr>
            <p:ph idx="1"/>
          </p:nvPr>
        </p:nvPicPr>
        <p:blipFill>
          <a:blip r:embed="rId2" cstate="print"/>
          <a:srcRect/>
          <a:stretch>
            <a:fillRect/>
          </a:stretch>
        </p:blipFill>
        <p:spPr bwMode="auto">
          <a:xfrm>
            <a:off x="422030" y="2028093"/>
            <a:ext cx="3812029" cy="2497016"/>
          </a:xfrm>
          <a:prstGeom prst="rect">
            <a:avLst/>
          </a:prstGeom>
          <a:ln>
            <a:noFill/>
          </a:ln>
          <a:effectLst>
            <a:outerShdw blurRad="292100" dist="139700" dir="2700000" algn="tl" rotWithShape="0">
              <a:srgbClr val="333333">
                <a:alpha val="65000"/>
              </a:srgbClr>
            </a:outerShdw>
          </a:effectLst>
        </p:spPr>
      </p:pic>
      <p:pic>
        <p:nvPicPr>
          <p:cNvPr id="5" name="Picture 4" descr="C:\Users\Админ\Desktop\батьки.JPG"/>
          <p:cNvPicPr>
            <a:picLocks noChangeAspect="1" noChangeArrowheads="1"/>
          </p:cNvPicPr>
          <p:nvPr/>
        </p:nvPicPr>
        <p:blipFill>
          <a:blip r:embed="rId3" cstate="print"/>
          <a:srcRect/>
          <a:stretch>
            <a:fillRect/>
          </a:stretch>
        </p:blipFill>
        <p:spPr bwMode="auto">
          <a:xfrm>
            <a:off x="4583724" y="3188677"/>
            <a:ext cx="4218286" cy="267286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290646" y="2379785"/>
            <a:ext cx="4572000" cy="738664"/>
          </a:xfrm>
          <a:prstGeom prst="rect">
            <a:avLst/>
          </a:prstGeom>
        </p:spPr>
        <p:txBody>
          <a:bodyPr wrap="square">
            <a:spAutoFit/>
          </a:bodyPr>
          <a:lstStyle/>
          <a:p>
            <a:pPr algn="ctr"/>
            <a:r>
              <a:rPr lang="uk-UA" sz="2400" b="1" dirty="0">
                <a:solidFill>
                  <a:srgbClr val="C00000"/>
                </a:solidFill>
                <a:latin typeface="Times New Roman" pitchFamily="18" charset="0"/>
                <a:cs typeface="Times New Roman" pitchFamily="18" charset="0"/>
              </a:rPr>
              <a:t>батьківська рада </a:t>
            </a:r>
          </a:p>
          <a:p>
            <a:pPr algn="ctr"/>
            <a:r>
              <a:rPr lang="uk-UA" b="1" dirty="0" smtClean="0">
                <a:solidFill>
                  <a:srgbClr val="7030A0"/>
                </a:solidFill>
                <a:latin typeface="Times New Roman" pitchFamily="18" charset="0"/>
                <a:cs typeface="Times New Roman" pitchFamily="18" charset="0"/>
              </a:rPr>
              <a:t>листопад-грудень 2016 року</a:t>
            </a:r>
            <a:endParaRPr lang="ru-RU" b="1" dirty="0">
              <a:solidFill>
                <a:srgbClr val="7030A0"/>
              </a:solidFill>
              <a:latin typeface="Times New Roman" pitchFamily="18" charset="0"/>
              <a:cs typeface="Times New Roman" pitchFamily="18" charset="0"/>
            </a:endParaRPr>
          </a:p>
        </p:txBody>
      </p:sp>
      <p:sp>
        <p:nvSpPr>
          <p:cNvPr id="8" name="Прямоугольник 7"/>
          <p:cNvSpPr/>
          <p:nvPr/>
        </p:nvSpPr>
        <p:spPr>
          <a:xfrm>
            <a:off x="0" y="4547773"/>
            <a:ext cx="4712677" cy="738664"/>
          </a:xfrm>
          <a:prstGeom prst="rect">
            <a:avLst/>
          </a:prstGeom>
        </p:spPr>
        <p:txBody>
          <a:bodyPr wrap="square">
            <a:spAutoFit/>
          </a:bodyPr>
          <a:lstStyle/>
          <a:p>
            <a:pPr algn="ctr"/>
            <a:r>
              <a:rPr lang="uk-UA" sz="2400" b="1" dirty="0" smtClean="0">
                <a:solidFill>
                  <a:srgbClr val="C00000"/>
                </a:solidFill>
                <a:latin typeface="Times New Roman" pitchFamily="18" charset="0"/>
                <a:cs typeface="Times New Roman" pitchFamily="18" charset="0"/>
              </a:rPr>
              <a:t>педагогічна рада </a:t>
            </a:r>
          </a:p>
          <a:p>
            <a:pPr algn="ctr"/>
            <a:r>
              <a:rPr lang="uk-UA" b="1" dirty="0" smtClean="0">
                <a:solidFill>
                  <a:srgbClr val="7030A0"/>
                </a:solidFill>
                <a:latin typeface="Times New Roman" pitchFamily="18" charset="0"/>
                <a:cs typeface="Times New Roman" pitchFamily="18" charset="0"/>
              </a:rPr>
              <a:t>листопад 2016 року</a:t>
            </a:r>
            <a:endParaRPr lang="ru-RU" b="1" dirty="0">
              <a:solidFill>
                <a:srgbClr val="7030A0"/>
              </a:solidFill>
              <a:latin typeface="Times New Roman" pitchFamily="18" charset="0"/>
              <a:cs typeface="Times New Roman" pitchFamily="18" charset="0"/>
            </a:endParaRPr>
          </a:p>
        </p:txBody>
      </p:sp>
      <p:cxnSp>
        <p:nvCxnSpPr>
          <p:cNvPr id="10" name="Прямая со стрелкой 9"/>
          <p:cNvCxnSpPr/>
          <p:nvPr/>
        </p:nvCxnSpPr>
        <p:spPr>
          <a:xfrm flipH="1">
            <a:off x="2872154" y="1781908"/>
            <a:ext cx="58615" cy="18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756031" y="1817077"/>
            <a:ext cx="492369" cy="597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2888" y="2967335"/>
            <a:ext cx="5718232"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Дякуємо</a:t>
            </a:r>
            <a:r>
              <a:rPr lang="ru-RU" sz="6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за </a:t>
            </a:r>
            <a:r>
              <a:rPr lang="ru-RU" sz="6000" b="1" i="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увагу</a:t>
            </a:r>
            <a:r>
              <a:rPr lang="ru-RU" sz="60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a:t>
            </a:r>
            <a:endParaRPr lang="ru-RU" sz="60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val="152186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Админ\Desktop\52.jpg"/>
          <p:cNvPicPr>
            <a:picLocks noChangeAspect="1" noChangeArrowheads="1"/>
          </p:cNvPicPr>
          <p:nvPr/>
        </p:nvPicPr>
        <p:blipFill>
          <a:blip r:embed="rId2" cstate="print"/>
          <a:srcRect/>
          <a:stretch>
            <a:fillRect/>
          </a:stretch>
        </p:blipFill>
        <p:spPr bwMode="auto">
          <a:xfrm>
            <a:off x="6414654" y="3620508"/>
            <a:ext cx="2530053" cy="1893601"/>
          </a:xfrm>
          <a:prstGeom prst="rect">
            <a:avLst/>
          </a:prstGeom>
          <a:noFill/>
        </p:spPr>
      </p:pic>
      <p:sp>
        <p:nvSpPr>
          <p:cNvPr id="12" name="Прямокутник 11"/>
          <p:cNvSpPr/>
          <p:nvPr/>
        </p:nvSpPr>
        <p:spPr>
          <a:xfrm rot="16200000">
            <a:off x="3838136" y="-1003789"/>
            <a:ext cx="1491615" cy="8389963"/>
          </a:xfrm>
          <a:prstGeom prst="rect">
            <a:avLst/>
          </a:prstGeom>
          <a:gradFill flip="none" rotWithShape="1">
            <a:gsLst>
              <a:gs pos="0">
                <a:srgbClr val="DBF5DD"/>
              </a:gs>
              <a:gs pos="50000">
                <a:srgbClr val="DBF5DD">
                  <a:alpha val="50000"/>
                </a:srgbClr>
              </a:gs>
              <a:gs pos="100000">
                <a:srgbClr val="DBF5D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val="1809968633"/>
              </p:ext>
            </p:extLst>
          </p:nvPr>
        </p:nvGraphicFramePr>
        <p:xfrm>
          <a:off x="274320" y="2253608"/>
          <a:ext cx="8190807" cy="2003661"/>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кутник 13"/>
          <p:cNvSpPr/>
          <p:nvPr/>
        </p:nvSpPr>
        <p:spPr>
          <a:xfrm rot="16200000">
            <a:off x="3838133" y="808096"/>
            <a:ext cx="1491615" cy="8389963"/>
          </a:xfrm>
          <a:prstGeom prst="rect">
            <a:avLst/>
          </a:prstGeom>
          <a:gradFill flip="none" rotWithShape="1">
            <a:gsLst>
              <a:gs pos="0">
                <a:srgbClr val="D1EBFF"/>
              </a:gs>
              <a:gs pos="50000">
                <a:srgbClr val="D1EBFF">
                  <a:alpha val="50000"/>
                </a:srgbClr>
              </a:gs>
              <a:gs pos="100000">
                <a:srgbClr val="D1EB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solidFill>
                <a:prstClr val="white"/>
              </a:solidFill>
            </a:endParaRPr>
          </a:p>
        </p:txBody>
      </p:sp>
      <p:sp>
        <p:nvSpPr>
          <p:cNvPr id="3" name="Заголовок 2"/>
          <p:cNvSpPr>
            <a:spLocks noGrp="1"/>
          </p:cNvSpPr>
          <p:nvPr>
            <p:ph type="title"/>
          </p:nvPr>
        </p:nvSpPr>
        <p:spPr>
          <a:xfrm>
            <a:off x="469140" y="1226763"/>
            <a:ext cx="8229600" cy="642522"/>
          </a:xfrm>
        </p:spPr>
        <p:txBody>
          <a:bodyPr>
            <a:normAutofit/>
          </a:bodyPr>
          <a:lstStyle/>
          <a:p>
            <a:r>
              <a:rPr lang="uk-UA" sz="3000" b="1" dirty="0">
                <a:solidFill>
                  <a:srgbClr val="002060"/>
                </a:solidFill>
                <a:latin typeface="Times New Roman" pitchFamily="18" charset="0"/>
                <a:cs typeface="Times New Roman" pitchFamily="18" charset="0"/>
              </a:rPr>
              <a:t>Відкриття додаткових груп</a:t>
            </a:r>
          </a:p>
        </p:txBody>
      </p:sp>
      <p:graphicFrame>
        <p:nvGraphicFramePr>
          <p:cNvPr id="10" name="Місце для вмісту 6"/>
          <p:cNvGraphicFramePr>
            <a:graphicFrameLocks/>
          </p:cNvGraphicFramePr>
          <p:nvPr>
            <p:extLst>
              <p:ext uri="{D42A27DB-BD31-4B8C-83A1-F6EECF244321}">
                <p14:modId xmlns:p14="http://schemas.microsoft.com/office/powerpoint/2010/main" val="115925038"/>
              </p:ext>
            </p:extLst>
          </p:nvPr>
        </p:nvGraphicFramePr>
        <p:xfrm>
          <a:off x="232331" y="4242816"/>
          <a:ext cx="8229600" cy="1658219"/>
        </p:xfrm>
        <a:graphic>
          <a:graphicData uri="http://schemas.openxmlformats.org/drawingml/2006/chart">
            <c:chart xmlns:c="http://schemas.openxmlformats.org/drawingml/2006/chart" xmlns:r="http://schemas.openxmlformats.org/officeDocument/2006/relationships" r:id="rId4"/>
          </a:graphicData>
        </a:graphic>
      </p:graphicFrame>
      <p:pic>
        <p:nvPicPr>
          <p:cNvPr id="11265" name="Picture 1" descr="C:\Users\Админ\Desktop\photofile_1457949665_2054678680_big.JPG"/>
          <p:cNvPicPr>
            <a:picLocks noChangeAspect="1" noChangeArrowheads="1"/>
          </p:cNvPicPr>
          <p:nvPr/>
        </p:nvPicPr>
        <p:blipFill>
          <a:blip r:embed="rId5" cstate="print"/>
          <a:srcRect/>
          <a:stretch>
            <a:fillRect/>
          </a:stretch>
        </p:blipFill>
        <p:spPr bwMode="auto">
          <a:xfrm>
            <a:off x="2778369" y="2032305"/>
            <a:ext cx="2735740" cy="1697538"/>
          </a:xfrm>
          <a:prstGeom prst="rect">
            <a:avLst/>
          </a:prstGeom>
          <a:noFill/>
          <a:effectLst>
            <a:softEdge rad="127000"/>
          </a:effectLst>
        </p:spPr>
      </p:pic>
      <p:pic>
        <p:nvPicPr>
          <p:cNvPr id="11267" name="Picture 3" descr="C:\Users\Админ\Desktop\44.jpg"/>
          <p:cNvPicPr>
            <a:picLocks noChangeAspect="1" noChangeArrowheads="1"/>
          </p:cNvPicPr>
          <p:nvPr/>
        </p:nvPicPr>
        <p:blipFill>
          <a:blip r:embed="rId6" cstate="print"/>
          <a:srcRect/>
          <a:stretch>
            <a:fillRect/>
          </a:stretch>
        </p:blipFill>
        <p:spPr bwMode="auto">
          <a:xfrm>
            <a:off x="4355709" y="4336472"/>
            <a:ext cx="2308328" cy="1841590"/>
          </a:xfrm>
          <a:prstGeom prst="rect">
            <a:avLst/>
          </a:prstGeom>
          <a:noFill/>
          <a:effectLst>
            <a:softEdge rad="127000"/>
          </a:effectLst>
        </p:spPr>
      </p:pic>
      <p:pic>
        <p:nvPicPr>
          <p:cNvPr id="11268" name="Picture 4" descr="C:\Users\Админ\Desktop\IMG_6931.JPG"/>
          <p:cNvPicPr>
            <a:picLocks noChangeAspect="1" noChangeArrowheads="1"/>
          </p:cNvPicPr>
          <p:nvPr/>
        </p:nvPicPr>
        <p:blipFill>
          <a:blip r:embed="rId7" cstate="print"/>
          <a:srcRect/>
          <a:stretch>
            <a:fillRect/>
          </a:stretch>
        </p:blipFill>
        <p:spPr bwMode="auto">
          <a:xfrm>
            <a:off x="5926550" y="1925949"/>
            <a:ext cx="2560958" cy="1729770"/>
          </a:xfrm>
          <a:prstGeom prst="rect">
            <a:avLst/>
          </a:prstGeom>
          <a:noFill/>
          <a:effectLst>
            <a:softEdge rad="127000"/>
          </a:effectLst>
        </p:spPr>
      </p:pic>
      <p:pic>
        <p:nvPicPr>
          <p:cNvPr id="11266" name="Picture 2" descr="C:\Users\Админ\Desktop\IMG_8148_JPG.jpg"/>
          <p:cNvPicPr>
            <a:picLocks noChangeAspect="1" noChangeArrowheads="1"/>
          </p:cNvPicPr>
          <p:nvPr/>
        </p:nvPicPr>
        <p:blipFill>
          <a:blip r:embed="rId8" cstate="print"/>
          <a:srcRect/>
          <a:stretch>
            <a:fillRect/>
          </a:stretch>
        </p:blipFill>
        <p:spPr bwMode="auto">
          <a:xfrm>
            <a:off x="2902427" y="3786507"/>
            <a:ext cx="2368694" cy="1582662"/>
          </a:xfrm>
          <a:prstGeom prst="rect">
            <a:avLst/>
          </a:prstGeom>
          <a:noFill/>
          <a:effectLst>
            <a:softEdge rad="127000"/>
          </a:effectLst>
        </p:spPr>
      </p:pic>
    </p:spTree>
    <p:extLst>
      <p:ext uri="{BB962C8B-B14F-4D97-AF65-F5344CB8AC3E}">
        <p14:creationId xmlns:p14="http://schemas.microsoft.com/office/powerpoint/2010/main" val="50437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Админ\Desktop\9.jpg"/>
          <p:cNvPicPr>
            <a:picLocks noChangeAspect="1" noChangeArrowheads="1"/>
          </p:cNvPicPr>
          <p:nvPr/>
        </p:nvPicPr>
        <p:blipFill>
          <a:blip r:embed="rId2" cstate="print"/>
          <a:srcRect/>
          <a:stretch>
            <a:fillRect/>
          </a:stretch>
        </p:blipFill>
        <p:spPr bwMode="auto">
          <a:xfrm>
            <a:off x="6331527" y="3960571"/>
            <a:ext cx="2656355" cy="208049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rot="10800000" flipV="1">
            <a:off x="342895" y="1856509"/>
            <a:ext cx="8565578" cy="4059383"/>
          </a:xfrm>
        </p:spPr>
        <p:txBody>
          <a:bodyPr>
            <a:noAutofit/>
          </a:bodyPr>
          <a:lstStyle/>
          <a:p>
            <a:pPr algn="l"/>
            <a:r>
              <a:rPr lang="uk-UA" sz="32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відкрито</a:t>
            </a:r>
            <a:r>
              <a:rPr lang="uk-UA" sz="2800" dirty="0" smtClean="0">
                <a:latin typeface="Times New Roman" pitchFamily="18" charset="0"/>
                <a:cs typeface="Times New Roman" pitchFamily="18" charset="0"/>
              </a:rPr>
              <a:t> 12 додаткових груп</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на 225 місць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відновлено роботу </a:t>
            </a:r>
            <a:r>
              <a:rPr lang="uk-UA" sz="2800" dirty="0" smtClean="0">
                <a:latin typeface="Times New Roman" pitchFamily="18" charset="0"/>
                <a:cs typeface="Times New Roman" pitchFamily="18" charset="0"/>
              </a:rPr>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1  дошкільного навчального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закладу </a:t>
            </a:r>
            <a:r>
              <a:rPr lang="uk-UA" sz="2000" dirty="0" smtClean="0">
                <a:latin typeface="Times New Roman" pitchFamily="18" charset="0"/>
                <a:cs typeface="Times New Roman" pitchFamily="18" charset="0"/>
              </a:rPr>
              <a:t>(ДНЗ №201, відкрито</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1 групу  на 20 місць)</a:t>
            </a:r>
            <a:r>
              <a:rPr lang="uk-UA" sz="2800" dirty="0" smtClean="0">
                <a:latin typeface="Times New Roman" pitchFamily="18" charset="0"/>
                <a:cs typeface="Times New Roman" pitchFamily="18" charset="0"/>
              </a:rPr>
              <a:t> </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створено</a:t>
            </a:r>
            <a:r>
              <a:rPr lang="uk-UA" sz="2800" dirty="0" smtClean="0">
                <a:latin typeface="Times New Roman" pitchFamily="18" charset="0"/>
                <a:cs typeface="Times New Roman" pitchFamily="18" charset="0"/>
              </a:rPr>
              <a:t>  2  навчально-</a:t>
            </a:r>
            <a:br>
              <a:rPr lang="uk-UA" sz="2800" dirty="0" smtClean="0">
                <a:latin typeface="Times New Roman" pitchFamily="18" charset="0"/>
                <a:cs typeface="Times New Roman" pitchFamily="18" charset="0"/>
              </a:rPr>
            </a:br>
            <a:r>
              <a:rPr lang="uk-UA" sz="2800" dirty="0" smtClean="0">
                <a:latin typeface="Times New Roman" pitchFamily="18" charset="0"/>
                <a:cs typeface="Times New Roman" pitchFamily="18" charset="0"/>
              </a:rPr>
              <a:t>            виховних комплекси </a:t>
            </a:r>
            <a:r>
              <a:rPr lang="uk-UA" sz="2000" dirty="0" smtClean="0">
                <a:latin typeface="Times New Roman" pitchFamily="18" charset="0"/>
                <a:cs typeface="Times New Roman" pitchFamily="18" charset="0"/>
              </a:rPr>
              <a:t> (НВК №№72, </a:t>
            </a:r>
            <a:br>
              <a:rPr lang="uk-UA" sz="2000" dirty="0" smtClean="0">
                <a:latin typeface="Times New Roman" pitchFamily="18" charset="0"/>
                <a:cs typeface="Times New Roman" pitchFamily="18" charset="0"/>
              </a:rPr>
            </a:br>
            <a:r>
              <a:rPr lang="uk-UA" sz="2000" dirty="0">
                <a:latin typeface="Times New Roman" pitchFamily="18" charset="0"/>
                <a:cs typeface="Times New Roman" pitchFamily="18" charset="0"/>
              </a:rPr>
              <a:t> </a:t>
            </a:r>
            <a:r>
              <a:rPr lang="uk-UA" sz="2000" dirty="0" smtClean="0">
                <a:latin typeface="Times New Roman" pitchFamily="18" charset="0"/>
                <a:cs typeface="Times New Roman" pitchFamily="18" charset="0"/>
              </a:rPr>
              <a:t>                92,  відкрито 3 групи на 60 місць)</a:t>
            </a:r>
            <a:endParaRPr lang="ru-RU" sz="2800"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122218"/>
            <a:ext cx="8818880" cy="110838"/>
          </a:xfrm>
        </p:spPr>
        <p:txBody>
          <a:bodyPr>
            <a:noAutofit/>
          </a:bodyPr>
          <a:lstStyle/>
          <a:p>
            <a:r>
              <a:rPr lang="uk-UA" sz="3600" b="1" dirty="0" smtClean="0">
                <a:solidFill>
                  <a:srgbClr val="FF0000"/>
                </a:solidFill>
                <a:latin typeface="Times New Roman" pitchFamily="18" charset="0"/>
                <a:cs typeface="Times New Roman" pitchFamily="18" charset="0"/>
              </a:rPr>
              <a:t>2015 рік </a:t>
            </a:r>
            <a:endParaRPr lang="ru-RU" sz="3600" b="1" dirty="0">
              <a:solidFill>
                <a:srgbClr val="FF0000"/>
              </a:solidFill>
              <a:latin typeface="Times New Roman" pitchFamily="18" charset="0"/>
              <a:ea typeface="+mj-ea"/>
              <a:cs typeface="Times New Roman" pitchFamily="18" charset="0"/>
            </a:endParaRPr>
          </a:p>
        </p:txBody>
      </p:sp>
      <p:sp>
        <p:nvSpPr>
          <p:cNvPr id="8" name="4-конечная звезда 7"/>
          <p:cNvSpPr/>
          <p:nvPr/>
        </p:nvSpPr>
        <p:spPr>
          <a:xfrm>
            <a:off x="654362" y="2922129"/>
            <a:ext cx="623455" cy="51261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659434" y="2098810"/>
            <a:ext cx="623455" cy="51261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686811" y="4613254"/>
            <a:ext cx="623455" cy="51261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7" name="Picture 1" descr="C:\Users\Админ\Desktop\10.jpg"/>
          <p:cNvPicPr>
            <a:picLocks noChangeAspect="1" noChangeArrowheads="1"/>
          </p:cNvPicPr>
          <p:nvPr/>
        </p:nvPicPr>
        <p:blipFill>
          <a:blip r:embed="rId3" cstate="print"/>
          <a:srcRect/>
          <a:stretch>
            <a:fillRect/>
          </a:stretch>
        </p:blipFill>
        <p:spPr bwMode="auto">
          <a:xfrm>
            <a:off x="6276108" y="1925782"/>
            <a:ext cx="2660073" cy="1828800"/>
          </a:xfrm>
          <a:prstGeom prst="rect">
            <a:avLst/>
          </a:prstGeom>
          <a:noFill/>
        </p:spPr>
      </p:pic>
      <p:pic>
        <p:nvPicPr>
          <p:cNvPr id="13" name="Picture 1" descr="C:\Users\Админ\Desktop\10.jpg"/>
          <p:cNvPicPr>
            <a:picLocks noChangeAspect="1" noChangeArrowheads="1"/>
          </p:cNvPicPr>
          <p:nvPr/>
        </p:nvPicPr>
        <p:blipFill>
          <a:blip r:embed="rId3" cstate="print"/>
          <a:srcRect/>
          <a:stretch>
            <a:fillRect/>
          </a:stretch>
        </p:blipFill>
        <p:spPr bwMode="auto">
          <a:xfrm>
            <a:off x="6287831" y="1984398"/>
            <a:ext cx="2700052"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Users\Админ\Desktop\index.jpeg"/>
          <p:cNvPicPr>
            <a:picLocks noChangeAspect="1" noChangeArrowheads="1"/>
          </p:cNvPicPr>
          <p:nvPr/>
        </p:nvPicPr>
        <p:blipFill>
          <a:blip r:embed="rId2" cstate="print"/>
          <a:srcRect/>
          <a:stretch>
            <a:fillRect/>
          </a:stretch>
        </p:blipFill>
        <p:spPr bwMode="auto">
          <a:xfrm>
            <a:off x="1981200" y="2632364"/>
            <a:ext cx="4627418" cy="3657599"/>
          </a:xfrm>
          <a:prstGeom prst="rect">
            <a:avLst/>
          </a:prstGeom>
          <a:noFill/>
        </p:spPr>
      </p:pic>
      <p:sp>
        <p:nvSpPr>
          <p:cNvPr id="2" name="Заголовок 1"/>
          <p:cNvSpPr>
            <a:spLocks noGrp="1"/>
          </p:cNvSpPr>
          <p:nvPr>
            <p:ph type="ctrTitle"/>
          </p:nvPr>
        </p:nvSpPr>
        <p:spPr>
          <a:xfrm>
            <a:off x="2161310" y="2646218"/>
            <a:ext cx="4558146" cy="3713017"/>
          </a:xfrm>
        </p:spPr>
        <p:txBody>
          <a:bodyPr>
            <a:noAutofit/>
          </a:bodyPr>
          <a:lstStyle/>
          <a:p>
            <a:endParaRPr lang="ru-RU" sz="3200" b="1" i="1" dirty="0">
              <a:solidFill>
                <a:srgbClr val="FF000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165413"/>
            <a:ext cx="8818880" cy="609600"/>
          </a:xfrm>
        </p:spPr>
        <p:txBody>
          <a:bodyPr>
            <a:noAutofit/>
          </a:bodyPr>
          <a:lstStyle/>
          <a:p>
            <a:r>
              <a:rPr lang="uk-UA" sz="2800" b="1" dirty="0" smtClean="0">
                <a:solidFill>
                  <a:srgbClr val="002060"/>
                </a:solidFill>
                <a:latin typeface="Times New Roman" pitchFamily="18" charset="0"/>
                <a:cs typeface="Times New Roman" pitchFamily="18" charset="0"/>
              </a:rPr>
              <a:t>Попит населення у дошкільній освіті</a:t>
            </a:r>
            <a:endParaRPr lang="ru-RU" sz="2800" b="1" dirty="0">
              <a:solidFill>
                <a:srgbClr val="002060"/>
              </a:solidFill>
              <a:latin typeface="Times New Roman" pitchFamily="18" charset="0"/>
              <a:ea typeface="+mj-ea"/>
              <a:cs typeface="Times New Roman" pitchFamily="18" charset="0"/>
            </a:endParaRPr>
          </a:p>
        </p:txBody>
      </p:sp>
      <p:sp>
        <p:nvSpPr>
          <p:cNvPr id="4" name="Прямоугольник 3"/>
          <p:cNvSpPr/>
          <p:nvPr/>
        </p:nvSpPr>
        <p:spPr>
          <a:xfrm>
            <a:off x="1357745" y="2092037"/>
            <a:ext cx="6788728" cy="584775"/>
          </a:xfrm>
          <a:prstGeom prst="rect">
            <a:avLst/>
          </a:prstGeom>
        </p:spPr>
        <p:txBody>
          <a:bodyPr wrap="square">
            <a:spAutoFit/>
          </a:bodyPr>
          <a:lstStyle/>
          <a:p>
            <a:pPr algn="ctr"/>
            <a:r>
              <a:rPr lang="uk-UA" sz="3200" b="1" dirty="0" smtClean="0">
                <a:solidFill>
                  <a:srgbClr val="FF0000"/>
                </a:solidFill>
                <a:latin typeface="Times New Roman" pitchFamily="18" charset="0"/>
                <a:ea typeface="+mj-ea"/>
                <a:cs typeface="Times New Roman" pitchFamily="18" charset="0"/>
              </a:rPr>
              <a:t>2016/2017 н. р.</a:t>
            </a:r>
            <a:endParaRPr lang="ru-RU" dirty="0">
              <a:solidFill>
                <a:srgbClr val="FF0000"/>
              </a:solidFill>
            </a:endParaRPr>
          </a:p>
        </p:txBody>
      </p:sp>
      <p:graphicFrame>
        <p:nvGraphicFramePr>
          <p:cNvPr id="5" name="Схема 4"/>
          <p:cNvGraphicFramePr/>
          <p:nvPr/>
        </p:nvGraphicFramePr>
        <p:xfrm>
          <a:off x="1676400" y="5237018"/>
          <a:ext cx="5943600" cy="223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2092036" y="5015344"/>
            <a:ext cx="1523999" cy="1077218"/>
          </a:xfrm>
          <a:prstGeom prst="rect">
            <a:avLst/>
          </a:prstGeom>
        </p:spPr>
        <p:txBody>
          <a:bodyPr wrap="square">
            <a:spAutoFit/>
          </a:bodyPr>
          <a:lstStyle/>
          <a:p>
            <a:r>
              <a:rPr lang="uk-UA" sz="2400" b="1" i="1" dirty="0" smtClean="0">
                <a:solidFill>
                  <a:srgbClr val="FF0000"/>
                </a:solidFill>
                <a:latin typeface="Times New Roman" pitchFamily="18" charset="0"/>
                <a:cs typeface="Times New Roman" pitchFamily="18" charset="0"/>
              </a:rPr>
              <a:t>    </a:t>
            </a:r>
            <a:r>
              <a:rPr lang="uk-UA" sz="3200" b="1" i="1" dirty="0" smtClean="0">
                <a:solidFill>
                  <a:srgbClr val="FF0000"/>
                </a:solidFill>
                <a:latin typeface="Times New Roman" pitchFamily="18" charset="0"/>
                <a:cs typeface="Times New Roman" pitchFamily="18" charset="0"/>
              </a:rPr>
              <a:t>113               дітей</a:t>
            </a:r>
            <a:endParaRPr lang="ru-RU" sz="3200" dirty="0"/>
          </a:p>
        </p:txBody>
      </p:sp>
      <p:sp>
        <p:nvSpPr>
          <p:cNvPr id="10" name="Прямоугольник 9"/>
          <p:cNvSpPr/>
          <p:nvPr/>
        </p:nvSpPr>
        <p:spPr>
          <a:xfrm>
            <a:off x="5126182" y="3768436"/>
            <a:ext cx="1565563" cy="1077218"/>
          </a:xfrm>
          <a:prstGeom prst="rect">
            <a:avLst/>
          </a:prstGeom>
        </p:spPr>
        <p:txBody>
          <a:bodyPr wrap="square">
            <a:spAutoFit/>
          </a:bodyPr>
          <a:lstStyle/>
          <a:p>
            <a:pPr lvl="0" algn="ctr"/>
            <a:r>
              <a:rPr lang="uk-UA" sz="3200" b="1" i="1" dirty="0" smtClean="0">
                <a:solidFill>
                  <a:srgbClr val="FF0000"/>
                </a:solidFill>
                <a:latin typeface="Times New Roman" pitchFamily="18" charset="0"/>
                <a:cs typeface="Times New Roman" pitchFamily="18" charset="0"/>
              </a:rPr>
              <a:t>100 місць</a:t>
            </a:r>
            <a:endParaRPr lang="ru-RU" sz="3200" dirty="0">
              <a:solidFill>
                <a:prstClr val="black"/>
              </a:solidFill>
            </a:endParaRPr>
          </a:p>
        </p:txBody>
      </p:sp>
      <p:pic>
        <p:nvPicPr>
          <p:cNvPr id="29701" name="Picture 5" descr="C:\Users\Админ\Desktop\1.jpeg"/>
          <p:cNvPicPr>
            <a:picLocks noChangeAspect="1" noChangeArrowheads="1"/>
          </p:cNvPicPr>
          <p:nvPr/>
        </p:nvPicPr>
        <p:blipFill>
          <a:blip r:embed="rId8" cstate="print"/>
          <a:srcRect/>
          <a:stretch>
            <a:fillRect/>
          </a:stretch>
        </p:blipFill>
        <p:spPr bwMode="auto">
          <a:xfrm>
            <a:off x="235528" y="2076882"/>
            <a:ext cx="2576945" cy="1439621"/>
          </a:xfrm>
          <a:prstGeom prst="rect">
            <a:avLst/>
          </a:prstGeom>
          <a:noFill/>
        </p:spPr>
      </p:pic>
      <p:pic>
        <p:nvPicPr>
          <p:cNvPr id="29702" name="Picture 6" descr="C:\Users\Админ\Desktop\4.jpg"/>
          <p:cNvPicPr>
            <a:picLocks noChangeAspect="1" noChangeArrowheads="1"/>
          </p:cNvPicPr>
          <p:nvPr/>
        </p:nvPicPr>
        <p:blipFill>
          <a:blip r:embed="rId9" cstate="print"/>
          <a:srcRect/>
          <a:stretch>
            <a:fillRect/>
          </a:stretch>
        </p:blipFill>
        <p:spPr bwMode="auto">
          <a:xfrm>
            <a:off x="6276109" y="2022764"/>
            <a:ext cx="2673927" cy="1556467"/>
          </a:xfrm>
          <a:prstGeom prst="rect">
            <a:avLst/>
          </a:prstGeom>
          <a:noFill/>
        </p:spPr>
      </p:pic>
      <p:pic>
        <p:nvPicPr>
          <p:cNvPr id="29703" name="Picture 7" descr="C:\Users\Админ\Desktop\2.jpeg"/>
          <p:cNvPicPr>
            <a:picLocks noChangeAspect="1" noChangeArrowheads="1"/>
          </p:cNvPicPr>
          <p:nvPr/>
        </p:nvPicPr>
        <p:blipFill>
          <a:blip r:embed="rId10" cstate="print"/>
          <a:srcRect/>
          <a:stretch>
            <a:fillRect/>
          </a:stretch>
        </p:blipFill>
        <p:spPr bwMode="auto">
          <a:xfrm>
            <a:off x="6691745" y="3588327"/>
            <a:ext cx="2285999" cy="1413164"/>
          </a:xfrm>
          <a:prstGeom prst="rect">
            <a:avLst/>
          </a:prstGeom>
          <a:ln>
            <a:noFill/>
          </a:ln>
          <a:effectLst>
            <a:outerShdw blurRad="292100" dist="139700" dir="2700000" algn="tl" rotWithShape="0">
              <a:srgbClr val="333333">
                <a:alpha val="65000"/>
              </a:srgbClr>
            </a:outerShdw>
          </a:effectLst>
        </p:spPr>
      </p:pic>
      <p:pic>
        <p:nvPicPr>
          <p:cNvPr id="29704" name="Picture 8" descr="C:\Users\Админ\Desktop\3.jpg"/>
          <p:cNvPicPr>
            <a:picLocks noChangeAspect="1" noChangeArrowheads="1"/>
          </p:cNvPicPr>
          <p:nvPr/>
        </p:nvPicPr>
        <p:blipFill>
          <a:blip r:embed="rId11" cstate="print"/>
          <a:srcRect/>
          <a:stretch>
            <a:fillRect/>
          </a:stretch>
        </p:blipFill>
        <p:spPr bwMode="auto">
          <a:xfrm>
            <a:off x="249380" y="3477490"/>
            <a:ext cx="2092037" cy="1524001"/>
          </a:xfrm>
          <a:prstGeom prst="rect">
            <a:avLst/>
          </a:prstGeom>
          <a:noFill/>
        </p:spPr>
      </p:pic>
      <p:pic>
        <p:nvPicPr>
          <p:cNvPr id="29705" name="Picture 9" descr="C:\Users\Админ\Desktop\5.jpg"/>
          <p:cNvPicPr>
            <a:picLocks noChangeAspect="1" noChangeArrowheads="1"/>
          </p:cNvPicPr>
          <p:nvPr/>
        </p:nvPicPr>
        <p:blipFill>
          <a:blip r:embed="rId12" cstate="print"/>
          <a:srcRect/>
          <a:stretch>
            <a:fillRect/>
          </a:stretch>
        </p:blipFill>
        <p:spPr bwMode="auto">
          <a:xfrm>
            <a:off x="7107382" y="5015345"/>
            <a:ext cx="1870363" cy="1219201"/>
          </a:xfrm>
          <a:prstGeom prst="rect">
            <a:avLst/>
          </a:prstGeom>
          <a:ln>
            <a:noFill/>
          </a:ln>
          <a:effectLst>
            <a:outerShdw blurRad="292100" dist="139700" dir="2700000" algn="tl" rotWithShape="0">
              <a:srgbClr val="333333">
                <a:alpha val="65000"/>
              </a:srgbClr>
            </a:outerShdw>
          </a:effectLst>
        </p:spPr>
      </p:pic>
      <p:pic>
        <p:nvPicPr>
          <p:cNvPr id="29706" name="Picture 10" descr="C:\Users\Админ\Desktop\6.jpg"/>
          <p:cNvPicPr>
            <a:picLocks noChangeAspect="1" noChangeArrowheads="1"/>
          </p:cNvPicPr>
          <p:nvPr/>
        </p:nvPicPr>
        <p:blipFill>
          <a:blip r:embed="rId13" cstate="print"/>
          <a:srcRect/>
          <a:stretch>
            <a:fillRect/>
          </a:stretch>
        </p:blipFill>
        <p:spPr bwMode="auto">
          <a:xfrm>
            <a:off x="243320" y="4987635"/>
            <a:ext cx="1696316" cy="1246909"/>
          </a:xfrm>
          <a:prstGeom prst="rect">
            <a:avLst/>
          </a:prstGeom>
          <a:noFill/>
        </p:spPr>
      </p:pic>
      <p:pic>
        <p:nvPicPr>
          <p:cNvPr id="41" name="Picture 5" descr="C:\Users\Админ\Desktop\1.jpeg"/>
          <p:cNvPicPr>
            <a:picLocks noChangeAspect="1" noChangeArrowheads="1"/>
          </p:cNvPicPr>
          <p:nvPr/>
        </p:nvPicPr>
        <p:blipFill>
          <a:blip r:embed="rId8" cstate="print"/>
          <a:srcRect/>
          <a:stretch>
            <a:fillRect/>
          </a:stretch>
        </p:blipFill>
        <p:spPr bwMode="auto">
          <a:xfrm>
            <a:off x="235528" y="2147220"/>
            <a:ext cx="2576945" cy="1439621"/>
          </a:xfrm>
          <a:prstGeom prst="rect">
            <a:avLst/>
          </a:prstGeom>
          <a:ln>
            <a:noFill/>
          </a:ln>
          <a:effectLst>
            <a:outerShdw blurRad="292100" dist="139700" dir="2700000" algn="tl" rotWithShape="0">
              <a:srgbClr val="333333">
                <a:alpha val="65000"/>
              </a:srgbClr>
            </a:outerShdw>
          </a:effectLst>
        </p:spPr>
      </p:pic>
      <p:pic>
        <p:nvPicPr>
          <p:cNvPr id="42" name="Picture 6" descr="C:\Users\Админ\Desktop\4.jpg"/>
          <p:cNvPicPr>
            <a:picLocks noChangeAspect="1" noChangeArrowheads="1"/>
          </p:cNvPicPr>
          <p:nvPr/>
        </p:nvPicPr>
        <p:blipFill>
          <a:blip r:embed="rId9" cstate="print"/>
          <a:srcRect/>
          <a:stretch>
            <a:fillRect/>
          </a:stretch>
        </p:blipFill>
        <p:spPr bwMode="auto">
          <a:xfrm>
            <a:off x="6276109" y="2093102"/>
            <a:ext cx="2673927" cy="1556467"/>
          </a:xfrm>
          <a:prstGeom prst="rect">
            <a:avLst/>
          </a:prstGeom>
          <a:ln>
            <a:noFill/>
          </a:ln>
          <a:effectLst>
            <a:outerShdw blurRad="292100" dist="139700" dir="2700000" algn="tl" rotWithShape="0">
              <a:srgbClr val="333333">
                <a:alpha val="65000"/>
              </a:srgbClr>
            </a:outerShdw>
          </a:effectLst>
        </p:spPr>
      </p:pic>
      <p:pic>
        <p:nvPicPr>
          <p:cNvPr id="43" name="Picture 8" descr="C:\Users\Админ\Desktop\3.jpg"/>
          <p:cNvPicPr>
            <a:picLocks noChangeAspect="1" noChangeArrowheads="1"/>
          </p:cNvPicPr>
          <p:nvPr/>
        </p:nvPicPr>
        <p:blipFill>
          <a:blip r:embed="rId11" cstate="print"/>
          <a:srcRect/>
          <a:stretch>
            <a:fillRect/>
          </a:stretch>
        </p:blipFill>
        <p:spPr bwMode="auto">
          <a:xfrm>
            <a:off x="249380" y="3547828"/>
            <a:ext cx="2092037" cy="1524001"/>
          </a:xfrm>
          <a:prstGeom prst="rect">
            <a:avLst/>
          </a:prstGeom>
          <a:ln>
            <a:noFill/>
          </a:ln>
          <a:effectLst>
            <a:outerShdw blurRad="292100" dist="139700" dir="2700000" algn="tl" rotWithShape="0">
              <a:srgbClr val="333333">
                <a:alpha val="65000"/>
              </a:srgbClr>
            </a:outerShdw>
          </a:effectLst>
        </p:spPr>
      </p:pic>
      <p:pic>
        <p:nvPicPr>
          <p:cNvPr id="44" name="Picture 10" descr="C:\Users\Админ\Desktop\6.jpg"/>
          <p:cNvPicPr>
            <a:picLocks noChangeAspect="1" noChangeArrowheads="1"/>
          </p:cNvPicPr>
          <p:nvPr/>
        </p:nvPicPr>
        <p:blipFill>
          <a:blip r:embed="rId13" cstate="print"/>
          <a:srcRect/>
          <a:stretch>
            <a:fillRect/>
          </a:stretch>
        </p:blipFill>
        <p:spPr bwMode="auto">
          <a:xfrm>
            <a:off x="243320" y="5057973"/>
            <a:ext cx="1696316" cy="1246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900" y="3726872"/>
            <a:ext cx="8133080" cy="2161309"/>
          </a:xfrm>
        </p:spPr>
        <p:txBody>
          <a:bodyPr>
            <a:noAutofit/>
          </a:bodyPr>
          <a:lstStyle/>
          <a:p>
            <a:pPr algn="just"/>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uk-UA" sz="2800" b="1" dirty="0" smtClean="0">
                <a:latin typeface="Times New Roman" pitchFamily="18" charset="0"/>
                <a:cs typeface="Times New Roman" pitchFamily="18" charset="0"/>
              </a:rPr>
              <a:t> </a:t>
            </a:r>
            <a:r>
              <a:rPr lang="ru-RU" sz="2400" dirty="0" smtClean="0"/>
              <a:t/>
            </a:r>
            <a:br>
              <a:rPr lang="ru-RU" sz="2400" dirty="0" smtClean="0"/>
            </a:br>
            <a:endParaRPr lang="ru-RU" sz="2400"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616928"/>
            <a:ext cx="9144000" cy="3980984"/>
          </a:xfrm>
        </p:spPr>
        <p:txBody>
          <a:bodyPr>
            <a:noAutofit/>
          </a:bodyPr>
          <a:lstStyle/>
          <a:p>
            <a:r>
              <a:rPr lang="uk-UA" sz="4800" b="1" dirty="0" smtClean="0">
                <a:solidFill>
                  <a:srgbClr val="002060"/>
                </a:solidFill>
                <a:latin typeface="Times New Roman" pitchFamily="18" charset="0"/>
                <a:cs typeface="Times New Roman" pitchFamily="18" charset="0"/>
              </a:rPr>
              <a:t>Програма розвитку освіти</a:t>
            </a:r>
          </a:p>
          <a:p>
            <a:r>
              <a:rPr lang="uk-UA" sz="4800" b="1" dirty="0" smtClean="0">
                <a:solidFill>
                  <a:srgbClr val="002060"/>
                </a:solidFill>
                <a:latin typeface="Times New Roman" pitchFamily="18" charset="0"/>
                <a:cs typeface="Times New Roman" pitchFamily="18" charset="0"/>
              </a:rPr>
              <a:t> у місті Дніпрі </a:t>
            </a:r>
          </a:p>
          <a:p>
            <a:r>
              <a:rPr lang="uk-UA" sz="4800" b="1" dirty="0" smtClean="0">
                <a:solidFill>
                  <a:srgbClr val="002060"/>
                </a:solidFill>
                <a:latin typeface="Times New Roman" pitchFamily="18" charset="0"/>
                <a:cs typeface="Times New Roman" pitchFamily="18" charset="0"/>
              </a:rPr>
              <a:t>на 2016-2020 роки </a:t>
            </a:r>
          </a:p>
          <a:p>
            <a:endParaRPr lang="uk-UA" sz="2800" b="1" dirty="0" smtClean="0">
              <a:solidFill>
                <a:srgbClr val="002060"/>
              </a:solidFill>
              <a:latin typeface="Times New Roman" pitchFamily="18" charset="0"/>
              <a:cs typeface="Times New Roman" pitchFamily="18" charset="0"/>
            </a:endParaRPr>
          </a:p>
          <a:p>
            <a:r>
              <a:rPr lang="uk-UA" b="1" dirty="0" smtClean="0">
                <a:solidFill>
                  <a:srgbClr val="7030A0"/>
                </a:solidFill>
                <a:latin typeface="Times New Roman" pitchFamily="18" charset="0"/>
                <a:cs typeface="Times New Roman" pitchFamily="18" charset="0"/>
              </a:rPr>
              <a:t>(рішення міської ради від 07.09.2016 № 11/13 зі змінами)</a:t>
            </a:r>
            <a:endParaRPr lang="ru-RU" b="1" dirty="0" smtClean="0">
              <a:solidFill>
                <a:srgbClr val="7030A0"/>
              </a:solidFill>
              <a:latin typeface="Times New Roman" pitchFamily="18" charset="0"/>
              <a:cs typeface="Times New Roman" pitchFamily="18" charset="0"/>
            </a:endParaRPr>
          </a:p>
          <a:p>
            <a:endParaRPr lang="ru-RU" sz="3000" b="1" dirty="0">
              <a:solidFill>
                <a:srgbClr val="0070C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4464" y="1939636"/>
            <a:ext cx="8133080" cy="4003964"/>
          </a:xfrm>
        </p:spPr>
        <p:txBody>
          <a:bodyPr>
            <a:noAutofit/>
          </a:bodyPr>
          <a:lstStyle/>
          <a:p>
            <a:pPr algn="l">
              <a:buBlip>
                <a:blip r:embed="rId2"/>
              </a:buBlip>
            </a:pPr>
            <a:r>
              <a:rPr lang="uk-UA" sz="3200" b="1" dirty="0" smtClean="0"/>
              <a:t> </a:t>
            </a:r>
            <a:r>
              <a:rPr lang="uk-UA" sz="2800" b="1" dirty="0" smtClean="0">
                <a:solidFill>
                  <a:srgbClr val="00B050"/>
                </a:solidFill>
                <a:latin typeface="Times New Roman" pitchFamily="18" charset="0"/>
                <a:cs typeface="Times New Roman" pitchFamily="18" charset="0"/>
              </a:rPr>
              <a:t>у сфері дошкільної освіти:</a:t>
            </a:r>
            <a:r>
              <a:rPr lang="ru-RU" sz="3200" dirty="0" smtClean="0"/>
              <a:t/>
            </a:r>
            <a:br>
              <a:rPr lang="ru-RU" sz="3200" dirty="0" smtClean="0"/>
            </a:br>
            <a:r>
              <a:rPr lang="ru-RU" sz="32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1. </a:t>
            </a:r>
            <a:r>
              <a:rPr lang="uk-UA" sz="2600" dirty="0" smtClean="0">
                <a:latin typeface="Times New Roman" pitchFamily="18" charset="0"/>
                <a:cs typeface="Times New Roman" pitchFamily="18" charset="0"/>
              </a:rPr>
              <a:t>Розширення мережі дошкільних навчальних закладів різних типів.</a:t>
            </a:r>
            <a:r>
              <a:rPr lang="ru-RU" sz="2600" dirty="0" smtClean="0">
                <a:latin typeface="Times New Roman" pitchFamily="18" charset="0"/>
                <a:cs typeface="Times New Roman" pitchFamily="18" charset="0"/>
              </a:rPr>
              <a:t/>
            </a:r>
            <a:br>
              <a:rPr lang="ru-RU" sz="2600" dirty="0" smtClean="0">
                <a:latin typeface="Times New Roman" pitchFamily="18" charset="0"/>
                <a:cs typeface="Times New Roman" pitchFamily="18" charset="0"/>
              </a:rPr>
            </a:br>
            <a:r>
              <a:rPr lang="uk-UA"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2. </a:t>
            </a:r>
            <a:r>
              <a:rPr lang="ru-RU" sz="2600" dirty="0" err="1" smtClean="0">
                <a:latin typeface="Times New Roman" pitchFamily="18" charset="0"/>
                <a:cs typeface="Times New Roman" pitchFamily="18" charset="0"/>
              </a:rPr>
              <a:t>Модернізація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навчально-методичної</a:t>
            </a:r>
            <a:r>
              <a:rPr lang="ru-RU" sz="2600" dirty="0" smtClean="0">
                <a:latin typeface="Times New Roman" pitchFamily="18" charset="0"/>
                <a:cs typeface="Times New Roman" pitchFamily="18" charset="0"/>
              </a:rPr>
              <a:t> та </a:t>
            </a:r>
            <a:r>
              <a:rPr lang="ru-RU" sz="2600" dirty="0" err="1" smtClean="0">
                <a:latin typeface="Times New Roman" pitchFamily="18" charset="0"/>
                <a:cs typeface="Times New Roman" pitchFamily="18" charset="0"/>
              </a:rPr>
              <a:t>матеріально-технічної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бази</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дошкільних</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навчальних</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закладів</a:t>
            </a:r>
            <a:r>
              <a:rPr lang="ru-RU" sz="2600" dirty="0" smtClean="0">
                <a:latin typeface="Times New Roman" pitchFamily="18" charset="0"/>
                <a:cs typeface="Times New Roman" pitchFamily="18" charset="0"/>
              </a:rPr>
              <a:t>.</a:t>
            </a:r>
            <a:br>
              <a:rPr lang="ru-RU" sz="2600" dirty="0" smtClean="0">
                <a:latin typeface="Times New Roman" pitchFamily="18" charset="0"/>
                <a:cs typeface="Times New Roman" pitchFamily="18" charset="0"/>
              </a:rPr>
            </a:br>
            <a:r>
              <a:rPr lang="ru-RU" sz="2600" dirty="0" smtClean="0">
                <a:latin typeface="Times New Roman" pitchFamily="18" charset="0"/>
                <a:cs typeface="Times New Roman" pitchFamily="18" charset="0"/>
              </a:rPr>
              <a:t>    3. </a:t>
            </a:r>
            <a:r>
              <a:rPr lang="ru-RU" sz="2600" dirty="0" err="1" smtClean="0">
                <a:latin typeface="Times New Roman" pitchFamily="18" charset="0"/>
                <a:cs typeface="Times New Roman" pitchFamily="18" charset="0"/>
              </a:rPr>
              <a:t>Надання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якісних</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додаткових</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освітніх</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послуг</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дошкільникам</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впровадження</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варіативної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складової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оновленого</a:t>
            </a:r>
            <a:r>
              <a:rPr lang="ru-RU" sz="2600" dirty="0" smtClean="0">
                <a:latin typeface="Times New Roman" pitchFamily="18" charset="0"/>
                <a:cs typeface="Times New Roman" pitchFamily="18" charset="0"/>
              </a:rPr>
              <a:t> Базового компоненту </a:t>
            </a:r>
            <a:r>
              <a:rPr lang="ru-RU" sz="2600" dirty="0" err="1" smtClean="0">
                <a:latin typeface="Times New Roman" pitchFamily="18" charset="0"/>
                <a:cs typeface="Times New Roman" pitchFamily="18" charset="0"/>
              </a:rPr>
              <a:t>дошкільної</a:t>
            </a:r>
            <a:r>
              <a:rPr lang="ru-RU" sz="2600" dirty="0" smtClean="0">
                <a:latin typeface="Times New Roman" pitchFamily="18" charset="0"/>
                <a:cs typeface="Times New Roman" pitchFamily="18" charset="0"/>
              </a:rPr>
              <a:t> </a:t>
            </a:r>
            <a:r>
              <a:rPr lang="ru-RU" sz="2600" dirty="0" err="1" smtClean="0">
                <a:latin typeface="Times New Roman" pitchFamily="18" charset="0"/>
                <a:cs typeface="Times New Roman" pitchFamily="18" charset="0"/>
              </a:rPr>
              <a:t>освіти</a:t>
            </a:r>
            <a:r>
              <a:rPr lang="ru-RU" sz="26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0" y="1246910"/>
            <a:ext cx="8818880" cy="748145"/>
          </a:xfrm>
        </p:spPr>
        <p:txBody>
          <a:bodyPr>
            <a:noAutofit/>
          </a:bodyPr>
          <a:lstStyle/>
          <a:p>
            <a:r>
              <a:rPr lang="uk-UA" sz="3200" b="1" dirty="0" smtClean="0">
                <a:solidFill>
                  <a:srgbClr val="002060"/>
                </a:solidFill>
                <a:latin typeface="Times New Roman" pitchFamily="18" charset="0"/>
                <a:cs typeface="Times New Roman" pitchFamily="18" charset="0"/>
              </a:rPr>
              <a:t>Основні завдання  Програми </a:t>
            </a:r>
            <a:endParaRPr lang="ru-RU" sz="3200" b="1" dirty="0" smtClean="0">
              <a:solidFill>
                <a:srgbClr val="002060"/>
              </a:solidFill>
              <a:latin typeface="Times New Roman" pitchFamily="18" charset="0"/>
              <a:cs typeface="Times New Roman" pitchFamily="18" charset="0"/>
            </a:endParaRPr>
          </a:p>
          <a:p>
            <a:pPr algn="r"/>
            <a:endParaRPr lang="ru-RU" sz="30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0" y="1205345"/>
            <a:ext cx="8818880" cy="678873"/>
          </a:xfrm>
        </p:spPr>
        <p:txBody>
          <a:bodyPr>
            <a:noAutofit/>
          </a:bodyPr>
          <a:lstStyle/>
          <a:p>
            <a:r>
              <a:rPr lang="uk-UA" sz="2800" b="1" dirty="0" smtClean="0">
                <a:solidFill>
                  <a:srgbClr val="002060"/>
                </a:solidFill>
                <a:latin typeface="Times New Roman" pitchFamily="18" charset="0"/>
                <a:cs typeface="Times New Roman" pitchFamily="18" charset="0"/>
              </a:rPr>
              <a:t>Основні завдання  Програми </a:t>
            </a:r>
            <a:endParaRPr lang="ru-RU" sz="2800" b="1" dirty="0" smtClean="0">
              <a:solidFill>
                <a:srgbClr val="002060"/>
              </a:solidFill>
              <a:latin typeface="Times New Roman" pitchFamily="18" charset="0"/>
              <a:cs typeface="Times New Roman" pitchFamily="18" charset="0"/>
            </a:endParaRPr>
          </a:p>
          <a:p>
            <a:endParaRPr lang="ru-RU" sz="3000" b="1" dirty="0">
              <a:solidFill>
                <a:srgbClr val="0070C0"/>
              </a:solidFill>
              <a:latin typeface="Times New Roman" panose="02020603050405020304" pitchFamily="18" charset="0"/>
              <a:ea typeface="+mj-ea"/>
              <a:cs typeface="Times New Roman" panose="02020603050405020304" pitchFamily="18" charset="0"/>
            </a:endParaRPr>
          </a:p>
        </p:txBody>
      </p:sp>
      <p:sp>
        <p:nvSpPr>
          <p:cNvPr id="35841" name="Rectangle 1"/>
          <p:cNvSpPr>
            <a:spLocks noGrp="1" noChangeArrowheads="1"/>
          </p:cNvSpPr>
          <p:nvPr>
            <p:ph type="ctrTitle"/>
          </p:nvPr>
        </p:nvSpPr>
        <p:spPr bwMode="auto">
          <a:xfrm>
            <a:off x="457200" y="1704031"/>
            <a:ext cx="81880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buBlip>
                <a:blip r:embed="rId2"/>
              </a:buBlip>
            </a:pPr>
            <a:r>
              <a:rPr kumimoji="0" lang="uk-UA" sz="26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у сфері загальної середньої освіти:</a:t>
            </a: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lang="uk-UA" sz="2000" dirty="0" smtClean="0">
                <a:latin typeface="Times New Roman" pitchFamily="18" charset="0"/>
                <a:cs typeface="Times New Roman" pitchFamily="18" charset="0"/>
              </a:rPr>
              <a:t>   Розвиток мережі загальноосвітніх навчальних закладів з урахуванням демографічних,  економічних,  соціальних перспектив розвитку району, потреб громадян та суспільства.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Ф</a:t>
            </a:r>
            <a:r>
              <a:rPr lang="uk-UA" sz="2000" dirty="0" err="1" smtClean="0">
                <a:latin typeface="Times New Roman" pitchFamily="18" charset="0"/>
                <a:cs typeface="Times New Roman" pitchFamily="18" charset="0"/>
              </a:rPr>
              <a:t>ормування</a:t>
            </a:r>
            <a:r>
              <a:rPr lang="uk-UA" sz="2000" dirty="0" smtClean="0">
                <a:latin typeface="Times New Roman" pitchFamily="18" charset="0"/>
                <a:cs typeface="Times New Roman" pitchFamily="18" charset="0"/>
              </a:rPr>
              <a:t> освітнього середовища для розвитку, соціалізації та подальшого професійного самовизначення учнівської молоді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3.  П</a:t>
            </a:r>
            <a:r>
              <a:rPr lang="uk-UA" sz="2000" dirty="0" err="1" smtClean="0">
                <a:latin typeface="Times New Roman" pitchFamily="18" charset="0"/>
                <a:cs typeface="Times New Roman" pitchFamily="18" charset="0"/>
              </a:rPr>
              <a:t>ідвищення</a:t>
            </a:r>
            <a:r>
              <a:rPr lang="uk-UA" sz="2000" dirty="0" smtClean="0">
                <a:latin typeface="Times New Roman" pitchFamily="18" charset="0"/>
                <a:cs typeface="Times New Roman" pitchFamily="18" charset="0"/>
              </a:rPr>
              <a:t>  якості  загальної  середньої освіти  шляхом упровадження в навчально-виховний процес інноваційних педагогічних технологій.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4.   У</a:t>
            </a:r>
            <a:r>
              <a:rPr lang="uk-UA" sz="2000" dirty="0" err="1" smtClean="0">
                <a:latin typeface="Times New Roman" pitchFamily="18" charset="0"/>
                <a:cs typeface="Times New Roman" pitchFamily="18" charset="0"/>
              </a:rPr>
              <a:t>досконалення</a:t>
            </a:r>
            <a:r>
              <a:rPr lang="uk-UA" sz="2000" dirty="0" smtClean="0">
                <a:latin typeface="Times New Roman" pitchFamily="18" charset="0"/>
                <a:cs typeface="Times New Roman" pitchFamily="18" charset="0"/>
              </a:rPr>
              <a:t> системи виявлення та підтримки обдарованих дітей.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5.   Запровадження дистанційного навчання.</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6.   Модернізація навчально-методичної та матеріально-технічної бази загальноосвітніх навчальних закладів.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kumimoji="0" lang="uk-UA"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74836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616</TotalTime>
  <Words>754</Words>
  <Application>Microsoft Office PowerPoint</Application>
  <PresentationFormat>Экран (4:3)</PresentationFormat>
  <Paragraphs>143</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1_Тема Office</vt:lpstr>
      <vt:lpstr>Лист</vt:lpstr>
      <vt:lpstr>Основні аспекти вдосконалення  надання освітніх послуг у м. Дніпрі  </vt:lpstr>
      <vt:lpstr>Презентация PowerPoint</vt:lpstr>
      <vt:lpstr>Мережа загальноосвітніх  навчальних закладів </vt:lpstr>
      <vt:lpstr>Відкриття додаткових груп</vt:lpstr>
      <vt:lpstr>           відкрито 12 додаткових груп             на 225 місць              відновлено роботу              1  дошкільного навчального              закладу (ДНЗ №201, відкрито                  1 групу  на 20 місць)              створено  2  навчально-             виховних комплекси  (НВК №№72,                   92,  відкрито 3 групи на 60 місць)</vt:lpstr>
      <vt:lpstr>Презентация PowerPoint</vt:lpstr>
      <vt:lpstr>   </vt:lpstr>
      <vt:lpstr> у сфері дошкільної освіти:    1. Розширення мережі дошкільних навчальних закладів різних типів.     2. Модернізація навчально-методичної та матеріально-технічної бази дошкільних навчальних закладів.     3. Надання якісних додаткових освітніх послуг дошкільникам, впровадження варіативної складової оновленого Базового компоненту дошкільної освіти. </vt:lpstr>
      <vt:lpstr> у сфері загальної середньої освіти: 1.   Розвиток мережі загальноосвітніх навчальних закладів з урахуванням демографічних,  економічних,  соціальних перспектив розвитку району, потреб громадян та суспільства.  2.   Формування освітнього середовища для розвитку, соціалізації та подальшого професійного самовизначення учнівської молоді   3.  Підвищення  якості  загальної  середньої освіти  шляхом упровадження в навчально-виховний процес інноваційних педагогічних технологій.  4.   Удосконалення системи виявлення та підтримки обдарованих дітей. 5.   Запровадження дистанційного навчання. 6.   Модернізація навчально-методичної та матеріально-технічної бази загальноосвітніх навчальних закладів.  </vt:lpstr>
      <vt:lpstr> у сфері позашкільної освіти, виховання дітей та учнівської молоді:  1. Розвиток мережі позашкільних навчальних закладів  2. Розширення мережі гуртків, секцій та творчих об’єднань за напрямами позашкільної освіти на базі загальноосвітніх навчальних закладів.  3. Урізноманітнення напрямів, вдосконалення організаційних форм, методів і засобів навчально-виховного процесу позашкільної освіти. 4. Створення умов для розвитку громадянської активності, професіоналізму, високої мотивації до самовдосконалення як основи конкурентоспроможності громадянина, держави.  </vt:lpstr>
      <vt:lpstr> у сфері позашкільної освіти, виховання дітей та учнівської молоді: 5. Забезпечення різних форм дитячого дозвілля та зайнятості дітей та учнівської молоді в позаурочний і позашкільний час для задоволення естетичних та культурних потреб особистості, протидії проявам аморальності, правопорушень, бездуховності, антигромадської діяльності. 6. Консолідація діяльності органів державного управління та місцевого самоврядування, навчальних закладів, громадських, молодіжних, дитячих організацій у сфері виховання дітей та учнівської молоді.  7. Модернізація навчально-методичної та матеріально-технічної бази позашкільних навчальних закладів, приміщень для гуртків, секцій та творчих об’єднань за напрямами позашкільної освіти на базі загальноосвітніх навчальних закладів. </vt:lpstr>
      <vt:lpstr>2016 рік  заплановано відкрити  18 додаткових груп на 330 місць  у функціонуючих дошкільних закладах </vt:lpstr>
      <vt:lpstr>   відкрито 8 груп на 130 місць </vt:lpstr>
      <vt:lpstr>  2017 рік буде введено в дію  новий дошкільний навчальний заклад  на ж/м Лівобережний-3 (проектна потужність - 12 груп на 220 місць)  </vt:lpstr>
      <vt:lpstr>          відновити роботу            2  дошкільних навчальних  закладів  ( №№ 200, 379)             відкрити 10 додаткових груп у ДНЗ             створити            1  навчально-виховний комплекс (ЗНЗ-ДНЗ № 65). </vt:lpstr>
      <vt:lpstr>Заходи, спрямовані на створення  безпечних умов  життєдіяльності  дітей: 1. Забезпечення  навчальних закладів  технічними засобами систем оповіщення  та зв’язку для своєчасного реагування  у надзвичайних ситуаціях. 2. Встановлення у ДНЗ систем відеоспостереження 3. Забезпечення закладів освіти  системами оперативного реагування  («Тривожна кнопка»). 4. Встановлення систем контролю і доступу,    турнікетних модулів, пунктів охорони у ЗНЗ   </vt:lpstr>
      <vt:lpstr>Презентация PowerPoint</vt:lpstr>
      <vt:lpstr>                        Матеріально-технічне                   забезпечення навчальних закладів  1. Капітальний ремонт будівель, приміщень та систем життєзабезпечення навчальних закладів міста. 2.  Оснащення сучасним дидактичним обладнанням навчальних кабінетів природничого циклу у загальноосвітніх навчальних закладах. 3.  Забезпечення навчальних закладів комп’ютерною технікою, мультимедійними та інтерактивними засобами навчання, оргтехнікою, системними і прикладними програмними продуктами; швидкісним доступом до мережі Інтернет з використанням сучасних технологій під'єднання.  </vt:lpstr>
      <vt:lpstr>Презентация PowerPoint</vt:lpstr>
      <vt:lpstr>                               На сьогодні   Завершуються роботи з проведення та підключення волоконнооптичних ліній зв'язку широкосмугового доступу до мережі Інтернет зі створенням Wi-Fi покриття навчальних кабінетів в усіх загальноосвітніх навчальних закладах міста   (160 закладів).  Завезено та встановлено 320 сучасних комп’ютерів з ліцензованим програмним забезпеченням (по 2 на школу), які забезпечуватимуть керовану роботу комп’ютерної мережі кожного навчального закладу.     </vt:lpstr>
      <vt:lpstr>Презентация PowerPoint</vt:lpstr>
      <vt:lpstr>Презентация PowerPoint</vt:lpstr>
      <vt:lpstr>                            РЕФОРМА ОСВІТНЬОЇ ГАЛУЗІ МІСТА                                              (УПРАВЛІНСЬКИЙ АСПЕКТ) </vt:lpstr>
      <vt:lpstr>Перші кроки реформи</vt:lpstr>
      <vt:lpstr>Перші кроки реформи</vt:lpstr>
      <vt:lpstr>Фінансова автономія навчальних закладів </vt:lpstr>
      <vt:lpstr>Управлінські рішення </vt:lpstr>
      <vt:lpstr>Дії у перехідний  період </vt:lpstr>
      <vt:lpstr>Співпраця органів місцевого самоврядування, вчителів та громади </vt:lpstr>
      <vt:lpstr> Головні завдання  педагогічної ради при міському голові (розпорядження міського голови від 11.11.2016 № 858-р)    </vt:lpstr>
      <vt:lpstr>Основні завдання батьківської  ради при міському голові  (розпорядження міського голови від 11.11.2016  № 865-р) </vt:lpstr>
      <vt:lpstr>Перші установчі засідання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Мережа навчальних закладів</dc:title>
  <dc:creator>Кузічев Микола</dc:creator>
  <cp:lastModifiedBy>aduser</cp:lastModifiedBy>
  <cp:revision>86</cp:revision>
  <dcterms:created xsi:type="dcterms:W3CDTF">2016-08-26T19:07:01Z</dcterms:created>
  <dcterms:modified xsi:type="dcterms:W3CDTF">2016-12-13T08:28:29Z</dcterms:modified>
</cp:coreProperties>
</file>