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dp" ContentType="image/vnd.ms-photo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57" r:id="rId5"/>
    <p:sldId id="258" r:id="rId6"/>
    <p:sldId id="259" r:id="rId7"/>
    <p:sldId id="260" r:id="rId8"/>
    <p:sldId id="261" r:id="rId9"/>
    <p:sldId id="272" r:id="rId10"/>
    <p:sldId id="262" r:id="rId11"/>
    <p:sldId id="281" r:id="rId12"/>
    <p:sldId id="282" r:id="rId13"/>
    <p:sldId id="271" r:id="rId14"/>
    <p:sldId id="264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35F7FA-1D5F-4B60-8689-4C8381B1CEDC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accent1" phldr="0"/>
      <dgm:spPr/>
      <dgm:t>
        <a:bodyPr/>
        <a:p>
          <a:endParaRPr lang="zh-CN" altLang="en-US"/>
        </a:p>
      </dgm:t>
    </dgm:pt>
    <dgm:pt modelId="{EA9490CF-B859-4141-837A-1D4A6746AA49}">
      <dgm:prSet phldrT="[Текст]" phldr="0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800" b="1">
              <a:sym typeface="+mn-ea"/>
            </a:rPr>
            <a:t>Переваги онлайн курсу з ҐОБ </a:t>
          </a:r>
          <a:r>
            <a:rPr lang="uk-UA" altLang="ru-RU" sz="2800" b="1">
              <a:sym typeface="+mn-ea"/>
            </a:rPr>
            <a:t/>
          </a:r>
          <a:endParaRPr lang="uk-UA" altLang="ru-RU" sz="2800" b="1">
            <a:sym typeface="+mn-ea"/>
          </a:endParaRPr>
        </a:p>
      </dgm:t>
    </dgm:pt>
    <dgm:pt modelId="{182DCE9F-4626-4193-B2B4-0CCF25747DA8}" cxnId="{95ECEE69-99CE-4EBD-A0DD-DAC5E45E8143}" type="parTrans">
      <dgm:prSet/>
      <dgm:spPr/>
      <dgm:t>
        <a:bodyPr/>
        <a:p>
          <a:endParaRPr lang="zh-CN" altLang="en-US"/>
        </a:p>
      </dgm:t>
    </dgm:pt>
    <dgm:pt modelId="{20E57596-7E32-460F-85A2-AA181D20A67B}" cxnId="{95ECEE69-99CE-4EBD-A0DD-DAC5E45E8143}" type="sibTrans">
      <dgm:prSet/>
      <dgm:spPr/>
      <dgm:t>
        <a:bodyPr/>
        <a:p>
          <a:endParaRPr lang="zh-CN" altLang="en-US"/>
        </a:p>
      </dgm:t>
    </dgm:pt>
    <dgm:pt modelId="{E2F866C8-322C-47A7-B633-703C4112826F}">
      <dgm:prSet phldrT="[Текст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uk-UA" altLang="ru-RU" sz="2800">
              <a:sym typeface="+mn-ea"/>
            </a:rPr>
            <a:t>Методичні матеріали з питань розробки  бюджету (нормативно-правова база)</a:t>
          </a:r>
          <a:endParaRPr lang="uk-UA" altLang="ru-RU" sz="2800">
            <a:sym typeface="+mn-ea"/>
          </a:endParaRPr>
        </a:p>
      </dgm:t>
    </dgm:pt>
    <dgm:pt modelId="{9E81CED7-86DC-4713-AF35-B4B8640352B8}" cxnId="{60021645-83C7-421F-8882-3E1D9CD8ED44}" type="parTrans">
      <dgm:prSet/>
      <dgm:spPr/>
      <dgm:t>
        <a:bodyPr/>
        <a:p>
          <a:endParaRPr lang="zh-CN" altLang="en-US"/>
        </a:p>
      </dgm:t>
    </dgm:pt>
    <dgm:pt modelId="{B29B00E5-D3BA-4D5C-890D-999070FEB1C1}" cxnId="{60021645-83C7-421F-8882-3E1D9CD8ED44}" type="sibTrans">
      <dgm:prSet/>
      <dgm:spPr/>
      <dgm:t>
        <a:bodyPr/>
        <a:p>
          <a:endParaRPr lang="zh-CN" altLang="en-US"/>
        </a:p>
      </dgm:t>
    </dgm:pt>
    <dgm:pt modelId="{20889C30-7E22-4C7F-8C3D-BC9929FFDA05}">
      <dgm:prSet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uk-UA" altLang="ru-RU" sz="2800">
              <a:sym typeface="+mn-ea"/>
            </a:rPr>
            <a:t>Практичні додатки до  модулів (показники, чек-листи тощо)</a:t>
          </a:r>
          <a:endParaRPr lang="uk-UA" altLang="ru-RU" sz="2800">
            <a:sym typeface="+mn-ea"/>
          </a:endParaRPr>
        </a:p>
      </dgm:t>
    </dgm:pt>
    <dgm:pt modelId="{176A4742-AA85-4042-A539-CD8E353BDCD1}" cxnId="{C4F9C795-7450-4867-8879-17FF8219EA60}" type="parTrans">
      <dgm:prSet/>
      <dgm:spPr/>
    </dgm:pt>
    <dgm:pt modelId="{2BDE9912-3A18-4055-A260-DDD4A603D29C}" cxnId="{C4F9C795-7450-4867-8879-17FF8219EA60}" type="sibTrans">
      <dgm:prSet/>
      <dgm:spPr/>
    </dgm:pt>
    <dgm:pt modelId="{8AF7B6C9-4329-4269-BE73-EAAC5E498136}">
      <dgm:prSet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uk-UA" altLang="ru-RU" sz="2800">
              <a:sym typeface="+mn-ea"/>
            </a:rPr>
            <a:t>Інтерактивні посилання на додаткові посібники </a:t>
          </a:r>
          <a:endParaRPr lang="uk-UA" altLang="ru-RU" sz="2800">
            <a:sym typeface="+mn-ea"/>
          </a:endParaRPr>
        </a:p>
      </dgm:t>
    </dgm:pt>
    <dgm:pt modelId="{DD1897B5-62F7-4EA4-BBBC-9A1471EC0C37}" cxnId="{545BDBC5-EF94-44B6-BA52-0D8300BAA802}" type="parTrans">
      <dgm:prSet/>
      <dgm:spPr/>
    </dgm:pt>
    <dgm:pt modelId="{4BC5379D-B48E-4142-BB0F-6C2CCFC6FCFD}" cxnId="{545BDBC5-EF94-44B6-BA52-0D8300BAA802}" type="sibTrans">
      <dgm:prSet/>
      <dgm:spPr/>
    </dgm:pt>
    <dgm:pt modelId="{3872A5EA-7908-438F-89BE-80E5C13CA405}">
      <dgm:prSet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uk-UA" altLang="ru-RU" sz="2800">
              <a:sym typeface="+mn-ea"/>
            </a:rPr>
            <a:t>Відеокейси</a:t>
          </a:r>
          <a:r>
            <a:rPr lang="zh-CN" altLang="en-US" sz="2800"/>
            <a:t/>
          </a:r>
          <a:endParaRPr lang="zh-CN" altLang="en-US" sz="2800"/>
        </a:p>
      </dgm:t>
    </dgm:pt>
    <dgm:pt modelId="{4AABB782-D9BE-418A-BA05-9F9BB4E21953}" cxnId="{DC3FA313-BE11-45C8-89DE-915A436BC44A}" type="parTrans">
      <dgm:prSet/>
      <dgm:spPr/>
    </dgm:pt>
    <dgm:pt modelId="{BE244E15-F904-4317-8036-BA8B54AD8484}" cxnId="{DC3FA313-BE11-45C8-89DE-915A436BC44A}" type="sibTrans">
      <dgm:prSet/>
      <dgm:spPr/>
    </dgm:pt>
    <dgm:pt modelId="{7EBC2B5E-0208-4570-99BE-61F14D8CFDE7}" type="pres">
      <dgm:prSet presAssocID="{4935F7FA-1D5F-4B60-8689-4C8381B1CEDC}" presName="linear" presStyleCnt="0">
        <dgm:presLayoutVars>
          <dgm:animLvl val="lvl"/>
          <dgm:resizeHandles val="exact"/>
        </dgm:presLayoutVars>
      </dgm:prSet>
      <dgm:spPr/>
    </dgm:pt>
    <dgm:pt modelId="{3E62794C-1607-4733-ADCA-906674A22343}" type="pres">
      <dgm:prSet presAssocID="{EA9490CF-B859-4141-837A-1D4A6746AA4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B57A0D3-8728-40A5-B79E-F7D5C3A120C7}" type="pres">
      <dgm:prSet presAssocID="{EA9490CF-B859-4141-837A-1D4A6746AA4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5ECEE69-99CE-4EBD-A0DD-DAC5E45E8143}" srcId="{4935F7FA-1D5F-4B60-8689-4C8381B1CEDC}" destId="{EA9490CF-B859-4141-837A-1D4A6746AA49}" srcOrd="0" destOrd="0" parTransId="{182DCE9F-4626-4193-B2B4-0CCF25747DA8}" sibTransId="{20E57596-7E32-460F-85A2-AA181D20A67B}"/>
    <dgm:cxn modelId="{60021645-83C7-421F-8882-3E1D9CD8ED44}" srcId="{EA9490CF-B859-4141-837A-1D4A6746AA49}" destId="{E2F866C8-322C-47A7-B633-703C4112826F}" srcOrd="0" destOrd="0" parTransId="{9E81CED7-86DC-4713-AF35-B4B8640352B8}" sibTransId="{B29B00E5-D3BA-4D5C-890D-999070FEB1C1}"/>
    <dgm:cxn modelId="{C4F9C795-7450-4867-8879-17FF8219EA60}" srcId="{EA9490CF-B859-4141-837A-1D4A6746AA49}" destId="{20889C30-7E22-4C7F-8C3D-BC9929FFDA05}" srcOrd="1" destOrd="0" parTransId="{176A4742-AA85-4042-A539-CD8E353BDCD1}" sibTransId="{2BDE9912-3A18-4055-A260-DDD4A603D29C}"/>
    <dgm:cxn modelId="{545BDBC5-EF94-44B6-BA52-0D8300BAA802}" srcId="{EA9490CF-B859-4141-837A-1D4A6746AA49}" destId="{8AF7B6C9-4329-4269-BE73-EAAC5E498136}" srcOrd="2" destOrd="0" parTransId="{DD1897B5-62F7-4EA4-BBBC-9A1471EC0C37}" sibTransId="{4BC5379D-B48E-4142-BB0F-6C2CCFC6FCFD}"/>
    <dgm:cxn modelId="{DC3FA313-BE11-45C8-89DE-915A436BC44A}" srcId="{EA9490CF-B859-4141-837A-1D4A6746AA49}" destId="{3872A5EA-7908-438F-89BE-80E5C13CA405}" srcOrd="3" destOrd="0" parTransId="{4AABB782-D9BE-418A-BA05-9F9BB4E21953}" sibTransId="{BE244E15-F904-4317-8036-BA8B54AD8484}"/>
    <dgm:cxn modelId="{EC1AFF47-6BD8-4675-A9FF-BEBB344F061F}" type="presOf" srcId="{4935F7FA-1D5F-4B60-8689-4C8381B1CEDC}" destId="{7EBC2B5E-0208-4570-99BE-61F14D8CFDE7}" srcOrd="0" destOrd="0" presId="urn:microsoft.com/office/officeart/2005/8/layout/vList2"/>
    <dgm:cxn modelId="{6FB9E6E2-9729-481A-9565-78A029D4174E}" type="presParOf" srcId="{7EBC2B5E-0208-4570-99BE-61F14D8CFDE7}" destId="{3E62794C-1607-4733-ADCA-906674A22343}" srcOrd="0" destOrd="0" presId="urn:microsoft.com/office/officeart/2005/8/layout/vList2"/>
    <dgm:cxn modelId="{66F55620-0753-4C01-B46A-62F39055650D}" type="presOf" srcId="{EA9490CF-B859-4141-837A-1D4A6746AA49}" destId="{3E62794C-1607-4733-ADCA-906674A22343}" srcOrd="0" destOrd="0" presId="urn:microsoft.com/office/officeart/2005/8/layout/vList2"/>
    <dgm:cxn modelId="{763D003E-4C2F-422C-A09A-33C4D0A91493}" type="presParOf" srcId="{7EBC2B5E-0208-4570-99BE-61F14D8CFDE7}" destId="{3B57A0D3-8728-40A5-B79E-F7D5C3A120C7}" srcOrd="1" destOrd="0" presId="urn:microsoft.com/office/officeart/2005/8/layout/vList2"/>
    <dgm:cxn modelId="{E1705102-5400-4528-8706-F8261ADFA261}" type="presOf" srcId="{E2F866C8-322C-47A7-B633-703C4112826F}" destId="{3B57A0D3-8728-40A5-B79E-F7D5C3A120C7}" srcOrd="0" destOrd="0" presId="urn:microsoft.com/office/officeart/2005/8/layout/vList2"/>
    <dgm:cxn modelId="{F96B6A35-45EF-409C-B46A-540C5C5BBB74}" type="presOf" srcId="{20889C30-7E22-4C7F-8C3D-BC9929FFDA05}" destId="{3B57A0D3-8728-40A5-B79E-F7D5C3A120C7}" srcOrd="0" destOrd="1" presId="urn:microsoft.com/office/officeart/2005/8/layout/vList2"/>
    <dgm:cxn modelId="{ADBBDFB3-D8BB-4B2F-A2D4-8E5C3AD8F7F7}" type="presOf" srcId="{8AF7B6C9-4329-4269-BE73-EAAC5E498136}" destId="{3B57A0D3-8728-40A5-B79E-F7D5C3A120C7}" srcOrd="0" destOrd="2" presId="urn:microsoft.com/office/officeart/2005/8/layout/vList2"/>
    <dgm:cxn modelId="{770DA2BF-9FCF-4304-BADC-25F643565B97}" type="presOf" srcId="{3872A5EA-7908-438F-89BE-80E5C13CA405}" destId="{3B57A0D3-8728-40A5-B79E-F7D5C3A120C7}" srcOrd="0" destOrd="3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4793615" cy="5705475"/>
        <a:chOff x="0" y="0"/>
        <a:chExt cx="4793615" cy="5705475"/>
      </a:xfrm>
    </dsp:grpSpPr>
    <dsp:sp modelId="{3E62794C-1607-4733-ADCA-906674A22343}">
      <dsp:nvSpPr>
        <dsp:cNvPr id="3" name="Скругленный прямоугольник 2"/>
        <dsp:cNvSpPr/>
      </dsp:nvSpPr>
      <dsp:spPr bwMode="white">
        <a:xfrm>
          <a:off x="0" y="131057"/>
          <a:ext cx="4793615" cy="1216800"/>
        </a:xfrm>
        <a:prstGeom prst="roundRect">
          <a:avLst/>
        </a:prstGeom>
        <a:sp3d prstMaterial="dkEdge">
          <a:bevelT w="8200" h="38100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vert="horz" wrap="square" lIns="106680" tIns="106680" rIns="106680" bIns="1066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ru-RU" sz="2800" b="1">
              <a:sym typeface="+mn-ea"/>
            </a:rPr>
            <a:t>Переваги онлайн курсу з ҐОБ </a:t>
          </a:r>
          <a:endParaRPr lang="uk-UA" altLang="ru-RU" sz="2800" b="1">
            <a:sym typeface="+mn-ea"/>
          </a:endParaRPr>
        </a:p>
      </dsp:txBody>
      <dsp:txXfrm>
        <a:off x="0" y="131057"/>
        <a:ext cx="4793615" cy="1216800"/>
      </dsp:txXfrm>
    </dsp:sp>
    <dsp:sp modelId="{3B57A0D3-8728-40A5-B79E-F7D5C3A120C7}">
      <dsp:nvSpPr>
        <dsp:cNvPr id="4" name="Прямоугольник 3"/>
        <dsp:cNvSpPr/>
      </dsp:nvSpPr>
      <dsp:spPr bwMode="white">
        <a:xfrm>
          <a:off x="0" y="1347858"/>
          <a:ext cx="4793615" cy="422656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52197" tIns="35560" rIns="199136" bIns="35560" anchor="t">
          <a:normAutofit/>
        </a:bodyPr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altLang="ru-RU" sz="2800">
              <a:solidFill>
                <a:schemeClr val="tx1"/>
              </a:solidFill>
              <a:sym typeface="+mn-ea"/>
            </a:rPr>
            <a:t>Методичні матеріали з питань розробки  бюджету (нормативно-правова база)</a:t>
          </a:r>
          <a:endParaRPr lang="uk-UA" altLang="ru-RU" sz="2800">
            <a:solidFill>
              <a:schemeClr val="tx1"/>
            </a:solidFill>
            <a:sym typeface="+mn-ea"/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altLang="ru-RU" sz="2800">
              <a:solidFill>
                <a:schemeClr val="tx1"/>
              </a:solidFill>
              <a:sym typeface="+mn-ea"/>
            </a:rPr>
            <a:t>Практичні додатки до  модулів (показники, чек-листи тощо)</a:t>
          </a:r>
          <a:endParaRPr lang="uk-UA" altLang="ru-RU" sz="2800">
            <a:solidFill>
              <a:schemeClr val="tx1"/>
            </a:solidFill>
            <a:sym typeface="+mn-ea"/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altLang="ru-RU" sz="2800">
              <a:solidFill>
                <a:schemeClr val="tx1"/>
              </a:solidFill>
              <a:sym typeface="+mn-ea"/>
            </a:rPr>
            <a:t>Інтерактивні посилання на додаткові посібники </a:t>
          </a:r>
          <a:endParaRPr lang="uk-UA" altLang="ru-RU" sz="2800">
            <a:solidFill>
              <a:schemeClr val="tx1"/>
            </a:solidFill>
            <a:sym typeface="+mn-ea"/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altLang="ru-RU" sz="2800">
              <a:solidFill>
                <a:schemeClr val="tx1"/>
              </a:solidFill>
              <a:sym typeface="+mn-ea"/>
            </a:rPr>
            <a:t>Відеокейси</a:t>
          </a:r>
          <a:endParaRPr lang="zh-CN" altLang="en-US" sz="2800">
            <a:solidFill>
              <a:schemeClr val="tx1"/>
            </a:solidFill>
          </a:endParaRPr>
        </a:p>
      </dsp:txBody>
      <dsp:txXfrm>
        <a:off x="0" y="1347858"/>
        <a:ext cx="4793615" cy="4226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6933" y="7366"/>
            <a:ext cx="12175067" cy="5661660"/>
          </a:xfrm>
          <a:custGeom>
            <a:avLst/>
            <a:gdLst/>
            <a:ahLst/>
            <a:cxnLst/>
            <a:rect l="l" t="t" r="r" b="b"/>
            <a:pathLst>
              <a:path w="9131300" h="5661660">
                <a:moveTo>
                  <a:pt x="0" y="5661050"/>
                </a:moveTo>
                <a:lnTo>
                  <a:pt x="9131300" y="5661050"/>
                </a:lnTo>
                <a:lnTo>
                  <a:pt x="9131300" y="0"/>
                </a:lnTo>
                <a:lnTo>
                  <a:pt x="0" y="0"/>
                </a:lnTo>
                <a:lnTo>
                  <a:pt x="0" y="5661050"/>
                </a:lnTo>
                <a:close/>
              </a:path>
            </a:pathLst>
          </a:custGeom>
          <a:solidFill>
            <a:srgbClr val="E9C31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954773"/>
            <a:ext cx="1614594" cy="570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302" y="5935619"/>
            <a:ext cx="1668796" cy="589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41111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7159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31135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67159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31135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41111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7159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31135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67159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31135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10" name="object 16"/>
          <p:cNvSpPr/>
          <p:nvPr/>
        </p:nvSpPr>
        <p:spPr>
          <a:xfrm>
            <a:off x="2" y="0"/>
            <a:ext cx="11268287" cy="341630"/>
          </a:xfrm>
          <a:custGeom>
            <a:avLst/>
            <a:gdLst/>
            <a:ahLst/>
            <a:cxnLst/>
            <a:rect l="l" t="t" r="r" b="b"/>
            <a:pathLst>
              <a:path w="8451215" h="341630">
                <a:moveTo>
                  <a:pt x="0" y="0"/>
                </a:moveTo>
                <a:lnTo>
                  <a:pt x="8451227" y="0"/>
                </a:lnTo>
                <a:lnTo>
                  <a:pt x="8451227" y="341236"/>
                </a:lnTo>
                <a:lnTo>
                  <a:pt x="0" y="341236"/>
                </a:lnTo>
                <a:lnTo>
                  <a:pt x="0" y="0"/>
                </a:lnTo>
                <a:close/>
              </a:path>
            </a:pathLst>
          </a:custGeom>
          <a:solidFill>
            <a:srgbClr val="1E90B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383822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6"/>
          <p:cNvSpPr/>
          <p:nvPr/>
        </p:nvSpPr>
        <p:spPr>
          <a:xfrm>
            <a:off x="2" y="7366"/>
            <a:ext cx="11268287" cy="341630"/>
          </a:xfrm>
          <a:custGeom>
            <a:avLst/>
            <a:gdLst/>
            <a:ahLst/>
            <a:cxnLst/>
            <a:rect l="l" t="t" r="r" b="b"/>
            <a:pathLst>
              <a:path w="8451215" h="341630">
                <a:moveTo>
                  <a:pt x="0" y="0"/>
                </a:moveTo>
                <a:lnTo>
                  <a:pt x="8451227" y="0"/>
                </a:lnTo>
                <a:lnTo>
                  <a:pt x="8451227" y="341236"/>
                </a:lnTo>
                <a:lnTo>
                  <a:pt x="0" y="341236"/>
                </a:lnTo>
                <a:lnTo>
                  <a:pt x="0" y="0"/>
                </a:lnTo>
                <a:close/>
              </a:path>
            </a:pathLst>
          </a:custGeom>
          <a:solidFill>
            <a:srgbClr val="1E90B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2" y="627898"/>
            <a:ext cx="4011084" cy="1162050"/>
          </a:xfrm>
          <a:solidFill>
            <a:srgbClr val="E1C415"/>
          </a:solidFill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627899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789951"/>
            <a:ext cx="4011084" cy="4691063"/>
          </a:xfrm>
          <a:solidFill>
            <a:srgbClr val="E1C415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" name="object 16"/>
          <p:cNvSpPr/>
          <p:nvPr/>
        </p:nvSpPr>
        <p:spPr>
          <a:xfrm>
            <a:off x="2" y="7366"/>
            <a:ext cx="11268287" cy="341630"/>
          </a:xfrm>
          <a:custGeom>
            <a:avLst/>
            <a:gdLst/>
            <a:ahLst/>
            <a:cxnLst/>
            <a:rect l="l" t="t" r="r" b="b"/>
            <a:pathLst>
              <a:path w="8451215" h="341630">
                <a:moveTo>
                  <a:pt x="0" y="0"/>
                </a:moveTo>
                <a:lnTo>
                  <a:pt x="8451227" y="0"/>
                </a:lnTo>
                <a:lnTo>
                  <a:pt x="8451227" y="341236"/>
                </a:lnTo>
                <a:lnTo>
                  <a:pt x="0" y="341236"/>
                </a:lnTo>
                <a:lnTo>
                  <a:pt x="0" y="0"/>
                </a:lnTo>
                <a:close/>
              </a:path>
            </a:pathLst>
          </a:custGeom>
          <a:solidFill>
            <a:srgbClr val="E9C31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2" y="627898"/>
            <a:ext cx="4011084" cy="1162050"/>
          </a:xfrm>
          <a:solidFill>
            <a:srgbClr val="1E90B3"/>
          </a:solidFill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627899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789951"/>
            <a:ext cx="4011084" cy="4691063"/>
          </a:xfrm>
          <a:solidFill>
            <a:srgbClr val="1E90B3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object 16"/>
          <p:cNvSpPr/>
          <p:nvPr/>
        </p:nvSpPr>
        <p:spPr>
          <a:xfrm>
            <a:off x="2" y="7366"/>
            <a:ext cx="11268287" cy="341630"/>
          </a:xfrm>
          <a:custGeom>
            <a:avLst/>
            <a:gdLst/>
            <a:ahLst/>
            <a:cxnLst/>
            <a:rect l="l" t="t" r="r" b="b"/>
            <a:pathLst>
              <a:path w="8451215" h="341630">
                <a:moveTo>
                  <a:pt x="0" y="0"/>
                </a:moveTo>
                <a:lnTo>
                  <a:pt x="8451227" y="0"/>
                </a:lnTo>
                <a:lnTo>
                  <a:pt x="8451227" y="341236"/>
                </a:lnTo>
                <a:lnTo>
                  <a:pt x="0" y="341236"/>
                </a:lnTo>
                <a:lnTo>
                  <a:pt x="0" y="0"/>
                </a:lnTo>
                <a:close/>
              </a:path>
            </a:pathLst>
          </a:custGeom>
          <a:solidFill>
            <a:srgbClr val="1E90B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" name="object 16"/>
          <p:cNvSpPr/>
          <p:nvPr/>
        </p:nvSpPr>
        <p:spPr>
          <a:xfrm>
            <a:off x="2" y="7366"/>
            <a:ext cx="11268287" cy="341630"/>
          </a:xfrm>
          <a:custGeom>
            <a:avLst/>
            <a:gdLst/>
            <a:ahLst/>
            <a:cxnLst/>
            <a:rect l="l" t="t" r="r" b="b"/>
            <a:pathLst>
              <a:path w="8451215" h="341630">
                <a:moveTo>
                  <a:pt x="0" y="0"/>
                </a:moveTo>
                <a:lnTo>
                  <a:pt x="8451227" y="0"/>
                </a:lnTo>
                <a:lnTo>
                  <a:pt x="8451227" y="341236"/>
                </a:lnTo>
                <a:lnTo>
                  <a:pt x="0" y="341236"/>
                </a:lnTo>
                <a:lnTo>
                  <a:pt x="0" y="0"/>
                </a:lnTo>
                <a:close/>
              </a:path>
            </a:pathLst>
          </a:custGeom>
          <a:solidFill>
            <a:srgbClr val="1E90B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741493" y="7382"/>
            <a:ext cx="2705947" cy="5595823"/>
          </a:xfrm>
          <a:custGeom>
            <a:avLst/>
            <a:gdLst/>
            <a:ahLst/>
            <a:cxnLst/>
            <a:rect l="l" t="t" r="r" b="b"/>
            <a:pathLst>
              <a:path w="2029459" h="5585460">
                <a:moveTo>
                  <a:pt x="0" y="5584888"/>
                </a:moveTo>
                <a:lnTo>
                  <a:pt x="2029078" y="5584888"/>
                </a:lnTo>
                <a:lnTo>
                  <a:pt x="2029078" y="0"/>
                </a:lnTo>
                <a:lnTo>
                  <a:pt x="0" y="0"/>
                </a:lnTo>
                <a:lnTo>
                  <a:pt x="0" y="5584888"/>
                </a:lnTo>
                <a:close/>
              </a:path>
            </a:pathLst>
          </a:custGeom>
          <a:solidFill>
            <a:srgbClr val="E9C31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5949280"/>
            <a:ext cx="1668796" cy="589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-1264" y="7311"/>
            <a:ext cx="12175067" cy="5661660"/>
          </a:xfrm>
          <a:custGeom>
            <a:avLst/>
            <a:gdLst/>
            <a:ahLst/>
            <a:cxnLst/>
            <a:rect l="l" t="t" r="r" b="b"/>
            <a:pathLst>
              <a:path w="9131300" h="5661660">
                <a:moveTo>
                  <a:pt x="0" y="5661050"/>
                </a:moveTo>
                <a:lnTo>
                  <a:pt x="9131300" y="5661050"/>
                </a:lnTo>
                <a:lnTo>
                  <a:pt x="9131300" y="0"/>
                </a:lnTo>
                <a:lnTo>
                  <a:pt x="0" y="0"/>
                </a:lnTo>
                <a:lnTo>
                  <a:pt x="0" y="5661050"/>
                </a:lnTo>
                <a:close/>
              </a:path>
            </a:pathLst>
          </a:custGeom>
          <a:solidFill>
            <a:srgbClr val="1E90B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object 16"/>
          <p:cNvSpPr/>
          <p:nvPr/>
        </p:nvSpPr>
        <p:spPr>
          <a:xfrm>
            <a:off x="2" y="7366"/>
            <a:ext cx="11268287" cy="341630"/>
          </a:xfrm>
          <a:custGeom>
            <a:avLst/>
            <a:gdLst/>
            <a:ahLst/>
            <a:cxnLst/>
            <a:rect l="l" t="t" r="r" b="b"/>
            <a:pathLst>
              <a:path w="8451215" h="341630">
                <a:moveTo>
                  <a:pt x="0" y="0"/>
                </a:moveTo>
                <a:lnTo>
                  <a:pt x="8451227" y="0"/>
                </a:lnTo>
                <a:lnTo>
                  <a:pt x="8451227" y="341236"/>
                </a:lnTo>
                <a:lnTo>
                  <a:pt x="0" y="341236"/>
                </a:lnTo>
                <a:lnTo>
                  <a:pt x="0" y="0"/>
                </a:lnTo>
                <a:close/>
              </a:path>
            </a:pathLst>
          </a:custGeom>
          <a:solidFill>
            <a:srgbClr val="1E90B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5935619"/>
            <a:ext cx="1717650" cy="6069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741493" y="7382"/>
            <a:ext cx="2705947" cy="5595823"/>
          </a:xfrm>
          <a:custGeom>
            <a:avLst/>
            <a:gdLst/>
            <a:ahLst/>
            <a:cxnLst/>
            <a:rect l="l" t="t" r="r" b="b"/>
            <a:pathLst>
              <a:path w="2029459" h="5585460">
                <a:moveTo>
                  <a:pt x="0" y="5584888"/>
                </a:moveTo>
                <a:lnTo>
                  <a:pt x="2029078" y="5584888"/>
                </a:lnTo>
                <a:lnTo>
                  <a:pt x="2029078" y="0"/>
                </a:lnTo>
                <a:lnTo>
                  <a:pt x="0" y="0"/>
                </a:lnTo>
                <a:lnTo>
                  <a:pt x="0" y="5584888"/>
                </a:lnTo>
                <a:close/>
              </a:path>
            </a:pathLst>
          </a:custGeom>
          <a:solidFill>
            <a:srgbClr val="E9C31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2"/>
          <p:cNvSpPr/>
          <p:nvPr/>
        </p:nvSpPr>
        <p:spPr>
          <a:xfrm>
            <a:off x="8741493" y="7366"/>
            <a:ext cx="2705947" cy="5585460"/>
          </a:xfrm>
          <a:custGeom>
            <a:avLst/>
            <a:gdLst/>
            <a:ahLst/>
            <a:cxnLst/>
            <a:rect l="l" t="t" r="r" b="b"/>
            <a:pathLst>
              <a:path w="2029459" h="5585460">
                <a:moveTo>
                  <a:pt x="0" y="5584888"/>
                </a:moveTo>
                <a:lnTo>
                  <a:pt x="2029078" y="5584888"/>
                </a:lnTo>
                <a:lnTo>
                  <a:pt x="2029078" y="0"/>
                </a:lnTo>
                <a:lnTo>
                  <a:pt x="0" y="0"/>
                </a:lnTo>
                <a:lnTo>
                  <a:pt x="0" y="5584888"/>
                </a:lnTo>
                <a:close/>
              </a:path>
            </a:pathLst>
          </a:custGeom>
          <a:solidFill>
            <a:srgbClr val="1E90B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5949280"/>
            <a:ext cx="1668796" cy="589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object 16"/>
          <p:cNvSpPr/>
          <p:nvPr/>
        </p:nvSpPr>
        <p:spPr>
          <a:xfrm>
            <a:off x="2" y="7366"/>
            <a:ext cx="11268287" cy="341630"/>
          </a:xfrm>
          <a:custGeom>
            <a:avLst/>
            <a:gdLst/>
            <a:ahLst/>
            <a:cxnLst/>
            <a:rect l="l" t="t" r="r" b="b"/>
            <a:pathLst>
              <a:path w="8451215" h="341630">
                <a:moveTo>
                  <a:pt x="0" y="0"/>
                </a:moveTo>
                <a:lnTo>
                  <a:pt x="8451227" y="0"/>
                </a:lnTo>
                <a:lnTo>
                  <a:pt x="8451227" y="341236"/>
                </a:lnTo>
                <a:lnTo>
                  <a:pt x="0" y="341236"/>
                </a:lnTo>
                <a:lnTo>
                  <a:pt x="0" y="0"/>
                </a:lnTo>
                <a:close/>
              </a:path>
            </a:pathLst>
          </a:custGeom>
          <a:solidFill>
            <a:srgbClr val="1E90B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411118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736680"/>
            <a:ext cx="10972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" name="object 16"/>
          <p:cNvSpPr/>
          <p:nvPr/>
        </p:nvSpPr>
        <p:spPr>
          <a:xfrm>
            <a:off x="2" y="7366"/>
            <a:ext cx="11268287" cy="341630"/>
          </a:xfrm>
          <a:custGeom>
            <a:avLst/>
            <a:gdLst/>
            <a:ahLst/>
            <a:cxnLst/>
            <a:rect l="l" t="t" r="r" b="b"/>
            <a:pathLst>
              <a:path w="8451215" h="341630">
                <a:moveTo>
                  <a:pt x="0" y="0"/>
                </a:moveTo>
                <a:lnTo>
                  <a:pt x="8451227" y="0"/>
                </a:lnTo>
                <a:lnTo>
                  <a:pt x="8451227" y="341236"/>
                </a:lnTo>
                <a:lnTo>
                  <a:pt x="0" y="341236"/>
                </a:lnTo>
                <a:lnTo>
                  <a:pt x="0" y="0"/>
                </a:lnTo>
                <a:close/>
              </a:path>
            </a:pathLst>
          </a:custGeom>
          <a:solidFill>
            <a:srgbClr val="1E90B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411118"/>
            <a:ext cx="10972800" cy="1143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736680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736680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41111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736680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736680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8" name="object 16"/>
          <p:cNvSpPr/>
          <p:nvPr/>
        </p:nvSpPr>
        <p:spPr>
          <a:xfrm>
            <a:off x="2" y="7366"/>
            <a:ext cx="11268287" cy="341630"/>
          </a:xfrm>
          <a:custGeom>
            <a:avLst/>
            <a:gdLst/>
            <a:ahLst/>
            <a:cxnLst/>
            <a:rect l="l" t="t" r="r" b="b"/>
            <a:pathLst>
              <a:path w="8451215" h="341630">
                <a:moveTo>
                  <a:pt x="0" y="0"/>
                </a:moveTo>
                <a:lnTo>
                  <a:pt x="8451227" y="0"/>
                </a:lnTo>
                <a:lnTo>
                  <a:pt x="8451227" y="341236"/>
                </a:lnTo>
                <a:lnTo>
                  <a:pt x="0" y="341236"/>
                </a:lnTo>
                <a:lnTo>
                  <a:pt x="0" y="0"/>
                </a:lnTo>
                <a:close/>
              </a:path>
            </a:pathLst>
          </a:custGeom>
          <a:solidFill>
            <a:srgbClr val="1E90B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4.jpe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1466F-7DC3-4625-A354-D7454AA3DD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5D9D3-9B59-45FA-8A2C-390D492EDFE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342900" rtl="0" eaLnBrk="1" latinLnBrk="0" hangingPunct="1">
        <a:spcBef>
          <a:spcPct val="20000"/>
        </a:spcBef>
        <a:buFont typeface="Arial" panose="020B0604020202020204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 panose="020B0604020202020204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 panose="020B0604020202020204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 panose="020B0604020202020204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 panose="020B0604020202020204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 panose="020B0604020202020204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 panose="020B0604020202020204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wmf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21.jpeg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3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hdphoto1.wdp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hdphoto2.wdp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hdphoto3.wdp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hdphoto4.wdp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b="1" dirty="0"/>
              <a:t>Як </a:t>
            </a:r>
            <a:r>
              <a:rPr lang="ru-RU" b="1" dirty="0" err="1"/>
              <a:t>користуватися</a:t>
            </a:r>
            <a:r>
              <a:rPr lang="ru-RU" b="1" dirty="0"/>
              <a:t> </a:t>
            </a:r>
            <a:r>
              <a:rPr lang="uk-UA" sz="3600" b="1" dirty="0"/>
              <a:t>онлайн</a:t>
            </a:r>
            <a:r>
              <a:rPr lang="ru-RU" sz="3600" b="1" dirty="0"/>
              <a:t>-</a:t>
            </a:r>
            <a:r>
              <a:rPr lang="uk-UA" sz="3600" b="1" dirty="0"/>
              <a:t>курсом </a:t>
            </a:r>
            <a:br>
              <a:rPr lang="uk-UA" sz="3600" b="1" dirty="0"/>
            </a:br>
            <a:r>
              <a:rPr lang="uk-UA" sz="4400" b="1" dirty="0"/>
              <a:t>«Ґендерно орієнтоване бюджетування для розвитку громад»</a:t>
            </a:r>
            <a:br>
              <a:rPr lang="uk-UA" sz="3600" b="1" dirty="0"/>
            </a:br>
            <a:r>
              <a:rPr lang="en-US" sz="3600" b="1" dirty="0"/>
              <a:t>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платформ</a:t>
            </a:r>
            <a:r>
              <a:rPr lang="uk-UA" b="1" dirty="0"/>
              <a:t>а «</a:t>
            </a:r>
            <a:r>
              <a:rPr lang="en-US" b="1" dirty="0"/>
              <a:t>PROMETHEUS</a:t>
            </a:r>
            <a:r>
              <a:rPr lang="uk-UA" b="1" dirty="0"/>
              <a:t>»</a:t>
            </a:r>
            <a:br>
              <a:rPr lang="uk-UA" b="1" dirty="0"/>
            </a:br>
            <a:r>
              <a:rPr lang="en-US" b="1" dirty="0"/>
              <a:t>www.prometheus.org.ua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uk-UA" altLang="ru-RU"/>
              <a:t>Переваги онлайн навчання</a:t>
            </a:r>
            <a:endParaRPr lang="uk-UA" altLang="ru-RU"/>
          </a:p>
        </p:txBody>
      </p:sp>
      <p:graphicFrame>
        <p:nvGraphicFramePr>
          <p:cNvPr id="4" name="Замещающее содержимое 3"/>
          <p:cNvGraphicFramePr>
            <a:graphicFrameLocks noChangeAspect="1"/>
          </p:cNvGraphicFramePr>
          <p:nvPr>
            <p:ph idx="1"/>
          </p:nvPr>
        </p:nvGraphicFramePr>
        <p:xfrm>
          <a:off x="1198245" y="1433830"/>
          <a:ext cx="10122535" cy="5414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10944225" imgH="6048375" progId="Paint.Picture">
                  <p:embed/>
                </p:oleObj>
              </mc:Choice>
              <mc:Fallback>
                <p:oleObj name="" r:id="rId1" imgW="10944225" imgH="604837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98245" y="1433830"/>
                        <a:ext cx="10122535" cy="5414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Текстовое поле 5"/>
          <p:cNvSpPr txBox="1"/>
          <p:nvPr/>
        </p:nvSpPr>
        <p:spPr>
          <a:xfrm>
            <a:off x="1261745" y="2439035"/>
            <a:ext cx="3474720" cy="1229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ru-RU" altLang="en-US" sz="2000" b="1"/>
              <a:t>Будь-коли</a:t>
            </a:r>
            <a:endParaRPr lang="ru-RU" altLang="en-US" sz="2000" b="1"/>
          </a:p>
          <a:p>
            <a:pPr algn="ctr">
              <a:lnSpc>
                <a:spcPct val="100000"/>
              </a:lnSpc>
            </a:pPr>
            <a:r>
              <a:rPr lang="ru-RU" altLang="en-US"/>
              <a:t>Навчайтесь у зручний для Вас час. </a:t>
            </a:r>
            <a:br>
              <a:rPr lang="ru-RU" altLang="en-US"/>
            </a:br>
            <a:r>
              <a:rPr lang="ru-RU" altLang="en-US"/>
              <a:t>Відеолекції, тести та форум доступні цілодобово</a:t>
            </a:r>
            <a:endParaRPr lang="ru-RU" altLang="en-US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247140" y="4942205"/>
            <a:ext cx="3474720" cy="1322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>
              <a:lnSpc>
                <a:spcPct val="80000"/>
              </a:lnSpc>
            </a:pPr>
            <a:r>
              <a:rPr lang="ru-RU" altLang="en-US" sz="2000" b="1"/>
              <a:t>Будь-де</a:t>
            </a:r>
            <a:endParaRPr lang="ru-RU" altLang="en-US" sz="2000" b="1"/>
          </a:p>
          <a:p>
            <a:pPr algn="ctr">
              <a:lnSpc>
                <a:spcPct val="80000"/>
              </a:lnSpc>
            </a:pPr>
            <a:r>
              <a:rPr lang="ru-RU" altLang="en-US" sz="2000"/>
              <a:t>Проходьте курс, не виходячи з дому чи в дорозі. Все, що Вам знадобиться, – це  доступ до інтернету</a:t>
            </a:r>
            <a:endParaRPr lang="ru-RU" altLang="en-US" sz="2000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7846060" y="2366010"/>
            <a:ext cx="3353435" cy="1476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ru-RU" altLang="en-US" sz="2000" b="1"/>
              <a:t>Будь-який пристрій</a:t>
            </a:r>
            <a:endParaRPr lang="ru-RU" altLang="en-US" sz="2000" b="1"/>
          </a:p>
          <a:p>
            <a:pPr algn="ctr">
              <a:lnSpc>
                <a:spcPct val="90000"/>
              </a:lnSpc>
            </a:pPr>
            <a:r>
              <a:rPr lang="ru-RU" altLang="en-US" sz="2000"/>
              <a:t>Навчайтесь на комп’ютері, планшеті чи телефоні: сайт підлаштується під Ваш пристрій.</a:t>
            </a:r>
            <a:endParaRPr lang="ru-RU" altLang="en-US" sz="2000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7846060" y="5029835"/>
            <a:ext cx="347472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>
              <a:lnSpc>
                <a:spcPct val="80000"/>
              </a:lnSpc>
            </a:pPr>
            <a:r>
              <a:rPr lang="ru-RU" altLang="en-US" sz="2000" b="1"/>
              <a:t>Будь-хто</a:t>
            </a:r>
            <a:endParaRPr lang="ru-RU" altLang="en-US" sz="2000" b="1"/>
          </a:p>
          <a:p>
            <a:pPr algn="ctr">
              <a:lnSpc>
                <a:spcPct val="80000"/>
              </a:lnSpc>
            </a:pPr>
            <a:r>
              <a:rPr lang="uk-UA" altLang="ru-RU" sz="2000"/>
              <a:t>К</a:t>
            </a:r>
            <a:r>
              <a:rPr lang="ru-RU" altLang="en-US" sz="2000"/>
              <a:t>урс </a:t>
            </a:r>
            <a:br>
              <a:rPr lang="ru-RU" altLang="en-US" sz="2000"/>
            </a:br>
            <a:r>
              <a:rPr lang="ru-RU" altLang="en-US" sz="2000"/>
              <a:t>абсолютно </a:t>
            </a:r>
            <a:br>
              <a:rPr lang="ru-RU" altLang="en-US" sz="2000"/>
            </a:br>
            <a:r>
              <a:rPr lang="ru-RU" altLang="en-US" sz="2000"/>
              <a:t>безкоштовн</a:t>
            </a:r>
            <a:r>
              <a:rPr lang="uk-UA" altLang="ru-RU" sz="2000"/>
              <a:t>ий</a:t>
            </a:r>
            <a:r>
              <a:rPr lang="ru-RU" altLang="en-US" sz="2000"/>
              <a:t> </a:t>
            </a:r>
            <a:r>
              <a:rPr lang="uk-UA" altLang="ru-RU" sz="2000"/>
              <a:t> </a:t>
            </a:r>
            <a:endParaRPr lang="uk-UA" altLang="ru-RU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464185" y="1418590"/>
            <a:ext cx="6325870" cy="5146675"/>
          </a:xfrm>
        </p:spPr>
        <p:txBody>
          <a:bodyPr>
            <a:noAutofit/>
          </a:bodyPr>
          <a:p>
            <a:pPr>
              <a:lnSpc>
                <a:spcPct val="90000"/>
              </a:lnSpc>
            </a:pPr>
            <a:r>
              <a:rPr lang="ru-RU" altLang="en-US" sz="2400">
                <a:sym typeface="+mn-ea"/>
              </a:rPr>
              <a:t>Чому розвинені країни приділяють велику увагу ґендерно орієнтованому бюджету </a:t>
            </a:r>
            <a:r>
              <a:rPr lang="uk-UA" altLang="ru-RU" sz="2400">
                <a:sym typeface="+mn-ea"/>
              </a:rPr>
              <a:t>і ч</a:t>
            </a:r>
            <a:r>
              <a:rPr lang="ru-RU" altLang="en-US" sz="2400">
                <a:sym typeface="+mn-ea"/>
              </a:rPr>
              <a:t>ому важливо впроваджувати цю практику в Україні? </a:t>
            </a:r>
            <a:endParaRPr lang="ru-RU" altLang="en-US" sz="240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ru-RU" altLang="en-US" sz="2400">
                <a:sym typeface="+mn-ea"/>
              </a:rPr>
              <a:t>Чому громаді вигідно мати ґендерно орієнтований бюджет? </a:t>
            </a:r>
            <a:endParaRPr lang="ru-RU" altLang="en-US" sz="2400"/>
          </a:p>
          <a:p>
            <a:pPr>
              <a:lnSpc>
                <a:spcPct val="90000"/>
              </a:lnSpc>
            </a:pPr>
            <a:r>
              <a:rPr lang="ru-RU" altLang="en-US" sz="2400">
                <a:sym typeface="+mn-ea"/>
              </a:rPr>
              <a:t>Які результати отримали міські та селищні громади, коли стали враховувати потреби жінок і чоловіків під час планування бюджету? </a:t>
            </a:r>
            <a:endParaRPr lang="ru-RU" altLang="en-US" sz="2400"/>
          </a:p>
          <a:p>
            <a:pPr>
              <a:lnSpc>
                <a:spcPct val="90000"/>
              </a:lnSpc>
            </a:pPr>
            <a:r>
              <a:rPr lang="ru-RU" altLang="en-US" sz="2400">
                <a:sym typeface="+mn-ea"/>
              </a:rPr>
              <a:t>Чому врахування потреб жінок і чоловіків, дівчаток та хлопчиків сприяє ефективному використанню коштів громади?</a:t>
            </a:r>
            <a:endParaRPr lang="ru-RU" altLang="en-US" sz="2400"/>
          </a:p>
          <a:p>
            <a:pPr>
              <a:lnSpc>
                <a:spcPct val="90000"/>
              </a:lnSpc>
            </a:pPr>
            <a:r>
              <a:rPr lang="ru-RU" altLang="en-US" sz="2400">
                <a:sym typeface="+mn-ea"/>
              </a:rPr>
              <a:t>Як врахувати потреби різних груп населення у плануванні бюджет</a:t>
            </a:r>
            <a:r>
              <a:rPr lang="uk-UA" altLang="ru-RU" sz="2400">
                <a:sym typeface="+mn-ea"/>
              </a:rPr>
              <a:t>у вашої</a:t>
            </a:r>
            <a:r>
              <a:rPr lang="ru-RU" altLang="en-US" sz="2400">
                <a:sym typeface="+mn-ea"/>
              </a:rPr>
              <a:t> громади? </a:t>
            </a:r>
            <a:endParaRPr lang="ru-RU" altLang="en-US" sz="2200"/>
          </a:p>
          <a:p>
            <a:endParaRPr lang="ru-RU" altLang="en-US" sz="2200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idx="1"/>
          </p:nvPr>
        </p:nvSpPr>
        <p:spPr>
          <a:xfrm>
            <a:off x="609600" y="614318"/>
            <a:ext cx="5386917" cy="639762"/>
          </a:xfrm>
        </p:spPr>
        <p:txBody>
          <a:bodyPr>
            <a:noAutofit/>
          </a:bodyPr>
          <a:p>
            <a:pPr algn="ctr"/>
            <a:r>
              <a:rPr lang="uk-UA" altLang="ru-RU" sz="2800">
                <a:sym typeface="+mn-ea"/>
              </a:rPr>
              <a:t>Відповіді на питання, які ви отримаєте під час курсу </a:t>
            </a:r>
            <a:endParaRPr lang="ru-RU" altLang="en-US" sz="2800"/>
          </a:p>
        </p:txBody>
      </p:sp>
      <p:sp>
        <p:nvSpPr>
          <p:cNvPr id="14" name="Замещающее содержимое 2"/>
          <p:cNvSpPr>
            <a:spLocks noGrp="1"/>
          </p:cNvSpPr>
          <p:nvPr/>
        </p:nvSpPr>
        <p:spPr>
          <a:xfrm>
            <a:off x="6320369" y="2438355"/>
            <a:ext cx="5389033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3429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en-US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6915785" y="684530"/>
          <a:ext cx="4793615" cy="57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402" y="1517235"/>
            <a:ext cx="6754478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cap="all" dirty="0"/>
              <a:t>ЕКСПЕРТНА КОМАНДА КУРСУ</a:t>
            </a:r>
            <a:br>
              <a:rPr lang="ru-RU" sz="4400" b="1" cap="all" dirty="0"/>
            </a:br>
            <a:r>
              <a:rPr lang="ru-RU" sz="4400" b="1" cap="all" dirty="0" err="1"/>
              <a:t>Бажає</a:t>
            </a:r>
            <a:r>
              <a:rPr lang="ru-RU" sz="4400" b="1" cap="all" dirty="0"/>
              <a:t> вам </a:t>
            </a:r>
            <a:r>
              <a:rPr lang="ru-RU" sz="4400" b="1" cap="all" dirty="0" err="1"/>
              <a:t>успіху</a:t>
            </a:r>
            <a:r>
              <a:rPr lang="ru-RU" sz="4400" b="1" cap="all" dirty="0"/>
              <a:t>!</a:t>
            </a:r>
            <a:endParaRPr lang="ru-RU" sz="4400" dirty="0"/>
          </a:p>
        </p:txBody>
      </p:sp>
      <p:pic>
        <p:nvPicPr>
          <p:cNvPr id="1026" name="Picture 2" descr="Ð¢ÐµÑÑÐ½Ð° ÐÐ²Ð°Ð½ÑÐ½Ð°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7" y="486796"/>
            <a:ext cx="1473146" cy="206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ÐºÑÐ°Ð½Ð° ÐÐ¸ÑÐµÐ»ÑÐ¾Ð²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r="10855"/>
          <a:stretch>
            <a:fillRect/>
          </a:stretch>
        </p:blipFill>
        <p:spPr bwMode="auto">
          <a:xfrm>
            <a:off x="308657" y="2686673"/>
            <a:ext cx="1473146" cy="189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Ð»ÑÐ³Ð° Ð§ÐµÑÐ½ÑÐ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r="8189"/>
          <a:stretch>
            <a:fillRect/>
          </a:stretch>
        </p:blipFill>
        <p:spPr bwMode="auto">
          <a:xfrm>
            <a:off x="10346406" y="397601"/>
            <a:ext cx="1594744" cy="19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ÐºÑÐ°Ð½Ð° Ð¦ÑÐ¿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25" y="2429004"/>
            <a:ext cx="15335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Ð°ÑÐ°Ð»Ñ Ð§ÐµÑÐ¼Ð¾ÑÐµÐ½ÑÐµÐ²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50" y="4620959"/>
            <a:ext cx="1809822" cy="195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®Ð»ÑÑ Ð¡Ð°Ð²ÐµÐ»ÑÑÐ²Ð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65" y="4617196"/>
            <a:ext cx="1677060" cy="195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Ð®Ð»ÑÑ ÐÐ°Ð»ÑÐºÐ¾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/>
          <a:stretch>
            <a:fillRect/>
          </a:stretch>
        </p:blipFill>
        <p:spPr bwMode="auto">
          <a:xfrm>
            <a:off x="6134641" y="4612721"/>
            <a:ext cx="1840361" cy="196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Ð°ÑÐ°Ð»ÑÑ Ð ÑÐ±ÑÑÐµÐ½ÐºÐ¾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13"/>
          <a:stretch>
            <a:fillRect/>
          </a:stretch>
        </p:blipFill>
        <p:spPr bwMode="auto">
          <a:xfrm>
            <a:off x="8203518" y="4598404"/>
            <a:ext cx="1736081" cy="195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ÐÐ»ÑÐ³Ð° ÐÑÐºÐ¾Ð²Ð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7" y="4620959"/>
            <a:ext cx="1508113" cy="200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ÐÐ°ÑÐ°Ð»Ñ ÐÐ¼Ð¸ÑÑÑÐº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624" y="4577822"/>
            <a:ext cx="1659920" cy="19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Як </a:t>
            </a:r>
            <a:r>
              <a:rPr lang="ru-RU" b="1" dirty="0" err="1"/>
              <a:t>збільшити</a:t>
            </a:r>
            <a:r>
              <a:rPr lang="ru-RU" b="1" dirty="0"/>
              <a:t> </a:t>
            </a:r>
            <a:r>
              <a:rPr lang="ru-RU" b="1" dirty="0" err="1"/>
              <a:t>ваші</a:t>
            </a:r>
            <a:r>
              <a:rPr lang="ru-RU" b="1" dirty="0"/>
              <a:t> </a:t>
            </a:r>
            <a:r>
              <a:rPr lang="ru-RU" b="1" dirty="0" err="1"/>
              <a:t>шанси</a:t>
            </a:r>
            <a:r>
              <a:rPr lang="ru-RU" b="1" dirty="0"/>
              <a:t> </a:t>
            </a:r>
            <a:r>
              <a:rPr lang="ru-RU" b="1" dirty="0" err="1"/>
              <a:t>успішно</a:t>
            </a:r>
            <a:r>
              <a:rPr lang="ru-RU" b="1" dirty="0"/>
              <a:t> </a:t>
            </a:r>
            <a:r>
              <a:rPr lang="ru-RU" b="1" dirty="0" err="1"/>
              <a:t>завершити</a:t>
            </a:r>
            <a:r>
              <a:rPr lang="ru-RU" b="1" dirty="0"/>
              <a:t> курс: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5077"/>
          </a:xfrm>
        </p:spPr>
        <p:txBody>
          <a:bodyPr>
            <a:normAutofit/>
          </a:bodyPr>
          <a:lstStyle/>
          <a:p>
            <a:r>
              <a:rPr lang="ru-RU" dirty="0" err="1"/>
              <a:t>Визначте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та час, коли </a:t>
            </a:r>
            <a:r>
              <a:rPr lang="ru-RU" dirty="0" err="1"/>
              <a:t>ви</a:t>
            </a:r>
            <a:r>
              <a:rPr lang="ru-RU" dirty="0"/>
              <a:t> будете </a:t>
            </a:r>
            <a:r>
              <a:rPr lang="ru-RU" dirty="0" err="1"/>
              <a:t>займатися</a:t>
            </a:r>
            <a:r>
              <a:rPr lang="ru-RU" dirty="0"/>
              <a:t>. </a:t>
            </a:r>
            <a:r>
              <a:rPr lang="ru-RU" dirty="0" err="1"/>
              <a:t>Регулярність</a:t>
            </a:r>
            <a:r>
              <a:rPr lang="ru-RU" dirty="0"/>
              <a:t> - </a:t>
            </a:r>
            <a:r>
              <a:rPr lang="ru-RU" dirty="0" err="1"/>
              <a:t>запорука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.</a:t>
            </a:r>
            <a:endParaRPr lang="ru-RU" dirty="0"/>
          </a:p>
          <a:p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курсу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доступні</a:t>
            </a:r>
            <a:r>
              <a:rPr lang="ru-RU" dirty="0"/>
              <a:t> </a:t>
            </a:r>
            <a:r>
              <a:rPr lang="ru-RU" dirty="0" err="1"/>
              <a:t>щотижнево</a:t>
            </a:r>
            <a:r>
              <a:rPr lang="ru-RU" dirty="0"/>
              <a:t>. </a:t>
            </a:r>
            <a:endParaRPr lang="ru-RU" dirty="0"/>
          </a:p>
          <a:p>
            <a:r>
              <a:rPr lang="ru-RU" dirty="0" err="1"/>
              <a:t>Намагайтеся</a:t>
            </a:r>
            <a:r>
              <a:rPr lang="ru-RU" dirty="0"/>
              <a:t> </a:t>
            </a:r>
            <a:r>
              <a:rPr lang="ru-RU" dirty="0" err="1"/>
              <a:t>переглянути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відеолекції</a:t>
            </a:r>
            <a:r>
              <a:rPr lang="ru-RU" dirty="0"/>
              <a:t> та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того </a:t>
            </a:r>
            <a:r>
              <a:rPr lang="ru-RU" dirty="0" err="1"/>
              <a:t>тижня</a:t>
            </a:r>
            <a:r>
              <a:rPr lang="ru-RU" dirty="0"/>
              <a:t>, коли вони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опубліковані</a:t>
            </a:r>
            <a:r>
              <a:rPr lang="ru-RU" dirty="0"/>
              <a:t>. </a:t>
            </a:r>
            <a:endParaRPr lang="ru-RU" dirty="0"/>
          </a:p>
          <a:p>
            <a:r>
              <a:rPr lang="ru-RU" dirty="0" err="1"/>
              <a:t>Тримайте</a:t>
            </a:r>
            <a:r>
              <a:rPr lang="ru-RU" dirty="0"/>
              <a:t> темп і пройти курс буде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легше</a:t>
            </a:r>
            <a:r>
              <a:rPr lang="ru-RU" dirty="0"/>
              <a:t>.</a:t>
            </a:r>
            <a:endParaRPr lang="ru-RU" dirty="0"/>
          </a:p>
          <a:p>
            <a:r>
              <a:rPr lang="ru-RU" dirty="0"/>
              <a:t>Активна участь в </a:t>
            </a:r>
            <a:r>
              <a:rPr lang="ru-RU" dirty="0" err="1"/>
              <a:t>обговореннях</a:t>
            </a:r>
            <a:r>
              <a:rPr lang="ru-RU" dirty="0"/>
              <a:t> - </a:t>
            </a:r>
            <a:r>
              <a:rPr lang="ru-RU" dirty="0" err="1"/>
              <a:t>запорука</a:t>
            </a:r>
            <a:r>
              <a:rPr lang="ru-RU" dirty="0"/>
              <a:t>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курсу, </a:t>
            </a:r>
            <a:r>
              <a:rPr lang="ru-RU" dirty="0" err="1"/>
              <a:t>тож</a:t>
            </a:r>
            <a:r>
              <a:rPr lang="ru-RU" dirty="0"/>
              <a:t> активно задавайте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вам </a:t>
            </a:r>
            <a:r>
              <a:rPr lang="ru-RU" dirty="0" err="1"/>
              <a:t>щось</a:t>
            </a:r>
            <a:r>
              <a:rPr lang="ru-RU" dirty="0"/>
              <a:t> не </a:t>
            </a:r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відповідайте</a:t>
            </a:r>
            <a:r>
              <a:rPr lang="ru-RU" dirty="0"/>
              <a:t> на </a:t>
            </a:r>
            <a:r>
              <a:rPr lang="ru-RU" dirty="0" err="1"/>
              <a:t>питання</a:t>
            </a:r>
            <a:r>
              <a:rPr lang="ru-RU" dirty="0"/>
              <a:t> ваших </a:t>
            </a:r>
            <a:r>
              <a:rPr lang="ru-RU" dirty="0" err="1"/>
              <a:t>однокурсників</a:t>
            </a:r>
            <a:r>
              <a:rPr lang="ru-RU" dirty="0"/>
              <a:t>, </a:t>
            </a:r>
            <a:r>
              <a:rPr lang="ru-RU" dirty="0" err="1"/>
              <a:t>ініціюйте</a:t>
            </a:r>
            <a:r>
              <a:rPr lang="ru-RU" dirty="0"/>
              <a:t> </a:t>
            </a:r>
            <a:r>
              <a:rPr lang="ru-RU" dirty="0" err="1"/>
              <a:t>дискусії</a:t>
            </a:r>
            <a:r>
              <a:rPr lang="ru-RU" dirty="0"/>
              <a:t>!</a:t>
            </a:r>
            <a:endParaRPr lang="ru-RU" dirty="0"/>
          </a:p>
          <a:p>
            <a:r>
              <a:rPr lang="ru-RU" dirty="0" err="1"/>
              <a:t>Навчання</a:t>
            </a:r>
            <a:r>
              <a:rPr lang="ru-RU" dirty="0"/>
              <a:t> - справа </a:t>
            </a:r>
            <a:r>
              <a:rPr lang="ru-RU" dirty="0" err="1"/>
              <a:t>соціальна</a:t>
            </a:r>
            <a:r>
              <a:rPr lang="ru-RU" dirty="0"/>
              <a:t>. </a:t>
            </a:r>
            <a:r>
              <a:rPr lang="ru-RU" dirty="0" err="1"/>
              <a:t>Запросіть</a:t>
            </a:r>
            <a:r>
              <a:rPr lang="ru-RU" dirty="0"/>
              <a:t> ваших </a:t>
            </a:r>
            <a:r>
              <a:rPr lang="ru-RU" dirty="0" err="1"/>
              <a:t>друзів</a:t>
            </a:r>
            <a:r>
              <a:rPr lang="ru-RU" dirty="0"/>
              <a:t> та </a:t>
            </a:r>
            <a:r>
              <a:rPr lang="ru-RU" dirty="0" err="1"/>
              <a:t>колег</a:t>
            </a:r>
            <a:r>
              <a:rPr lang="ru-RU" dirty="0"/>
              <a:t> </a:t>
            </a:r>
            <a:r>
              <a:rPr lang="ru-RU" dirty="0" err="1"/>
              <a:t>взяти</a:t>
            </a:r>
            <a:r>
              <a:rPr lang="ru-RU" dirty="0"/>
              <a:t> участь в </a:t>
            </a:r>
            <a:r>
              <a:rPr lang="ru-RU" dirty="0" err="1"/>
              <a:t>курсі</a:t>
            </a:r>
            <a:r>
              <a:rPr lang="ru-RU" dirty="0"/>
              <a:t>. </a:t>
            </a:r>
            <a:r>
              <a:rPr lang="ru-RU" dirty="0" err="1"/>
              <a:t>Підтримуйте</a:t>
            </a:r>
            <a:r>
              <a:rPr lang="ru-RU" dirty="0"/>
              <a:t> один одного на шляху до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фіналу</a:t>
            </a:r>
            <a:r>
              <a:rPr lang="ru-RU" dirty="0"/>
              <a:t> й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сертифікату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9974" y="782664"/>
            <a:ext cx="4182256" cy="4525963"/>
          </a:xfrm>
        </p:spPr>
        <p:txBody>
          <a:bodyPr>
            <a:normAutofit lnSpcReduction="20000"/>
          </a:bodyPr>
          <a:lstStyle/>
          <a:p>
            <a:r>
              <a:rPr lang="ru-RU" dirty="0"/>
              <a:t>Курс </a:t>
            </a:r>
            <a:r>
              <a:rPr lang="ru-RU" dirty="0" err="1"/>
              <a:t>розроблений</a:t>
            </a:r>
            <a:r>
              <a:rPr lang="ru-RU" dirty="0"/>
              <a:t> ГО «Бюро </a:t>
            </a:r>
            <a:r>
              <a:rPr lang="ru-RU" dirty="0" err="1"/>
              <a:t>ґендерних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 і </a:t>
            </a:r>
            <a:r>
              <a:rPr lang="ru-RU" dirty="0" err="1"/>
              <a:t>бюджетування</a:t>
            </a:r>
            <a:r>
              <a:rPr lang="ru-RU" dirty="0"/>
              <a:t>»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 </a:t>
            </a:r>
            <a:r>
              <a:rPr lang="ru-RU" b="1" dirty="0"/>
              <a:t>проекту «</a:t>
            </a:r>
            <a:r>
              <a:rPr lang="ru-RU" b="1" dirty="0" err="1"/>
              <a:t>Ґендерне</a:t>
            </a:r>
            <a:r>
              <a:rPr lang="ru-RU" b="1" dirty="0"/>
              <a:t> </a:t>
            </a:r>
            <a:r>
              <a:rPr lang="ru-RU" b="1" dirty="0" err="1"/>
              <a:t>бюджетування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r>
              <a:rPr lang="ru-RU" b="1" dirty="0"/>
              <a:t>» (</a:t>
            </a:r>
            <a:r>
              <a:rPr lang="ru-RU" b="1" dirty="0" err="1">
                <a:sym typeface="+mn-ea"/>
              </a:rPr>
              <a:t>Ґ</a:t>
            </a:r>
            <a:r>
              <a:rPr lang="ru-RU" b="1" dirty="0"/>
              <a:t>ОБ)</a:t>
            </a:r>
            <a:endParaRPr lang="ru-RU" b="1" dirty="0"/>
          </a:p>
          <a:p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тижні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з </a:t>
            </a:r>
            <a:r>
              <a:rPr lang="ru-RU" dirty="0" err="1"/>
              <a:t>можливістю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сертифікату</a:t>
            </a:r>
            <a:r>
              <a:rPr lang="ru-RU" dirty="0"/>
              <a:t>.</a:t>
            </a:r>
            <a:endParaRPr lang="ru-RU" dirty="0"/>
          </a:p>
          <a:p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курсу та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сертифікат</a:t>
            </a:r>
            <a:r>
              <a:rPr lang="ru-RU" dirty="0"/>
              <a:t> </a:t>
            </a:r>
            <a:r>
              <a:rPr lang="ru-RU" dirty="0" err="1"/>
              <a:t>доступні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794" y="5531370"/>
            <a:ext cx="11342557" cy="87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ru-RU" sz="2200" dirty="0" err="1"/>
              <a:t>Додатки</a:t>
            </a:r>
            <a:r>
              <a:rPr lang="ru-RU" sz="2200" dirty="0"/>
              <a:t> та </a:t>
            </a:r>
            <a:r>
              <a:rPr lang="ru-RU" sz="2200" dirty="0" err="1"/>
              <a:t>кейси</a:t>
            </a:r>
            <a:r>
              <a:rPr lang="ru-RU" sz="2200" dirty="0"/>
              <a:t> курсу </a:t>
            </a:r>
            <a:r>
              <a:rPr lang="ru-RU" sz="2200" dirty="0" err="1"/>
              <a:t>включають</a:t>
            </a:r>
            <a:r>
              <a:rPr lang="ru-RU" sz="2200" dirty="0"/>
              <a:t> </a:t>
            </a:r>
            <a:r>
              <a:rPr lang="ru-RU" sz="2200" dirty="0" err="1"/>
              <a:t>практичні</a:t>
            </a:r>
            <a:r>
              <a:rPr lang="ru-RU" sz="2200" dirty="0"/>
              <a:t> </a:t>
            </a:r>
            <a:r>
              <a:rPr lang="ru-RU" sz="2200" dirty="0" err="1"/>
              <a:t>доробки</a:t>
            </a:r>
            <a:r>
              <a:rPr lang="ru-RU" sz="2200" dirty="0"/>
              <a:t> </a:t>
            </a:r>
            <a:r>
              <a:rPr lang="ru-RU" sz="2200" dirty="0" err="1"/>
              <a:t>програм</a:t>
            </a:r>
            <a:r>
              <a:rPr lang="ru-RU" sz="2200" dirty="0"/>
              <a:t> та </a:t>
            </a:r>
            <a:r>
              <a:rPr lang="ru-RU" sz="2200" dirty="0" err="1"/>
              <a:t>проектів</a:t>
            </a:r>
            <a:r>
              <a:rPr lang="ru-RU" sz="2200" dirty="0"/>
              <a:t> </a:t>
            </a:r>
            <a:br>
              <a:rPr lang="ru-RU" sz="2200" dirty="0"/>
            </a:br>
            <a:r>
              <a:rPr lang="ru-RU" sz="2200" b="1" dirty="0"/>
              <a:t>ООН </a:t>
            </a:r>
            <a:r>
              <a:rPr lang="ru-RU" sz="2200" b="1" dirty="0" err="1"/>
              <a:t>Жінки</a:t>
            </a:r>
            <a:r>
              <a:rPr lang="ru-RU" sz="2200" b="1" dirty="0"/>
              <a:t> та </a:t>
            </a:r>
            <a:r>
              <a:rPr lang="ru-RU" sz="2200" b="1" dirty="0" err="1"/>
              <a:t>Національного</a:t>
            </a:r>
            <a:r>
              <a:rPr lang="ru-RU" sz="2200" b="1" dirty="0"/>
              <a:t> демократичного </a:t>
            </a:r>
            <a:r>
              <a:rPr lang="ru-RU" sz="2200" b="1" dirty="0" err="1"/>
              <a:t>інституту</a:t>
            </a:r>
            <a:r>
              <a:rPr lang="ru-RU" sz="2200" b="1" dirty="0"/>
              <a:t> </a:t>
            </a:r>
            <a:r>
              <a:rPr lang="ru-RU" sz="2200" b="1" dirty="0" err="1"/>
              <a:t>міжнародних</a:t>
            </a:r>
            <a:r>
              <a:rPr lang="ru-RU" sz="2200" b="1" dirty="0"/>
              <a:t> </a:t>
            </a:r>
            <a:r>
              <a:rPr lang="ru-RU" sz="2200" b="1" dirty="0" err="1"/>
              <a:t>відносин</a:t>
            </a:r>
            <a:r>
              <a:rPr lang="ru-RU" sz="2200" b="1" dirty="0"/>
              <a:t> (</a:t>
            </a:r>
            <a:r>
              <a:rPr lang="es-ES" sz="2200" b="1" dirty="0"/>
              <a:t>NDI)</a:t>
            </a:r>
            <a:endParaRPr lang="ru-RU" sz="2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49" y="782664"/>
            <a:ext cx="7362825" cy="448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07" y="411118"/>
            <a:ext cx="12144375" cy="60293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688643" y="484591"/>
            <a:ext cx="2503357" cy="6372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/>
          <p:cNvSpPr/>
          <p:nvPr/>
        </p:nvSpPr>
        <p:spPr>
          <a:xfrm rot="2279922">
            <a:off x="9243282" y="2484224"/>
            <a:ext cx="710625" cy="122919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2883" y="444965"/>
            <a:ext cx="5057932" cy="1325563"/>
          </a:xfrm>
        </p:spPr>
        <p:txBody>
          <a:bodyPr/>
          <a:lstStyle/>
          <a:p>
            <a:r>
              <a:rPr lang="ru-RU" b="1" dirty="0"/>
              <a:t>Як </a:t>
            </a:r>
            <a:r>
              <a:rPr lang="ru-RU" b="1" dirty="0" err="1"/>
              <a:t>користуватися</a:t>
            </a:r>
            <a:r>
              <a:rPr lang="ru-RU" b="1" dirty="0"/>
              <a:t> </a:t>
            </a:r>
            <a:r>
              <a:rPr lang="ru-RU" b="1" dirty="0" err="1"/>
              <a:t>цим</a:t>
            </a:r>
            <a:r>
              <a:rPr lang="ru-RU" b="1" dirty="0"/>
              <a:t> курсом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5730" y="1770528"/>
            <a:ext cx="5057931" cy="466613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НАВІГАЦІЯ. У ВЕРХНЬОМУ ГОРИЗОНТАЛЬНОМУ МЕНЮ ЗНАХОДЯТЬСЯ ТАКІ ПУНКТИ:</a:t>
            </a:r>
            <a:endParaRPr lang="ru-RU" dirty="0"/>
          </a:p>
          <a:p>
            <a:r>
              <a:rPr lang="ru-RU" b="1" dirty="0"/>
              <a:t>Головна </a:t>
            </a:r>
            <a:r>
              <a:rPr lang="ru-RU" b="1" dirty="0" err="1"/>
              <a:t>сторінка</a:t>
            </a:r>
            <a:r>
              <a:rPr lang="ru-RU" b="1" dirty="0"/>
              <a:t> (1)</a:t>
            </a:r>
            <a:r>
              <a:rPr lang="ru-RU" dirty="0"/>
              <a:t>: </a:t>
            </a:r>
            <a:r>
              <a:rPr lang="ru-RU" dirty="0" err="1"/>
              <a:t>відкривши</a:t>
            </a:r>
            <a:r>
              <a:rPr lang="ru-RU" dirty="0"/>
              <a:t> </a:t>
            </a:r>
            <a:r>
              <a:rPr lang="ru-RU" dirty="0" err="1"/>
              <a:t>сторінку</a:t>
            </a:r>
            <a:r>
              <a:rPr lang="ru-RU" dirty="0"/>
              <a:t> курсу,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передивитися</a:t>
            </a:r>
            <a:r>
              <a:rPr lang="ru-RU" dirty="0"/>
              <a:t> </a:t>
            </a:r>
            <a:r>
              <a:rPr lang="ru-RU" dirty="0" err="1"/>
              <a:t>актуальні</a:t>
            </a:r>
            <a:r>
              <a:rPr lang="ru-RU" dirty="0"/>
              <a:t> </a:t>
            </a:r>
            <a:r>
              <a:rPr lang="ru-RU" dirty="0" err="1"/>
              <a:t>новини</a:t>
            </a:r>
            <a:r>
              <a:rPr lang="ru-RU" dirty="0"/>
              <a:t> та </a:t>
            </a:r>
            <a:r>
              <a:rPr lang="ru-RU" dirty="0" err="1"/>
              <a:t>звернення</a:t>
            </a:r>
            <a:r>
              <a:rPr lang="ru-RU" dirty="0"/>
              <a:t> </a:t>
            </a:r>
            <a:r>
              <a:rPr lang="ru-RU" dirty="0" err="1"/>
              <a:t>викладача</a:t>
            </a:r>
            <a:r>
              <a:rPr lang="ru-RU" dirty="0"/>
              <a:t>.</a:t>
            </a:r>
            <a:endParaRPr lang="ru-RU" dirty="0"/>
          </a:p>
          <a:p>
            <a:r>
              <a:rPr lang="ru-RU" b="1" dirty="0"/>
              <a:t>Курс (</a:t>
            </a:r>
            <a:r>
              <a:rPr lang="ru-RU" b="1" dirty="0" err="1"/>
              <a:t>навчальна</a:t>
            </a:r>
            <a:r>
              <a:rPr lang="ru-RU" b="1" dirty="0"/>
              <a:t> </a:t>
            </a:r>
            <a:r>
              <a:rPr lang="ru-RU" b="1" dirty="0" err="1"/>
              <a:t>програма</a:t>
            </a:r>
            <a:r>
              <a:rPr lang="ru-RU" b="1" dirty="0"/>
              <a:t>) (2):</a:t>
            </a:r>
            <a:r>
              <a:rPr lang="ru-RU" dirty="0"/>
              <a:t> 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вкладці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відеолекції</a:t>
            </a:r>
            <a:r>
              <a:rPr lang="ru-RU" dirty="0"/>
              <a:t>, </a:t>
            </a:r>
            <a:r>
              <a:rPr lang="ru-RU" dirty="0" err="1"/>
              <a:t>презентації</a:t>
            </a:r>
            <a:r>
              <a:rPr lang="ru-RU" dirty="0"/>
              <a:t> та </a:t>
            </a:r>
            <a:r>
              <a:rPr lang="ru-RU" dirty="0" err="1"/>
              <a:t>завдання</a:t>
            </a:r>
            <a:r>
              <a:rPr lang="ru-RU" dirty="0"/>
              <a:t> курсу.</a:t>
            </a:r>
            <a:endParaRPr lang="ru-RU" dirty="0"/>
          </a:p>
          <a:p>
            <a:r>
              <a:rPr lang="ru-RU" b="1" dirty="0" err="1"/>
              <a:t>Обговорення</a:t>
            </a:r>
            <a:r>
              <a:rPr lang="ru-RU" b="1" dirty="0"/>
              <a:t> (3):</a:t>
            </a:r>
            <a:r>
              <a:rPr lang="ru-RU" dirty="0"/>
              <a:t>  форум,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поспілкуватися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слухачами та </a:t>
            </a:r>
            <a:r>
              <a:rPr lang="ru-RU" dirty="0" err="1"/>
              <a:t>викладачем</a:t>
            </a:r>
            <a:r>
              <a:rPr lang="ru-RU" dirty="0"/>
              <a:t>.</a:t>
            </a:r>
            <a:endParaRPr lang="ru-RU" dirty="0"/>
          </a:p>
          <a:p>
            <a:r>
              <a:rPr lang="ru-RU" b="1" dirty="0" err="1"/>
              <a:t>Прогрес</a:t>
            </a:r>
            <a:r>
              <a:rPr lang="ru-RU" b="1" dirty="0"/>
              <a:t> (4):</a:t>
            </a:r>
            <a:r>
              <a:rPr lang="ru-RU" dirty="0"/>
              <a:t> 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вкладці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відстежувати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виконаних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589976"/>
            <a:ext cx="6505729" cy="5286167"/>
          </a:xfrm>
          <a:prstGeom prst="rect">
            <a:avLst/>
          </a:prstGeom>
        </p:spPr>
      </p:pic>
      <p:sp>
        <p:nvSpPr>
          <p:cNvPr id="7" name="Стрелка: вниз 6"/>
          <p:cNvSpPr/>
          <p:nvPr/>
        </p:nvSpPr>
        <p:spPr>
          <a:xfrm rot="8260230">
            <a:off x="1304626" y="1218446"/>
            <a:ext cx="710625" cy="1229194"/>
          </a:xfrm>
          <a:prstGeom prst="downArrow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0288" y="365125"/>
            <a:ext cx="4751882" cy="1325563"/>
          </a:xfrm>
        </p:spPr>
        <p:txBody>
          <a:bodyPr>
            <a:normAutofit/>
          </a:bodyPr>
          <a:lstStyle/>
          <a:p>
            <a:r>
              <a:rPr lang="ru-RU" b="1" dirty="0" err="1"/>
              <a:t>Навчальна</a:t>
            </a:r>
            <a:r>
              <a:rPr lang="ru-RU" b="1" dirty="0"/>
              <a:t> </a:t>
            </a:r>
            <a:r>
              <a:rPr lang="ru-RU" b="1" dirty="0" err="1"/>
              <a:t>програма</a:t>
            </a:r>
            <a:r>
              <a:rPr lang="ru-RU" b="1" dirty="0"/>
              <a:t> (курс)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0" y="2206625"/>
            <a:ext cx="4263453" cy="4351338"/>
          </a:xfrm>
        </p:spPr>
        <p:txBody>
          <a:bodyPr>
            <a:normAutofit/>
          </a:bodyPr>
          <a:lstStyle/>
          <a:p>
            <a:r>
              <a:rPr lang="ru-RU" dirty="0" err="1"/>
              <a:t>поділена</a:t>
            </a:r>
            <a:r>
              <a:rPr lang="ru-RU" dirty="0"/>
              <a:t> на </a:t>
            </a:r>
            <a:r>
              <a:rPr lang="ru-RU" dirty="0" err="1"/>
              <a:t>тижні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розділені</a:t>
            </a:r>
            <a:r>
              <a:rPr lang="ru-RU" dirty="0"/>
              <a:t> на </a:t>
            </a:r>
            <a:r>
              <a:rPr lang="ru-RU" dirty="0" err="1"/>
              <a:t>розділи</a:t>
            </a:r>
            <a:r>
              <a:rPr lang="ru-RU" dirty="0"/>
              <a:t>, </a:t>
            </a:r>
            <a:r>
              <a:rPr lang="ru-RU" dirty="0" err="1"/>
              <a:t>кожен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, у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підрозділів</a:t>
            </a:r>
            <a:r>
              <a:rPr lang="ru-RU" dirty="0"/>
              <a:t>  </a:t>
            </a:r>
            <a:endParaRPr lang="ru-RU" dirty="0"/>
          </a:p>
          <a:p>
            <a:r>
              <a:rPr lang="ru-RU" dirty="0"/>
              <a:t>Ви можете </a:t>
            </a:r>
            <a:r>
              <a:rPr lang="ru-RU" dirty="0" err="1"/>
              <a:t>переміщуватися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підрозділами</a:t>
            </a:r>
            <a:r>
              <a:rPr lang="ru-RU" dirty="0"/>
              <a:t>, </a:t>
            </a:r>
            <a:r>
              <a:rPr lang="ru-RU" dirty="0" err="1"/>
              <a:t>натиснувши</a:t>
            </a:r>
            <a:r>
              <a:rPr lang="ru-RU" dirty="0"/>
              <a:t> на них у горизонтальному меню,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стрілок</a:t>
            </a:r>
            <a:r>
              <a:rPr lang="ru-RU" dirty="0"/>
              <a:t> «</a:t>
            </a:r>
            <a:r>
              <a:rPr lang="ru-RU" dirty="0" err="1"/>
              <a:t>уперед</a:t>
            </a:r>
            <a:r>
              <a:rPr lang="ru-RU" dirty="0"/>
              <a:t>» - «назад» по боках. </a:t>
            </a:r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" r="32559"/>
          <a:stretch>
            <a:fillRect/>
          </a:stretch>
        </p:blipFill>
        <p:spPr>
          <a:xfrm>
            <a:off x="134912" y="365125"/>
            <a:ext cx="7045376" cy="62974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9843" y="4107305"/>
            <a:ext cx="6805533" cy="24506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/>
          <p:cNvSpPr/>
          <p:nvPr/>
        </p:nvSpPr>
        <p:spPr>
          <a:xfrm rot="2279922">
            <a:off x="6510491" y="3839298"/>
            <a:ext cx="526187" cy="10859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861" y="779639"/>
            <a:ext cx="7773231" cy="57560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0504" y="365125"/>
            <a:ext cx="4503296" cy="1325563"/>
          </a:xfrm>
        </p:spPr>
        <p:txBody>
          <a:bodyPr/>
          <a:lstStyle/>
          <a:p>
            <a:r>
              <a:rPr lang="ru-RU" b="1" dirty="0" err="1"/>
              <a:t>Відео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2092" y="1227680"/>
            <a:ext cx="3917430" cy="4859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Тут </a:t>
            </a:r>
            <a:r>
              <a:rPr lang="ru-RU" dirty="0" err="1"/>
              <a:t>розташовані</a:t>
            </a:r>
            <a:r>
              <a:rPr lang="ru-RU" dirty="0"/>
              <a:t> </a:t>
            </a:r>
            <a:r>
              <a:rPr lang="ru-RU" b="1" dirty="0" err="1"/>
              <a:t>відеолекції</a:t>
            </a:r>
            <a:r>
              <a:rPr lang="ru-RU" b="1" dirty="0"/>
              <a:t> та тести  </a:t>
            </a:r>
            <a:r>
              <a:rPr lang="ru-RU" b="1" dirty="0" err="1"/>
              <a:t>обраного</a:t>
            </a:r>
            <a:r>
              <a:rPr lang="ru-RU" b="1" dirty="0"/>
              <a:t> </a:t>
            </a:r>
            <a:r>
              <a:rPr lang="ru-RU" b="1" dirty="0" err="1"/>
              <a:t>Тижня</a:t>
            </a:r>
            <a:r>
              <a:rPr lang="ru-RU" b="1" dirty="0"/>
              <a:t>. 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відеопрогравачі</a:t>
            </a:r>
            <a:r>
              <a:rPr lang="ru-RU" dirty="0"/>
              <a:t> </a:t>
            </a:r>
            <a:r>
              <a:rPr lang="ru-RU" dirty="0" err="1"/>
              <a:t>інтегровано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пришвидшення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запису</a:t>
            </a:r>
            <a:r>
              <a:rPr lang="ru-RU" dirty="0"/>
              <a:t> до 1.25 </a:t>
            </a:r>
            <a:r>
              <a:rPr lang="ru-RU" dirty="0" err="1"/>
              <a:t>або</a:t>
            </a:r>
            <a:r>
              <a:rPr lang="ru-RU" dirty="0"/>
              <a:t> до 1.5,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зручним</a:t>
            </a:r>
            <a:r>
              <a:rPr lang="ru-RU" dirty="0"/>
              <a:t> 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слухачів</a:t>
            </a:r>
            <a:r>
              <a:rPr lang="ru-RU" dirty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дивитися</a:t>
            </a:r>
            <a:r>
              <a:rPr lang="ru-RU" dirty="0"/>
              <a:t> </a:t>
            </a:r>
            <a:r>
              <a:rPr lang="ru-RU" dirty="0" err="1"/>
              <a:t>лекції</a:t>
            </a:r>
            <a:r>
              <a:rPr lang="ru-RU" dirty="0"/>
              <a:t> у </a:t>
            </a:r>
            <a:r>
              <a:rPr lang="ru-RU" dirty="0" err="1"/>
              <a:t>повноекранному</a:t>
            </a:r>
            <a:r>
              <a:rPr lang="ru-RU" dirty="0"/>
              <a:t> </a:t>
            </a:r>
            <a:r>
              <a:rPr lang="ru-RU" dirty="0" err="1"/>
              <a:t>режимі</a:t>
            </a:r>
            <a:r>
              <a:rPr lang="ru-RU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6" name="Стрелка: вниз 5"/>
          <p:cNvSpPr/>
          <p:nvPr/>
        </p:nvSpPr>
        <p:spPr>
          <a:xfrm rot="2279922">
            <a:off x="6386255" y="4858472"/>
            <a:ext cx="526187" cy="8253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/>
          <p:cNvSpPr/>
          <p:nvPr/>
        </p:nvSpPr>
        <p:spPr>
          <a:xfrm>
            <a:off x="7748383" y="4783979"/>
            <a:ext cx="526187" cy="8253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43790" y="6087668"/>
            <a:ext cx="2023672" cy="3906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11118"/>
            <a:ext cx="6405797" cy="908888"/>
          </a:xfrm>
        </p:spPr>
        <p:txBody>
          <a:bodyPr/>
          <a:lstStyle/>
          <a:p>
            <a:r>
              <a:rPr lang="ru-RU" b="1" dirty="0" err="1"/>
              <a:t>Обговорення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4219" y="469900"/>
            <a:ext cx="4287932" cy="6388100"/>
          </a:xfrm>
        </p:spPr>
        <p:txBody>
          <a:bodyPr>
            <a:normAutofit/>
          </a:bodyPr>
          <a:lstStyle/>
          <a:p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верхнього</a:t>
            </a:r>
            <a:r>
              <a:rPr lang="ru-RU" dirty="0"/>
              <a:t> меню </a:t>
            </a:r>
            <a:r>
              <a:rPr lang="ru-RU" b="1" dirty="0" err="1"/>
              <a:t>Обговорення</a:t>
            </a:r>
            <a:r>
              <a:rPr lang="ru-RU" b="1" dirty="0"/>
              <a:t> (1)</a:t>
            </a:r>
            <a:r>
              <a:rPr lang="ru-RU" dirty="0"/>
              <a:t> </a:t>
            </a:r>
            <a:r>
              <a:rPr lang="ru-RU" dirty="0" err="1"/>
              <a:t>ви</a:t>
            </a:r>
            <a:r>
              <a:rPr lang="ru-RU" dirty="0"/>
              <a:t> можете перейти на </a:t>
            </a:r>
            <a:r>
              <a:rPr lang="ru-RU" dirty="0" err="1"/>
              <a:t>загальну</a:t>
            </a:r>
            <a:r>
              <a:rPr lang="ru-RU" dirty="0"/>
              <a:t> </a:t>
            </a:r>
            <a:r>
              <a:rPr lang="ru-RU" dirty="0" err="1"/>
              <a:t>сторінку</a:t>
            </a:r>
            <a:r>
              <a:rPr lang="ru-RU" dirty="0"/>
              <a:t> форуму. </a:t>
            </a:r>
            <a:endParaRPr lang="ru-RU" dirty="0"/>
          </a:p>
          <a:p>
            <a:r>
              <a:rPr lang="ru-RU" dirty="0"/>
              <a:t>Тут буде </a:t>
            </a:r>
            <a:r>
              <a:rPr lang="ru-RU" dirty="0" err="1"/>
              <a:t>розміщено</a:t>
            </a:r>
            <a:r>
              <a:rPr lang="ru-RU" dirty="0"/>
              <a:t> </a:t>
            </a:r>
            <a:r>
              <a:rPr lang="ru-RU" dirty="0" err="1"/>
              <a:t>обговорення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курсу.</a:t>
            </a:r>
            <a:endParaRPr lang="ru-RU" dirty="0"/>
          </a:p>
          <a:p>
            <a:r>
              <a:rPr lang="ru-RU" dirty="0" err="1"/>
              <a:t>Праворуч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самого </a:t>
            </a:r>
            <a:r>
              <a:rPr lang="ru-RU" dirty="0" err="1"/>
              <a:t>повідомлення</a:t>
            </a:r>
            <a:r>
              <a:rPr lang="ru-RU" dirty="0"/>
              <a:t> </a:t>
            </a:r>
            <a:r>
              <a:rPr lang="ru-RU" b="1" dirty="0"/>
              <a:t>(2)</a:t>
            </a:r>
            <a:r>
              <a:rPr lang="ru-RU" dirty="0"/>
              <a:t> 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побачити</a:t>
            </a:r>
            <a:r>
              <a:rPr lang="ru-RU" dirty="0"/>
              <a:t>:</a:t>
            </a:r>
            <a:endParaRPr lang="ru-RU" dirty="0"/>
          </a:p>
          <a:p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голосів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повідомленню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. </a:t>
            </a:r>
            <a:endParaRPr lang="ru-RU" dirty="0"/>
          </a:p>
          <a:p>
            <a:r>
              <a:rPr lang="ru-RU" b="1" i="1" dirty="0" err="1"/>
              <a:t>Підтримайте</a:t>
            </a:r>
            <a:r>
              <a:rPr lang="ru-RU" b="1" i="1" dirty="0"/>
              <a:t> </a:t>
            </a:r>
            <a:r>
              <a:rPr lang="ru-RU" b="1" i="1" dirty="0" err="1"/>
              <a:t>корисні</a:t>
            </a:r>
            <a:r>
              <a:rPr lang="ru-RU" b="1" i="1" dirty="0"/>
              <a:t> </a:t>
            </a:r>
            <a:r>
              <a:rPr lang="ru-RU" b="1" i="1" dirty="0" err="1"/>
              <a:t>повідомлення</a:t>
            </a:r>
            <a:r>
              <a:rPr lang="ru-RU" b="1" i="1" dirty="0"/>
              <a:t>, </a:t>
            </a:r>
            <a:r>
              <a:rPr lang="ru-RU" b="1" i="1" dirty="0" err="1"/>
              <a:t>натиснувши</a:t>
            </a:r>
            <a:r>
              <a:rPr lang="ru-RU" b="1" i="1" dirty="0"/>
              <a:t> «+».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305" y="1320006"/>
            <a:ext cx="7350914" cy="48569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223" y="463339"/>
            <a:ext cx="11347554" cy="63946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57" y="584616"/>
            <a:ext cx="4427095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Обговорення</a:t>
            </a:r>
            <a:r>
              <a:rPr lang="ru-RU" b="1" dirty="0"/>
              <a:t>:</a:t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b="1" dirty="0" err="1"/>
              <a:t>нове</a:t>
            </a:r>
            <a:r>
              <a:rPr lang="ru-RU" b="1" dirty="0"/>
              <a:t> </a:t>
            </a:r>
            <a:r>
              <a:rPr lang="ru-RU" b="1" dirty="0" err="1"/>
              <a:t>повідомлення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657" y="3642610"/>
            <a:ext cx="4781862" cy="2938071"/>
          </a:xfrm>
        </p:spPr>
        <p:txBody>
          <a:bodyPr>
            <a:normAutofit/>
          </a:bodyPr>
          <a:lstStyle/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написати</a:t>
            </a:r>
            <a:r>
              <a:rPr lang="ru-RU" dirty="0"/>
              <a:t> </a:t>
            </a:r>
            <a:r>
              <a:rPr lang="ru-RU" b="1" dirty="0" err="1"/>
              <a:t>нове</a:t>
            </a:r>
            <a:r>
              <a:rPr lang="ru-RU" b="1" dirty="0"/>
              <a:t> </a:t>
            </a:r>
            <a:r>
              <a:rPr lang="ru-RU" b="1" dirty="0" err="1"/>
              <a:t>повідомлення</a:t>
            </a:r>
            <a:r>
              <a:rPr lang="ru-RU" dirty="0"/>
              <a:t>, </a:t>
            </a:r>
            <a:r>
              <a:rPr lang="ru-RU" dirty="0" err="1"/>
              <a:t>оберіть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</a:t>
            </a:r>
            <a:r>
              <a:rPr lang="ru-RU" dirty="0" err="1"/>
              <a:t>гілку</a:t>
            </a:r>
            <a:r>
              <a:rPr lang="ru-RU" dirty="0"/>
              <a:t> (тему) </a:t>
            </a:r>
            <a:r>
              <a:rPr lang="ru-RU" b="1" dirty="0"/>
              <a:t> </a:t>
            </a:r>
            <a:r>
              <a:rPr lang="ru-RU" dirty="0"/>
              <a:t>та в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«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»</a:t>
            </a:r>
            <a:r>
              <a:rPr lang="ru-RU" b="1" dirty="0"/>
              <a:t> </a:t>
            </a:r>
            <a:r>
              <a:rPr lang="ru-RU" dirty="0"/>
              <a:t>- </a:t>
            </a:r>
            <a:r>
              <a:rPr lang="ru-RU" dirty="0" err="1"/>
              <a:t>надрукуйте</a:t>
            </a:r>
            <a:r>
              <a:rPr lang="ru-RU" dirty="0"/>
              <a:t> Ваше </a:t>
            </a:r>
            <a:r>
              <a:rPr lang="ru-RU" dirty="0" err="1"/>
              <a:t>повідомлення</a:t>
            </a:r>
            <a:r>
              <a:rPr lang="ru-RU" dirty="0"/>
              <a:t> та </a:t>
            </a:r>
            <a:r>
              <a:rPr lang="ru-RU" dirty="0" err="1"/>
              <a:t>натисніть</a:t>
            </a:r>
            <a:r>
              <a:rPr lang="ru-RU" dirty="0"/>
              <a:t> кнопку «</a:t>
            </a:r>
            <a:r>
              <a:rPr lang="ru-RU" dirty="0" err="1"/>
              <a:t>Надіслати</a:t>
            </a:r>
            <a:r>
              <a:rPr lang="ru-RU" dirty="0"/>
              <a:t>».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389"/>
          <a:stretch>
            <a:fillRect/>
          </a:stretch>
        </p:blipFill>
        <p:spPr>
          <a:xfrm>
            <a:off x="5486401" y="584616"/>
            <a:ext cx="6705600" cy="62733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B_2018_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GRB_2018_1</Template>
  <TotalTime>0</TotalTime>
  <Words>3698</Words>
  <Application>WPS Presentation</Application>
  <PresentationFormat>Широкоэкранный</PresentationFormat>
  <Paragraphs>81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SimSun</vt:lpstr>
      <vt:lpstr>Wingdings</vt:lpstr>
      <vt:lpstr>Arial</vt:lpstr>
      <vt:lpstr>Calibri</vt:lpstr>
      <vt:lpstr>Microsoft YaHei</vt:lpstr>
      <vt:lpstr/>
      <vt:lpstr>Arial Unicode MS</vt:lpstr>
      <vt:lpstr>Segoe Print</vt:lpstr>
      <vt:lpstr>GRB_2018_1</vt:lpstr>
      <vt:lpstr>Paint.Picture</vt:lpstr>
      <vt:lpstr>Як користуватися онлайн-курсом  «Ґендерно орієнтоване бюджетування для розвитку громад»  </vt:lpstr>
      <vt:lpstr>PowerPoint 演示文稿</vt:lpstr>
      <vt:lpstr>PowerPoint 演示文稿</vt:lpstr>
      <vt:lpstr>Як користуватися цим курсом</vt:lpstr>
      <vt:lpstr>Навчальна програма (курс)</vt:lpstr>
      <vt:lpstr>Відео </vt:lpstr>
      <vt:lpstr>Обговорення</vt:lpstr>
      <vt:lpstr>PowerPoint 演示文稿</vt:lpstr>
      <vt:lpstr>Обговорення:  нове повідомлення</vt:lpstr>
      <vt:lpstr>PowerPoint 演示文稿</vt:lpstr>
      <vt:lpstr>PowerPoint 演示文稿</vt:lpstr>
      <vt:lpstr>ЕКСПЕРТНА КОМАНДА КУРСУ Бажає вам успіху!</vt:lpstr>
      <vt:lpstr>Як збільшити ваші шанси успішно завершити курс: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ТI</dc:creator>
  <cp:lastModifiedBy>TІ</cp:lastModifiedBy>
  <cp:revision>29</cp:revision>
  <dcterms:created xsi:type="dcterms:W3CDTF">2018-11-11T22:59:00Z</dcterms:created>
  <dcterms:modified xsi:type="dcterms:W3CDTF">2018-11-12T22:52:23Z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1049-10.2.0.7549</vt:lpwstr>
  </property>
</Properties>
</file>