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260" r:id="rId3"/>
    <p:sldId id="261" r:id="rId4"/>
    <p:sldId id="263" r:id="rId5"/>
    <p:sldId id="264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36CF9-15A4-47BF-93E4-7781F62F799D}" type="datetimeFigureOut">
              <a:rPr lang="uk-UA" smtClean="0"/>
              <a:pPr/>
              <a:t>30.08.2017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278B5-9B57-41C1-A1F2-7FB2CED0861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47044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CFD66-80FC-479D-9B02-407B61100DB4}" type="datetimeFigureOut">
              <a:rPr lang="uk-UA" smtClean="0"/>
              <a:pPr/>
              <a:t>30.08.2017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EF43D-EA63-44D8-8C93-6419CB223E6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01422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EBAF7-F707-48AD-B4FC-12868E449D59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D0B949-106C-4112-B672-6184EA5839AF}" type="datetime7">
              <a:rPr lang="ru-RU" smtClean="0"/>
              <a:pPr/>
              <a:t>авг-17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0649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EBAF7-F707-48AD-B4FC-12868E449D59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D0B949-106C-4112-B672-6184EA5839AF}" type="datetime7">
              <a:rPr lang="ru-RU" smtClean="0"/>
              <a:pPr/>
              <a:t>авг-17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0649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EBAF7-F707-48AD-B4FC-12868E449D59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D0B949-106C-4112-B672-6184EA5839AF}" type="datetime7">
              <a:rPr lang="ru-RU" smtClean="0"/>
              <a:pPr/>
              <a:t>авг-17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0649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EBAF7-F707-48AD-B4FC-12868E449D59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D0B949-106C-4112-B672-6184EA5839AF}" type="datetime7">
              <a:rPr lang="ru-RU" smtClean="0"/>
              <a:pPr/>
              <a:t>авг-17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0649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EBAF7-F707-48AD-B4FC-12868E449D59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D0B949-106C-4112-B672-6184EA5839AF}" type="datetime7">
              <a:rPr lang="ru-RU" smtClean="0"/>
              <a:pPr/>
              <a:t>авг-17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0649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EBAF7-F707-48AD-B4FC-12868E449D59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D0B949-106C-4112-B672-6184EA5839AF}" type="datetime7">
              <a:rPr lang="ru-RU" smtClean="0"/>
              <a:pPr/>
              <a:t>авг-17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0649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EBAF7-F707-48AD-B4FC-12868E449D59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D0B949-106C-4112-B672-6184EA5839AF}" type="datetime7">
              <a:rPr lang="ru-RU" smtClean="0"/>
              <a:pPr/>
              <a:t>авг-17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0649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EBAF7-F707-48AD-B4FC-12868E449D59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D0B949-106C-4112-B672-6184EA5839AF}" type="datetime7">
              <a:rPr lang="ru-RU" smtClean="0"/>
              <a:pPr/>
              <a:t>авг-17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0649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EBAF7-F707-48AD-B4FC-12868E449D59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D0B949-106C-4112-B672-6184EA5839AF}" type="datetime7">
              <a:rPr lang="ru-RU" smtClean="0"/>
              <a:pPr/>
              <a:t>авг-17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0649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EBAF7-F707-48AD-B4FC-12868E449D59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D0B949-106C-4112-B672-6184EA5839AF}" type="datetime7">
              <a:rPr lang="ru-RU" smtClean="0"/>
              <a:pPr/>
              <a:t>авг-17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0649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EBAF7-F707-48AD-B4FC-12868E449D59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D0B949-106C-4112-B672-6184EA5839AF}" type="datetime7">
              <a:rPr lang="ru-RU" smtClean="0"/>
              <a:pPr/>
              <a:t>авг-17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0649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EBAF7-F707-48AD-B4FC-12868E449D59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D0B949-106C-4112-B672-6184EA5839AF}" type="datetime7">
              <a:rPr lang="ru-RU" smtClean="0"/>
              <a:pPr/>
              <a:t>авг-17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0649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EBAF7-F707-48AD-B4FC-12868E449D59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D0B949-106C-4112-B672-6184EA5839AF}" type="datetime7">
              <a:rPr lang="ru-RU" smtClean="0"/>
              <a:pPr/>
              <a:t>авг-17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0649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EBAF7-F707-48AD-B4FC-12868E449D59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D0B949-106C-4112-B672-6184EA5839AF}" type="datetime7">
              <a:rPr lang="ru-RU" smtClean="0"/>
              <a:pPr/>
              <a:t>авг-17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0649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EBAF7-F707-48AD-B4FC-12868E449D59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D0B949-106C-4112-B672-6184EA5839AF}" type="datetime7">
              <a:rPr lang="ru-RU" smtClean="0"/>
              <a:pPr/>
              <a:t>авг-17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064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AA32-5C90-4FEC-9E23-14059E7C17AE}" type="datetimeFigureOut">
              <a:rPr lang="uk-UA" smtClean="0"/>
              <a:pPr/>
              <a:t>30.08.2017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0A94-3277-4FCC-A422-8C2A3DD49F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AA32-5C90-4FEC-9E23-14059E7C17AE}" type="datetimeFigureOut">
              <a:rPr lang="uk-UA" smtClean="0"/>
              <a:pPr/>
              <a:t>30.08.2017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0A94-3277-4FCC-A422-8C2A3DD49F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AA32-5C90-4FEC-9E23-14059E7C17AE}" type="datetimeFigureOut">
              <a:rPr lang="uk-UA" smtClean="0"/>
              <a:pPr/>
              <a:t>30.08.2017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0A94-3277-4FCC-A422-8C2A3DD49F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AA32-5C90-4FEC-9E23-14059E7C17AE}" type="datetimeFigureOut">
              <a:rPr lang="uk-UA" smtClean="0"/>
              <a:pPr/>
              <a:t>30.08.2017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0A94-3277-4FCC-A422-8C2A3DD49F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AA32-5C90-4FEC-9E23-14059E7C17AE}" type="datetimeFigureOut">
              <a:rPr lang="uk-UA" smtClean="0"/>
              <a:pPr/>
              <a:t>30.08.2017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0A94-3277-4FCC-A422-8C2A3DD49F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AA32-5C90-4FEC-9E23-14059E7C17AE}" type="datetimeFigureOut">
              <a:rPr lang="uk-UA" smtClean="0"/>
              <a:pPr/>
              <a:t>30.08.2017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0A94-3277-4FCC-A422-8C2A3DD49F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AA32-5C90-4FEC-9E23-14059E7C17AE}" type="datetimeFigureOut">
              <a:rPr lang="uk-UA" smtClean="0"/>
              <a:pPr/>
              <a:t>30.08.2017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0A94-3277-4FCC-A422-8C2A3DD49F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AA32-5C90-4FEC-9E23-14059E7C17AE}" type="datetimeFigureOut">
              <a:rPr lang="uk-UA" smtClean="0"/>
              <a:pPr/>
              <a:t>30.08.2017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0A94-3277-4FCC-A422-8C2A3DD49F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AA32-5C90-4FEC-9E23-14059E7C17AE}" type="datetimeFigureOut">
              <a:rPr lang="uk-UA" smtClean="0"/>
              <a:pPr/>
              <a:t>30.08.2017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0A94-3277-4FCC-A422-8C2A3DD49F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AA32-5C90-4FEC-9E23-14059E7C17AE}" type="datetimeFigureOut">
              <a:rPr lang="uk-UA" smtClean="0"/>
              <a:pPr/>
              <a:t>30.08.2017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0A94-3277-4FCC-A422-8C2A3DD49F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AA32-5C90-4FEC-9E23-14059E7C17AE}" type="datetimeFigureOut">
              <a:rPr lang="uk-UA" smtClean="0"/>
              <a:pPr/>
              <a:t>30.08.2017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0A94-3277-4FCC-A422-8C2A3DD49F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CAA32-5C90-4FEC-9E23-14059E7C17AE}" type="datetimeFigureOut">
              <a:rPr lang="uk-UA" smtClean="0"/>
              <a:pPr/>
              <a:t>30.08.2017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20A94-3277-4FCC-A422-8C2A3DD49FCF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007017"/>
            <a:ext cx="9144000" cy="64529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194560" cy="5522875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4282" y="3886200"/>
            <a:ext cx="8448400" cy="242312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endParaRPr lang="uk-UA" sz="1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uk-UA" sz="1400" b="1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uk-UA" sz="14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endParaRPr lang="uk-UA" sz="2000" dirty="0">
              <a:solidFill>
                <a:srgbClr val="0070C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8385" y="6021288"/>
            <a:ext cx="1030119" cy="541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638" y="196218"/>
            <a:ext cx="8457818" cy="681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3648" y="2924944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молодіжних організацій у розвитку громад</a:t>
            </a:r>
            <a:endParaRPr lang="ru-RU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0072" y="4509120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00FF"/>
                </a:solidFill>
              </a:rPr>
              <a:t>аналітик Асоціації міст України, кандидат педагогічних наук</a:t>
            </a:r>
          </a:p>
          <a:p>
            <a:r>
              <a:rPr lang="uk-UA" dirty="0" smtClean="0">
                <a:solidFill>
                  <a:srgbClr val="0000FF"/>
                </a:solidFill>
              </a:rPr>
              <a:t>Людмила Мозгова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26876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000FF"/>
                </a:solidFill>
              </a:rPr>
              <a:t>Всеукраїнська конференція:</a:t>
            </a:r>
          </a:p>
          <a:p>
            <a:pPr algn="ctr"/>
            <a:r>
              <a:rPr lang="uk-UA" dirty="0" err="1" smtClean="0">
                <a:solidFill>
                  <a:srgbClr val="0000FF"/>
                </a:solidFill>
              </a:rPr>
              <a:t>“Молодіжна</a:t>
            </a:r>
            <a:r>
              <a:rPr lang="uk-UA" dirty="0" smtClean="0">
                <a:solidFill>
                  <a:srgbClr val="0000FF"/>
                </a:solidFill>
              </a:rPr>
              <a:t> політика в умовах </a:t>
            </a:r>
            <a:r>
              <a:rPr lang="uk-UA" dirty="0" err="1" smtClean="0">
                <a:solidFill>
                  <a:srgbClr val="0000FF"/>
                </a:solidFill>
              </a:rPr>
              <a:t>децентралізації”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9792" y="602128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00FF"/>
                </a:solidFill>
              </a:rPr>
              <a:t>м. Київ - 04 вересня 2017 року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007017"/>
            <a:ext cx="9144000" cy="64529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194560" cy="5522875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4282" y="3886200"/>
            <a:ext cx="8448400" cy="242312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endParaRPr lang="uk-UA" sz="1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uk-UA" sz="1400" b="1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uk-UA" sz="14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endParaRPr lang="uk-UA" sz="2000" dirty="0">
              <a:solidFill>
                <a:srgbClr val="0070C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8385" y="6021288"/>
            <a:ext cx="1030119" cy="541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638" y="196218"/>
            <a:ext cx="8457818" cy="681801"/>
          </a:xfrm>
          <a:prstGeom prst="rect">
            <a:avLst/>
          </a:prstGeom>
        </p:spPr>
      </p:pic>
      <p:sp>
        <p:nvSpPr>
          <p:cNvPr id="8" name="Прямокутник 9"/>
          <p:cNvSpPr/>
          <p:nvPr/>
        </p:nvSpPr>
        <p:spPr>
          <a:xfrm>
            <a:off x="611560" y="1484784"/>
            <a:ext cx="8208912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6886" tIns="43443" rIns="86886" bIns="43443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Благодійні заходи, спрямовані на збір коштів для тих, хто потребує матеріальної підтримки:</a:t>
            </a:r>
          </a:p>
        </p:txBody>
      </p:sp>
      <p:pic>
        <p:nvPicPr>
          <p:cNvPr id="27650" name="Picture 2" descr="C:\Users\mozgova\Desktop\молодіжна політика\молодіжна політика\Благодійний велопробіг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4018" y="2348880"/>
            <a:ext cx="3536454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5292080" y="486916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“Благодійний</a:t>
            </a:r>
            <a:r>
              <a:rPr lang="uk-UA" dirty="0" smtClean="0"/>
              <a:t> </a:t>
            </a:r>
            <a:r>
              <a:rPr lang="uk-UA" dirty="0" err="1" smtClean="0"/>
              <a:t>велопробіг”</a:t>
            </a:r>
            <a:endParaRPr lang="ru-RU" dirty="0"/>
          </a:p>
        </p:txBody>
      </p:sp>
      <p:pic>
        <p:nvPicPr>
          <p:cNvPr id="13" name="Picture 4" descr="C:\Users\mozgova\Desktop\молодіжна політика\молодіжна політика\акція для людей з обмеженими можливостями Світ для теб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2420888"/>
            <a:ext cx="3419277" cy="2273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1115616" y="486916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“Світ</a:t>
            </a:r>
            <a:r>
              <a:rPr lang="uk-UA" dirty="0" smtClean="0"/>
              <a:t> для </a:t>
            </a:r>
            <a:r>
              <a:rPr lang="uk-UA" dirty="0" err="1" smtClean="0"/>
              <a:t>тебе”</a:t>
            </a:r>
            <a:r>
              <a:rPr lang="uk-UA" dirty="0" smtClean="0"/>
              <a:t> (для людей із обмеженими можливостями)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007017"/>
            <a:ext cx="9144000" cy="64529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194560" cy="5522875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4282" y="3886200"/>
            <a:ext cx="8448400" cy="242312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endParaRPr lang="uk-UA" sz="1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uk-UA" sz="1400" b="1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uk-UA" sz="14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endParaRPr lang="uk-UA" sz="2000" dirty="0">
              <a:solidFill>
                <a:srgbClr val="0070C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8385" y="6021288"/>
            <a:ext cx="1030119" cy="541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638" y="196218"/>
            <a:ext cx="8457818" cy="681801"/>
          </a:xfrm>
          <a:prstGeom prst="rect">
            <a:avLst/>
          </a:prstGeom>
        </p:spPr>
      </p:pic>
      <p:sp>
        <p:nvSpPr>
          <p:cNvPr id="8" name="Прямокутник 9"/>
          <p:cNvSpPr/>
          <p:nvPr/>
        </p:nvSpPr>
        <p:spPr>
          <a:xfrm>
            <a:off x="611560" y="1484784"/>
            <a:ext cx="8208912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6886" tIns="43443" rIns="86886" bIns="43443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Організація заходів до певних свят:</a:t>
            </a:r>
          </a:p>
        </p:txBody>
      </p:sp>
      <p:pic>
        <p:nvPicPr>
          <p:cNvPr id="29698" name="Picture 2" descr="C:\Users\mozgova\Desktop\молодіжна політика\молодіжна політика\День молоді акція Мистецтво бути молодим.JPG"/>
          <p:cNvPicPr>
            <a:picLocks noChangeAspect="1" noChangeArrowheads="1"/>
          </p:cNvPicPr>
          <p:nvPr/>
        </p:nvPicPr>
        <p:blipFill>
          <a:blip r:embed="rId5" cstate="print"/>
          <a:srcRect l="6748" t="28925" r="4921" b="20729"/>
          <a:stretch>
            <a:fillRect/>
          </a:stretch>
        </p:blipFill>
        <p:spPr bwMode="auto">
          <a:xfrm>
            <a:off x="3491880" y="2708920"/>
            <a:ext cx="5315595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3635896" y="486916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День молоді</a:t>
            </a:r>
            <a:endParaRPr lang="ru-RU" dirty="0"/>
          </a:p>
        </p:txBody>
      </p:sp>
      <p:pic>
        <p:nvPicPr>
          <p:cNvPr id="12" name="Рисунок 11" descr="C:\Users\Юля\Desktop\АНАЛІТИЧНИЙ ЗБІРНИК 2016-2017 НАВЧАЛЬНИЙ РІК\Спортивні досягнення ЗНЗ\Фото\переможці Джури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708920"/>
            <a:ext cx="2592288" cy="2185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611560" y="508518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Військово-патріотична гра </a:t>
            </a:r>
            <a:r>
              <a:rPr lang="uk-UA" dirty="0" err="1" smtClean="0"/>
              <a:t>“Сокіл</a:t>
            </a:r>
            <a:r>
              <a:rPr lang="uk-UA" dirty="0" smtClean="0"/>
              <a:t> (Джура)”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419872" y="220486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Конкурс </a:t>
            </a:r>
            <a:r>
              <a:rPr lang="uk-UA" dirty="0" err="1" smtClean="0"/>
              <a:t>“Молода</a:t>
            </a:r>
            <a:r>
              <a:rPr lang="uk-UA" dirty="0" smtClean="0"/>
              <a:t> людина </a:t>
            </a:r>
            <a:r>
              <a:rPr lang="uk-UA" dirty="0" err="1" smtClean="0"/>
              <a:t>року”</a:t>
            </a:r>
            <a:r>
              <a:rPr lang="uk-UA" dirty="0" smtClean="0"/>
              <a:t> у різних номінаціях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007017"/>
            <a:ext cx="9144000" cy="64529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194560" cy="5522875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4282" y="3886200"/>
            <a:ext cx="8448400" cy="242312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endParaRPr lang="uk-UA" sz="1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uk-UA" sz="1400" b="1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uk-UA" sz="14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endParaRPr lang="uk-UA" sz="2000" dirty="0">
              <a:solidFill>
                <a:srgbClr val="0070C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8385" y="6021288"/>
            <a:ext cx="1030119" cy="541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638" y="196218"/>
            <a:ext cx="8457818" cy="681801"/>
          </a:xfrm>
          <a:prstGeom prst="rect">
            <a:avLst/>
          </a:prstGeom>
        </p:spPr>
      </p:pic>
      <p:sp>
        <p:nvSpPr>
          <p:cNvPr id="8" name="Прямокутник 9"/>
          <p:cNvSpPr/>
          <p:nvPr/>
        </p:nvSpPr>
        <p:spPr>
          <a:xfrm>
            <a:off x="611560" y="1484784"/>
            <a:ext cx="8208912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6886" tIns="43443" rIns="86886" bIns="43443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Заходи, ініційовані молоддю з метою виховання сімейних цінностей у громаді :</a:t>
            </a:r>
          </a:p>
        </p:txBody>
      </p:sp>
      <p:pic>
        <p:nvPicPr>
          <p:cNvPr id="30722" name="Picture 2" descr="C:\Users\mozgova\Desktop\молодіжна політика\молодіжна політика\Парад наречених на День міста.JPG"/>
          <p:cNvPicPr>
            <a:picLocks noChangeAspect="1" noChangeArrowheads="1"/>
          </p:cNvPicPr>
          <p:nvPr/>
        </p:nvPicPr>
        <p:blipFill>
          <a:blip r:embed="rId5" cstate="print"/>
          <a:srcRect l="1346" t="20467"/>
          <a:stretch>
            <a:fillRect/>
          </a:stretch>
        </p:blipFill>
        <p:spPr bwMode="auto">
          <a:xfrm>
            <a:off x="1907704" y="2276872"/>
            <a:ext cx="5277346" cy="2855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2123728" y="5517232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Парад наречених на святі громади</a:t>
            </a:r>
          </a:p>
          <a:p>
            <a:pPr algn="ctr"/>
            <a:r>
              <a:rPr lang="uk-UA" dirty="0" smtClean="0"/>
              <a:t>(День міста, села, селища)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007017"/>
            <a:ext cx="9144000" cy="64529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194560" cy="5522875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4282" y="3886200"/>
            <a:ext cx="8448400" cy="242312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endParaRPr lang="uk-UA" sz="1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uk-UA" sz="1400" b="1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uk-UA" sz="14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endParaRPr lang="uk-UA" sz="2000" dirty="0">
              <a:solidFill>
                <a:srgbClr val="0070C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8385" y="6021288"/>
            <a:ext cx="1030119" cy="541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638" y="196218"/>
            <a:ext cx="8457818" cy="681801"/>
          </a:xfrm>
          <a:prstGeom prst="rect">
            <a:avLst/>
          </a:prstGeom>
        </p:spPr>
      </p:pic>
      <p:sp>
        <p:nvSpPr>
          <p:cNvPr id="8" name="Прямокутник 9"/>
          <p:cNvSpPr/>
          <p:nvPr/>
        </p:nvSpPr>
        <p:spPr>
          <a:xfrm>
            <a:off x="611560" y="1484784"/>
            <a:ext cx="8208912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6886" tIns="43443" rIns="86886" bIns="43443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Отже, молодіжні організації виконують такі важливі ролі у громаді:</a:t>
            </a:r>
          </a:p>
        </p:txBody>
      </p:sp>
      <p:pic>
        <p:nvPicPr>
          <p:cNvPr id="13" name="Picture 2" descr="C:\Users\mozgova\Desktop\картинки\галоч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420888"/>
            <a:ext cx="1056117" cy="792088"/>
          </a:xfrm>
          <a:prstGeom prst="rect">
            <a:avLst/>
          </a:prstGeom>
          <a:noFill/>
        </p:spPr>
      </p:pic>
      <p:pic>
        <p:nvPicPr>
          <p:cNvPr id="14" name="Picture 2" descr="C:\Users\mozgova\Desktop\картинки\галоч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356992"/>
            <a:ext cx="1056117" cy="792088"/>
          </a:xfrm>
          <a:prstGeom prst="rect">
            <a:avLst/>
          </a:prstGeom>
          <a:noFill/>
        </p:spPr>
      </p:pic>
      <p:pic>
        <p:nvPicPr>
          <p:cNvPr id="15" name="Picture 2" descr="C:\Users\mozgova\Desktop\картинки\галоч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221088"/>
            <a:ext cx="1056117" cy="792088"/>
          </a:xfrm>
          <a:prstGeom prst="rect">
            <a:avLst/>
          </a:prstGeom>
          <a:noFill/>
        </p:spPr>
      </p:pic>
      <p:pic>
        <p:nvPicPr>
          <p:cNvPr id="16" name="Picture 2" descr="C:\Users\mozgova\Desktop\картинки\галоч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229200"/>
            <a:ext cx="1056117" cy="792088"/>
          </a:xfrm>
          <a:prstGeom prst="rect">
            <a:avLst/>
          </a:prstGeom>
          <a:noFill/>
        </p:spPr>
      </p:pic>
      <p:sp>
        <p:nvSpPr>
          <p:cNvPr id="17" name="Прямокутник 9"/>
          <p:cNvSpPr/>
          <p:nvPr/>
        </p:nvSpPr>
        <p:spPr>
          <a:xfrm>
            <a:off x="1619672" y="2636912"/>
            <a:ext cx="7200800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6886" tIns="43443" rIns="86886" bIns="43443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Згуртовують учнів та молодь довкола спільних, корисних для громадянського суспільства інтересів</a:t>
            </a:r>
          </a:p>
        </p:txBody>
      </p:sp>
      <p:sp>
        <p:nvSpPr>
          <p:cNvPr id="18" name="Прямокутник 9"/>
          <p:cNvSpPr/>
          <p:nvPr/>
        </p:nvSpPr>
        <p:spPr>
          <a:xfrm>
            <a:off x="1547664" y="3429000"/>
            <a:ext cx="7200800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6886" tIns="43443" rIns="86886" bIns="43443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Сприяють доброму врядуванню в адміністративній одиниці, мають дорадчий голос у прийнятті важливих для молоді рішень на місцевому рівні </a:t>
            </a:r>
          </a:p>
        </p:txBody>
      </p:sp>
      <p:sp>
        <p:nvSpPr>
          <p:cNvPr id="19" name="Прямокутник 9"/>
          <p:cNvSpPr/>
          <p:nvPr/>
        </p:nvSpPr>
        <p:spPr>
          <a:xfrm>
            <a:off x="1547664" y="4365104"/>
            <a:ext cx="7200800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6886" tIns="43443" rIns="86886" bIns="43443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Сприяють вирішенню важливих соціальних, екологічних, виховних та інших питань у громаді </a:t>
            </a:r>
          </a:p>
        </p:txBody>
      </p:sp>
      <p:sp>
        <p:nvSpPr>
          <p:cNvPr id="20" name="Прямокутник 9"/>
          <p:cNvSpPr/>
          <p:nvPr/>
        </p:nvSpPr>
        <p:spPr>
          <a:xfrm>
            <a:off x="1547664" y="5157192"/>
            <a:ext cx="7200800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6886" tIns="43443" rIns="86886" bIns="43443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Забезпечують культурний, просвітницький розвиток громади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007017"/>
            <a:ext cx="9144000" cy="64529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194560" cy="5522875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4282" y="3886200"/>
            <a:ext cx="8448400" cy="242312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endParaRPr lang="uk-UA" sz="1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uk-UA" sz="1400" b="1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uk-UA" sz="14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endParaRPr lang="uk-UA" sz="2000" dirty="0">
              <a:solidFill>
                <a:srgbClr val="0070C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8385" y="6021288"/>
            <a:ext cx="1030119" cy="541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638" y="196218"/>
            <a:ext cx="8457818" cy="68180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83568" y="119675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Асоціація міст України</a:t>
            </a:r>
          </a:p>
          <a:p>
            <a:pPr algn="ctr"/>
            <a:r>
              <a:rPr lang="uk-UA" b="1" dirty="0" smtClean="0">
                <a:solidFill>
                  <a:srgbClr val="0000FF"/>
                </a:solidFill>
              </a:rPr>
              <a:t>у </a:t>
            </a:r>
            <a:r>
              <a:rPr lang="uk-UA" b="1" u="sng" dirty="0" smtClean="0">
                <a:solidFill>
                  <a:srgbClr val="0000FF"/>
                </a:solidFill>
              </a:rPr>
              <a:t>партнерстві з Міністерством молоді та спорту України, іншими профільними міністерствами</a:t>
            </a:r>
            <a:r>
              <a:rPr lang="uk-UA" b="1" dirty="0" smtClean="0">
                <a:solidFill>
                  <a:srgbClr val="0000FF"/>
                </a:solidFill>
              </a:rPr>
              <a:t> сприяє розвитку молодіжного руху: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22" name="Picture 2" descr="C:\Users\mozgova\Desktop\картинки\галоч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420888"/>
            <a:ext cx="1056117" cy="792088"/>
          </a:xfrm>
          <a:prstGeom prst="rect">
            <a:avLst/>
          </a:prstGeom>
          <a:noFill/>
        </p:spPr>
      </p:pic>
      <p:sp>
        <p:nvSpPr>
          <p:cNvPr id="23" name="Прямокутник 9"/>
          <p:cNvSpPr/>
          <p:nvPr/>
        </p:nvSpPr>
        <p:spPr>
          <a:xfrm>
            <a:off x="1619672" y="2636912"/>
            <a:ext cx="7200800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6886" tIns="43443" rIns="86886" bIns="43443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АМУ звернулась із ініціативою та згодом підтримала підвищення заробітної плати тренерів ДЮСШ: молоді – тренерів-професіоналів</a:t>
            </a:r>
          </a:p>
        </p:txBody>
      </p:sp>
      <p:pic>
        <p:nvPicPr>
          <p:cNvPr id="24" name="Picture 2" descr="C:\Users\mozgova\Desktop\картинки\галоч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501008"/>
            <a:ext cx="1056117" cy="792088"/>
          </a:xfrm>
          <a:prstGeom prst="rect">
            <a:avLst/>
          </a:prstGeom>
          <a:noFill/>
        </p:spPr>
      </p:pic>
      <p:sp>
        <p:nvSpPr>
          <p:cNvPr id="25" name="Прямокутник 9"/>
          <p:cNvSpPr/>
          <p:nvPr/>
        </p:nvSpPr>
        <p:spPr>
          <a:xfrm>
            <a:off x="1619672" y="3429000"/>
            <a:ext cx="7200800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6886" tIns="43443" rIns="86886" bIns="43443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АМУ розробила Примірне положення про відділ освіти, молоді та спорту (опубліковано у Практичному посібнику з питань організації роботи ОМС ОТГ” (модуль 3, видання друге): молоді – гідну підтримку в ОМС</a:t>
            </a:r>
          </a:p>
        </p:txBody>
      </p:sp>
      <p:pic>
        <p:nvPicPr>
          <p:cNvPr id="26" name="Picture 2" descr="C:\Users\mozgova\Desktop\картинки\галоч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653136"/>
            <a:ext cx="1056117" cy="792088"/>
          </a:xfrm>
          <a:prstGeom prst="rect">
            <a:avLst/>
          </a:prstGeom>
          <a:noFill/>
        </p:spPr>
      </p:pic>
      <p:sp>
        <p:nvSpPr>
          <p:cNvPr id="27" name="Прямокутник 9"/>
          <p:cNvSpPr/>
          <p:nvPr/>
        </p:nvSpPr>
        <p:spPr>
          <a:xfrm>
            <a:off x="1619672" y="4581128"/>
            <a:ext cx="7200800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6886" tIns="43443" rIns="86886" bIns="43443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АМУ долучена до підготовки документації з питань регіонального замовлення на підготовку робітників у ПТНЗ: молоді – гідну професію та місце роботи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007017"/>
            <a:ext cx="9144000" cy="64529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194560" cy="5522875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4282" y="3886200"/>
            <a:ext cx="8448400" cy="242312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endParaRPr lang="uk-UA" sz="1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uk-UA" sz="1400" b="1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uk-UA" sz="14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endParaRPr lang="uk-UA" sz="2000" dirty="0">
              <a:solidFill>
                <a:srgbClr val="0070C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8385" y="6021288"/>
            <a:ext cx="1030119" cy="541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638" y="196218"/>
            <a:ext cx="8457818" cy="6818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7664" y="1916832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00FF"/>
                </a:solidFill>
              </a:rPr>
              <a:t>«</a:t>
            </a:r>
            <a:r>
              <a:rPr lang="uk-UA" i="1" dirty="0" smtClean="0">
                <a:solidFill>
                  <a:srgbClr val="0000FF"/>
                </a:solidFill>
              </a:rPr>
              <a:t>Немає такої людини, яка у пору юності хоч на мить не вважала б себе здатною на велике</a:t>
            </a:r>
            <a:r>
              <a:rPr lang="ru-RU" i="1" dirty="0" smtClean="0">
                <a:solidFill>
                  <a:srgbClr val="0000FF"/>
                </a:solidFill>
              </a:rPr>
              <a:t>», - </a:t>
            </a:r>
            <a:r>
              <a:rPr lang="uk-UA" i="1" dirty="0" smtClean="0">
                <a:solidFill>
                  <a:srgbClr val="0000FF"/>
                </a:solidFill>
              </a:rPr>
              <a:t>Гюстав Флобер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2852936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 завдання  - створити умови для молоді, щоб вони вже в пору юності змогли реалізувати свій потенціал, власні ідеї для розвитку громад України</a:t>
            </a:r>
            <a:r>
              <a:rPr lang="uk-UA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39752" y="4365104"/>
            <a:ext cx="49519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Дякую за увагу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007017"/>
            <a:ext cx="9144000" cy="64529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194560" cy="5522875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8385" y="6021288"/>
            <a:ext cx="1030119" cy="541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638" y="196218"/>
            <a:ext cx="8457818" cy="681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592" y="1484784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України </a:t>
            </a:r>
            <a:r>
              <a:rPr lang="uk-UA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“Про</a:t>
            </a:r>
            <a:r>
              <a:rPr lang="uk-UA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молодіжні та громадські </a:t>
            </a:r>
            <a:r>
              <a:rPr lang="uk-UA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організації”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139952" y="1988840"/>
            <a:ext cx="57606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кутник 9"/>
          <p:cNvSpPr/>
          <p:nvPr/>
        </p:nvSpPr>
        <p:spPr>
          <a:xfrm>
            <a:off x="1115616" y="2564904"/>
            <a:ext cx="6877272" cy="12961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6886" tIns="43443" rIns="86886" bIns="43443" anchor="ctr"/>
          <a:lstStyle/>
          <a:p>
            <a:pPr lvl="0" algn="just">
              <a:defRPr/>
            </a:pPr>
            <a:r>
              <a:rPr lang="uk-UA" sz="1600" b="1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Молодіжні громадські організації </a:t>
            </a:r>
            <a:r>
              <a:rPr lang="uk-UA" sz="16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- об'єднання громадян віком від 14 до 35 років, метою яких є здійснення діяльності, спрямованої на задоволення та захист своїх законних </a:t>
            </a:r>
            <a:r>
              <a:rPr lang="uk-UA" sz="1600" b="1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соціальних,економічних, творчих, духовних </a:t>
            </a:r>
            <a:r>
              <a:rPr lang="uk-UA" sz="16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та інших спільних інтересів</a:t>
            </a:r>
            <a:endParaRPr lang="uk-UA" sz="16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algn="just">
              <a:defRPr/>
            </a:pPr>
            <a:endParaRPr lang="uk-UA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1259632" y="4005064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283968" y="3933056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092280" y="3933056"/>
            <a:ext cx="432048" cy="432048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кутник 9"/>
          <p:cNvSpPr/>
          <p:nvPr/>
        </p:nvSpPr>
        <p:spPr>
          <a:xfrm>
            <a:off x="395536" y="4509120"/>
            <a:ext cx="2304256" cy="15841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6886" tIns="43443" rIns="86886" bIns="43443" anchor="ctr"/>
          <a:lstStyle/>
          <a:p>
            <a:pPr algn="just">
              <a:defRPr/>
            </a:pPr>
            <a:r>
              <a:rPr lang="uk-UA" sz="1600" dirty="0" smtClean="0"/>
              <a:t> </a:t>
            </a:r>
            <a:endParaRPr lang="uk-UA" sz="15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9" name="Прямокутник 9"/>
          <p:cNvSpPr/>
          <p:nvPr/>
        </p:nvSpPr>
        <p:spPr>
          <a:xfrm>
            <a:off x="3275856" y="4509120"/>
            <a:ext cx="2304256" cy="15841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6886" tIns="43443" rIns="86886" bIns="43443" anchor="ctr"/>
          <a:lstStyle/>
          <a:p>
            <a:pPr algn="just">
              <a:defRPr/>
            </a:pPr>
            <a:r>
              <a:rPr lang="uk-UA" sz="1600" dirty="0" smtClean="0"/>
              <a:t> </a:t>
            </a:r>
            <a:r>
              <a:rPr lang="uk-UA" sz="1400" dirty="0" smtClean="0"/>
              <a:t>Мають бути </a:t>
            </a:r>
            <a:r>
              <a:rPr lang="uk-UA" sz="1400" b="1" dirty="0" smtClean="0"/>
              <a:t>легалізовані</a:t>
            </a:r>
            <a:r>
              <a:rPr lang="uk-UA" sz="1400" dirty="0" smtClean="0"/>
              <a:t>, діяти на підставі </a:t>
            </a:r>
            <a:r>
              <a:rPr lang="uk-UA" sz="1400" b="1" dirty="0" smtClean="0"/>
              <a:t>статуту </a:t>
            </a:r>
            <a:r>
              <a:rPr lang="uk-UA" sz="1400" dirty="0" smtClean="0"/>
              <a:t>(</a:t>
            </a:r>
            <a:r>
              <a:rPr lang="uk-UA" sz="1400" u="sng" dirty="0" smtClean="0"/>
              <a:t>реєструється безкоштовно</a:t>
            </a:r>
            <a:r>
              <a:rPr lang="uk-UA" sz="1400" dirty="0" smtClean="0"/>
              <a:t>) та </a:t>
            </a:r>
            <a:r>
              <a:rPr lang="uk-UA" sz="1400" b="1" dirty="0" smtClean="0"/>
              <a:t>інформувати громадськість </a:t>
            </a:r>
            <a:r>
              <a:rPr lang="uk-UA" sz="1400" dirty="0" smtClean="0"/>
              <a:t>про свою діяльність</a:t>
            </a:r>
            <a:endParaRPr lang="uk-UA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0" name="Прямокутник 9"/>
          <p:cNvSpPr/>
          <p:nvPr/>
        </p:nvSpPr>
        <p:spPr>
          <a:xfrm>
            <a:off x="6228184" y="4509120"/>
            <a:ext cx="2304256" cy="15121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6886" tIns="43443" rIns="86886" bIns="43443" anchor="ctr"/>
          <a:lstStyle/>
          <a:p>
            <a:pPr algn="just">
              <a:defRPr/>
            </a:pPr>
            <a:r>
              <a:rPr lang="uk-UA" sz="1600" dirty="0" smtClean="0"/>
              <a:t> </a:t>
            </a:r>
            <a:r>
              <a:rPr lang="uk-UA" sz="1400" dirty="0" smtClean="0"/>
              <a:t>Користуються правами відповідно до </a:t>
            </a:r>
            <a:r>
              <a:rPr lang="uk-UA" sz="1400" b="1" dirty="0" smtClean="0"/>
              <a:t>Закону України </a:t>
            </a:r>
            <a:r>
              <a:rPr lang="uk-UA" sz="1400" b="1" dirty="0" err="1" smtClean="0"/>
              <a:t>“Про</a:t>
            </a:r>
            <a:r>
              <a:rPr lang="uk-UA" sz="1400" b="1" dirty="0" smtClean="0"/>
              <a:t> </a:t>
            </a:r>
            <a:r>
              <a:rPr lang="uk-UA" sz="1400" b="1" dirty="0" smtClean="0">
                <a:solidFill>
                  <a:srgbClr val="000000"/>
                </a:solidFill>
                <a:cs typeface="Courier New" pitchFamily="49" charset="0"/>
              </a:rPr>
              <a:t>громадські </a:t>
            </a:r>
            <a:r>
              <a:rPr lang="uk-UA" sz="1400" b="1" dirty="0" err="1" smtClean="0">
                <a:solidFill>
                  <a:srgbClr val="000000"/>
                </a:solidFill>
                <a:cs typeface="Courier New" pitchFamily="49" charset="0"/>
              </a:rPr>
              <a:t>об'єднання”</a:t>
            </a:r>
            <a:r>
              <a:rPr lang="uk-UA" sz="1400" dirty="0" smtClean="0">
                <a:solidFill>
                  <a:srgbClr val="000000"/>
                </a:solidFill>
                <a:cs typeface="Courier New" pitchFamily="49" charset="0"/>
              </a:rPr>
              <a:t>,</a:t>
            </a:r>
            <a:r>
              <a:rPr lang="uk-UA" sz="1400" b="1" dirty="0" smtClean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uk-UA" sz="1400" dirty="0" smtClean="0">
                <a:solidFill>
                  <a:srgbClr val="000000"/>
                </a:solidFill>
                <a:cs typeface="Courier New" pitchFamily="49" charset="0"/>
              </a:rPr>
              <a:t>мають свою символіку</a:t>
            </a:r>
            <a:endParaRPr lang="uk-UA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7544" y="4682630"/>
            <a:ext cx="2160240" cy="12926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0000"/>
                </a:solidFill>
                <a:cs typeface="Courier New" pitchFamily="49" charset="0"/>
              </a:rPr>
              <a:t>Г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Courier New" pitchFamily="49" charset="0"/>
              </a:rPr>
              <a:t>ромадяни України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Courier New" pitchFamily="49" charset="0"/>
              </a:rPr>
              <a:t>, а також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Courier New" pitchFamily="49" charset="0"/>
              </a:rPr>
              <a:t>іноземці та особи без </a:t>
            </a:r>
            <a:b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Courier New" pitchFamily="49" charset="0"/>
              </a:rPr>
            </a:b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Courier New" pitchFamily="49" charset="0"/>
              </a:rPr>
              <a:t>громадянства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Courier New" pitchFamily="49" charset="0"/>
              </a:rPr>
              <a:t>, що перебувають в Україні на законних підставах, які </a:t>
            </a:r>
            <a:b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Courier New" pitchFamily="49" charset="0"/>
              </a:rPr>
            </a:b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Courier New" pitchFamily="49" charset="0"/>
              </a:rPr>
              <a:t>досягли 14-річного віку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007017"/>
            <a:ext cx="9144000" cy="64529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194560" cy="5522875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8385" y="6021288"/>
            <a:ext cx="1030119" cy="541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638" y="196218"/>
            <a:ext cx="8457818" cy="681801"/>
          </a:xfrm>
          <a:prstGeom prst="rect">
            <a:avLst/>
          </a:prstGeom>
        </p:spPr>
      </p:pic>
      <p:sp>
        <p:nvSpPr>
          <p:cNvPr id="8" name="Прямокутник 9"/>
          <p:cNvSpPr/>
          <p:nvPr/>
        </p:nvSpPr>
        <p:spPr>
          <a:xfrm>
            <a:off x="611560" y="2276872"/>
            <a:ext cx="8208912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6886" tIns="43443" rIns="86886" bIns="43443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rgbClr val="0000FF"/>
                </a:solidFill>
                <a:cs typeface="Courier New" pitchFamily="49" charset="0"/>
              </a:rPr>
              <a:t>Надають  фінансову  підтримку  діяльності  у  межах повноважень, </a:t>
            </a:r>
            <a:br>
              <a:rPr lang="uk-UA" sz="1600" dirty="0" smtClean="0">
                <a:solidFill>
                  <a:srgbClr val="0000FF"/>
                </a:solidFill>
                <a:cs typeface="Courier New" pitchFamily="49" charset="0"/>
              </a:rPr>
            </a:br>
            <a:r>
              <a:rPr lang="uk-UA" sz="1600" dirty="0" smtClean="0">
                <a:solidFill>
                  <a:srgbClr val="0000FF"/>
                </a:solidFill>
                <a:cs typeface="Courier New" pitchFamily="49" charset="0"/>
              </a:rPr>
              <a:t>визначених  законом (видатки передбачають із місцевого бюджету на реалізацію програм)</a:t>
            </a:r>
            <a:endParaRPr lang="uk-UA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1196752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000FF"/>
                </a:solidFill>
              </a:rPr>
              <a:t> </a:t>
            </a:r>
            <a:r>
              <a:rPr lang="uk-UA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органів виконавчої влади та органів місцевого самоврядування у підтримці діяльності молодіжних організацій:</a:t>
            </a:r>
            <a:endParaRPr lang="uk-UA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91680" y="3663116"/>
            <a:ext cx="5904656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кутник 9"/>
          <p:cNvSpPr/>
          <p:nvPr/>
        </p:nvSpPr>
        <p:spPr>
          <a:xfrm>
            <a:off x="611560" y="3645024"/>
            <a:ext cx="8208912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6886" tIns="43443" rIns="86886" bIns="43443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rgbClr val="0000FF"/>
                </a:solidFill>
                <a:cs typeface="Courier New" pitchFamily="49" charset="0"/>
              </a:rPr>
              <a:t>Залучають до виконання замовлень  для  державних  та місцевих потреб</a:t>
            </a:r>
            <a:endParaRPr lang="uk-UA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4572000" y="1916832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572000" y="3212976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кутник 9"/>
          <p:cNvSpPr/>
          <p:nvPr/>
        </p:nvSpPr>
        <p:spPr>
          <a:xfrm>
            <a:off x="611560" y="4797152"/>
            <a:ext cx="8208912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6886" tIns="43443" rIns="86886" bIns="43443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rgbClr val="0000FF"/>
                </a:solidFill>
                <a:cs typeface="Courier New" pitchFamily="49" charset="0"/>
              </a:rPr>
              <a:t>Делегують повноваження у межах діяльності молодіжної організації, фінансують їх та контролюють цільове використання коштів</a:t>
            </a:r>
            <a:endParaRPr lang="uk-UA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4572000" y="4365104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007017"/>
            <a:ext cx="9144000" cy="64529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194560" cy="5522875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8385" y="6021288"/>
            <a:ext cx="1030119" cy="541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638" y="196218"/>
            <a:ext cx="8457818" cy="681801"/>
          </a:xfrm>
          <a:prstGeom prst="rect">
            <a:avLst/>
          </a:prstGeom>
        </p:spPr>
      </p:pic>
      <p:sp>
        <p:nvSpPr>
          <p:cNvPr id="8" name="Прямокутник 9"/>
          <p:cNvSpPr/>
          <p:nvPr/>
        </p:nvSpPr>
        <p:spPr>
          <a:xfrm>
            <a:off x="611560" y="1628800"/>
            <a:ext cx="8208912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6886" tIns="43443" rIns="86886" bIns="43443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Проведення </a:t>
            </a:r>
            <a:r>
              <a:rPr lang="uk-UA" sz="16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акцій</a:t>
            </a:r>
            <a:r>
              <a:rPr lang="uk-UA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що згуртовують громаду, сприяють патріотичному вихованню молоді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91680" y="3663116"/>
            <a:ext cx="5904656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1560" y="126876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досвіду роботи молодіжних організацій України: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C:\Users\mozgova\Desktop\молодіжна політика\Молодь_конференція\акція Біль Чорнобиля у нашому серці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276872"/>
            <a:ext cx="3960440" cy="2640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TextBox 19"/>
          <p:cNvSpPr txBox="1"/>
          <p:nvPr/>
        </p:nvSpPr>
        <p:spPr>
          <a:xfrm>
            <a:off x="683568" y="5229200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err="1" smtClean="0"/>
              <a:t>“Біль</a:t>
            </a:r>
            <a:r>
              <a:rPr lang="uk-UA" sz="1600" dirty="0" smtClean="0"/>
              <a:t> Чорнобиля у нашому </a:t>
            </a:r>
            <a:r>
              <a:rPr lang="uk-UA" sz="1600" dirty="0" err="1" smtClean="0"/>
              <a:t>серці”</a:t>
            </a:r>
            <a:endParaRPr lang="ru-RU" sz="1600" dirty="0"/>
          </a:p>
        </p:txBody>
      </p:sp>
      <p:pic>
        <p:nvPicPr>
          <p:cNvPr id="23555" name="Picture 3" descr="C:\Users\mozgova\Desktop\молодіжна політика\Молодь_конференція\акція Перша хвилина миру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284984"/>
            <a:ext cx="3838831" cy="2554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TextBox 20"/>
          <p:cNvSpPr txBox="1"/>
          <p:nvPr/>
        </p:nvSpPr>
        <p:spPr>
          <a:xfrm>
            <a:off x="5292080" y="278092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“Перша</a:t>
            </a:r>
            <a:r>
              <a:rPr lang="uk-UA" dirty="0" smtClean="0"/>
              <a:t> хвилина </a:t>
            </a:r>
            <a:r>
              <a:rPr lang="uk-UA" dirty="0" err="1" smtClean="0"/>
              <a:t>миру”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007017"/>
            <a:ext cx="9144000" cy="64529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194560" cy="5522875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8385" y="6021288"/>
            <a:ext cx="1030119" cy="541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638" y="196218"/>
            <a:ext cx="8457818" cy="681801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91680" y="3663116"/>
            <a:ext cx="5904656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5576" y="4725144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err="1" smtClean="0"/>
              <a:t>“Для</a:t>
            </a:r>
            <a:r>
              <a:rPr lang="uk-UA" sz="1600" dirty="0" smtClean="0"/>
              <a:t> тебе, </a:t>
            </a:r>
            <a:r>
              <a:rPr lang="uk-UA" sz="1600" dirty="0" err="1" smtClean="0"/>
              <a:t>кохана”</a:t>
            </a:r>
            <a:r>
              <a:rPr lang="uk-UA" sz="1600" dirty="0" smtClean="0"/>
              <a:t> (Свято весни)</a:t>
            </a:r>
            <a:endParaRPr lang="ru-RU" sz="1600" dirty="0"/>
          </a:p>
        </p:txBody>
      </p:sp>
      <p:pic>
        <p:nvPicPr>
          <p:cNvPr id="24578" name="Picture 2" descr="C:\Users\mozgova\Desktop\молодіжна політика\Молодь_конференція\акція Для тебе, кохан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060848"/>
            <a:ext cx="4104456" cy="2308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79" name="Picture 3" descr="C:\Users\mozgova\Desktop\молодіжна політика\Молодь_конференція\культурно-мистецька акція Чарівна краса вишиванк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196752"/>
            <a:ext cx="406794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5364088" y="414908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“Чарівна</a:t>
            </a:r>
            <a:r>
              <a:rPr lang="uk-UA" dirty="0" smtClean="0"/>
              <a:t> краса </a:t>
            </a:r>
            <a:r>
              <a:rPr lang="uk-UA" dirty="0" err="1" smtClean="0"/>
              <a:t>вишиванки”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007017"/>
            <a:ext cx="9144000" cy="64529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194560" cy="5522875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4282" y="3886200"/>
            <a:ext cx="8448400" cy="242312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endParaRPr lang="uk-UA" sz="1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uk-UA" sz="1400" b="1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uk-UA" sz="14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endParaRPr lang="uk-UA" sz="2000" dirty="0">
              <a:solidFill>
                <a:srgbClr val="0070C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8385" y="6021288"/>
            <a:ext cx="1030119" cy="541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638" y="196218"/>
            <a:ext cx="8457818" cy="681801"/>
          </a:xfrm>
          <a:prstGeom prst="rect">
            <a:avLst/>
          </a:prstGeom>
        </p:spPr>
      </p:pic>
      <p:sp>
        <p:nvSpPr>
          <p:cNvPr id="8" name="Прямокутник 9"/>
          <p:cNvSpPr/>
          <p:nvPr/>
        </p:nvSpPr>
        <p:spPr>
          <a:xfrm>
            <a:off x="611560" y="1484784"/>
            <a:ext cx="8208912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6886" tIns="43443" rIns="86886" bIns="43443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Екологічні заходи, спрямовані на догляд за станом навколишнього середовища, просвіту громади:</a:t>
            </a:r>
          </a:p>
        </p:txBody>
      </p:sp>
      <p:pic>
        <p:nvPicPr>
          <p:cNvPr id="22529" name="Picture 1" descr="C:\Users\mozgova\Desktop\молодіжна політика\Молодь_конференція\Велика толока у місті Борисполі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564904"/>
            <a:ext cx="5040560" cy="3354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323528" y="3501008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Прибирання території озера, інших громадських місць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007017"/>
            <a:ext cx="9144000" cy="64529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194560" cy="5522875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4282" y="3886200"/>
            <a:ext cx="8448400" cy="242312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endParaRPr lang="uk-UA" sz="1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uk-UA" sz="1400" b="1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uk-UA" sz="14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endParaRPr lang="uk-UA" sz="2000" dirty="0">
              <a:solidFill>
                <a:srgbClr val="0070C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8385" y="6021288"/>
            <a:ext cx="1030119" cy="541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638" y="196218"/>
            <a:ext cx="8457818" cy="681801"/>
          </a:xfrm>
          <a:prstGeom prst="rect">
            <a:avLst/>
          </a:prstGeom>
        </p:spPr>
      </p:pic>
      <p:sp>
        <p:nvSpPr>
          <p:cNvPr id="8" name="Прямокутник 9"/>
          <p:cNvSpPr/>
          <p:nvPr/>
        </p:nvSpPr>
        <p:spPr>
          <a:xfrm>
            <a:off x="611560" y="1484784"/>
            <a:ext cx="8208912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6886" tIns="43443" rIns="86886" bIns="43443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Національно-патріотичні та військово-патріотичні заходи, спрямовані на формування свідомості та світогляду громади: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20072" y="479715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Фестиваль військово-патріотичної пісні</a:t>
            </a:r>
            <a:endParaRPr lang="ru-RU" dirty="0"/>
          </a:p>
        </p:txBody>
      </p:sp>
      <p:pic>
        <p:nvPicPr>
          <p:cNvPr id="25603" name="Picture 3" descr="C:\Users\mozgova\Desktop\молодіжна політика\молодіжна політика\Показові виступи на фестивалі Козацька варт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36912"/>
            <a:ext cx="3458006" cy="2321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611560" y="206084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Показові виступи на фестивалі Козацька варта</a:t>
            </a:r>
            <a:endParaRPr lang="ru-RU" dirty="0"/>
          </a:p>
        </p:txBody>
      </p:sp>
      <p:pic>
        <p:nvPicPr>
          <p:cNvPr id="15" name="Рисунок 14" descr="C:\Users\Юля\Desktop\АНАЛІТИЧНИЙ ЗБІРНИК 2016-2017 НАВЧАЛЬНИЙ РІК\Культурно-масова робота\Фото\Київщина козацька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4293096"/>
            <a:ext cx="3168352" cy="2239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2" name="Picture 2" descr="C:\Users\mozgova\Desktop\молодіжна політика\Молодь_конференція\Фестиваль військово-патріотичної пісні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1267" y="2204864"/>
            <a:ext cx="3570775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323528" y="566124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Зустрічі з воїнами АТО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007017"/>
            <a:ext cx="9144000" cy="64529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194560" cy="5522875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4282" y="3886200"/>
            <a:ext cx="8448400" cy="242312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endParaRPr lang="uk-UA" sz="1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uk-UA" sz="1400" b="1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uk-UA" sz="14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endParaRPr lang="uk-UA" sz="2000" dirty="0">
              <a:solidFill>
                <a:srgbClr val="0070C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8385" y="6021288"/>
            <a:ext cx="1030119" cy="541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638" y="196218"/>
            <a:ext cx="8457818" cy="681801"/>
          </a:xfrm>
          <a:prstGeom prst="rect">
            <a:avLst/>
          </a:prstGeom>
        </p:spPr>
      </p:pic>
      <p:sp>
        <p:nvSpPr>
          <p:cNvPr id="8" name="Прямокутник 9"/>
          <p:cNvSpPr/>
          <p:nvPr/>
        </p:nvSpPr>
        <p:spPr>
          <a:xfrm>
            <a:off x="611560" y="1484784"/>
            <a:ext cx="8208912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6886" tIns="43443" rIns="86886" bIns="43443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Спортивно-масові заходи, спрямовані на пропаганду здорового способу життя:</a:t>
            </a:r>
          </a:p>
        </p:txBody>
      </p:sp>
      <p:pic>
        <p:nvPicPr>
          <p:cNvPr id="26626" name="Picture 2" descr="C:\Users\mozgova\Desktop\молодіжна політика\молодіжна політика\акція Пробіг Миру до Дня Перемог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060848"/>
            <a:ext cx="3483012" cy="2337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683568" y="443711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“Пробіг</a:t>
            </a:r>
            <a:r>
              <a:rPr lang="uk-UA" dirty="0" smtClean="0"/>
              <a:t> </a:t>
            </a:r>
            <a:r>
              <a:rPr lang="uk-UA" dirty="0" err="1" smtClean="0"/>
              <a:t>миру”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148064" y="278092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Організація дитячих турнірів</a:t>
            </a:r>
            <a:endParaRPr lang="ru-RU" dirty="0"/>
          </a:p>
        </p:txBody>
      </p:sp>
      <p:pic>
        <p:nvPicPr>
          <p:cNvPr id="15" name="Рисунок 14" descr="C:\Users\Юля\Desktop\АНАЛІТИЧНИЙ ЗБІРНИК 2016-2017 НАВЧАЛЬНИЙ РІК\ПНЗ\Туристи\велопробіг 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3140968"/>
            <a:ext cx="2952328" cy="2178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7" name="Picture 3" descr="C:\Users\mozgova\Desktop\молодіжна політика\молодіжна політика\дитячий турнір з футболу з нагоди відзначення міжнародного дня захисту дітей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3356992"/>
            <a:ext cx="3706552" cy="2467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C:\Users\Юля\Desktop\АНАЛІТИЧНИЙ ЗБІРНИК 2016-2017 НАВЧАЛЬНИЙ РІК\ПНЗ\Туристи\відкриття скеледром7 (1)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4797152"/>
            <a:ext cx="3384376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007017"/>
            <a:ext cx="9144000" cy="64529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194560" cy="5522875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4282" y="3886200"/>
            <a:ext cx="8448400" cy="242312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endParaRPr lang="uk-UA" sz="1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uk-UA" sz="1400" b="1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uk-UA" sz="14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endParaRPr lang="uk-UA" sz="2000" dirty="0">
              <a:solidFill>
                <a:srgbClr val="0070C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8385" y="6021288"/>
            <a:ext cx="1030119" cy="541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638" y="196218"/>
            <a:ext cx="8457818" cy="681801"/>
          </a:xfrm>
          <a:prstGeom prst="rect">
            <a:avLst/>
          </a:prstGeom>
        </p:spPr>
      </p:pic>
      <p:sp>
        <p:nvSpPr>
          <p:cNvPr id="8" name="Прямокутник 9"/>
          <p:cNvSpPr/>
          <p:nvPr/>
        </p:nvSpPr>
        <p:spPr>
          <a:xfrm>
            <a:off x="611560" y="1484784"/>
            <a:ext cx="8208912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6886" tIns="43443" rIns="86886" bIns="43443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Проведення майстер-класів, що сприяють залученню різних категорій громадян, вихованню культури відпочинку:</a:t>
            </a:r>
          </a:p>
        </p:txBody>
      </p:sp>
      <p:pic>
        <p:nvPicPr>
          <p:cNvPr id="28674" name="Picture 2" descr="C:\Users\mozgova\Desktop\молодіжна політика\молодіжна політика\майстер-клас із танців до дня закоханих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204864"/>
            <a:ext cx="5299994" cy="3527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6228184" y="3356992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Майстер-класи із танців, до яких залучають професійних тренерів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1071</TotalTime>
  <Words>620</Words>
  <Application>Microsoft Office PowerPoint</Application>
  <PresentationFormat>Экран (4:3)</PresentationFormat>
  <Paragraphs>108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Концепція реформування сфери соціального захисту населення</dc:title>
  <dc:creator>n.mukoliuk</dc:creator>
  <cp:lastModifiedBy>mozgova</cp:lastModifiedBy>
  <cp:revision>155</cp:revision>
  <dcterms:created xsi:type="dcterms:W3CDTF">2016-06-13T07:24:54Z</dcterms:created>
  <dcterms:modified xsi:type="dcterms:W3CDTF">2017-08-30T07:11:50Z</dcterms:modified>
</cp:coreProperties>
</file>