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9" r:id="rId9"/>
    <p:sldId id="286" r:id="rId10"/>
    <p:sldId id="280" r:id="rId11"/>
    <p:sldId id="281" r:id="rId12"/>
    <p:sldId id="283" r:id="rId13"/>
    <p:sldId id="28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4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98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2950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763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801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111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219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8719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0394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293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194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161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56BA9-2DE9-4C72-9FE7-62BE75F1777D}" type="datetimeFigureOut">
              <a:rPr lang="ru-RU" smtClean="0"/>
              <a:pPr/>
              <a:t>29.08.2017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1C1C8-A01D-4A44-A85C-29E524FCA6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047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1AB978DE-F761-461D-9A1B-FC412E806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-426719"/>
            <a:ext cx="12010156" cy="727456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89010" y="4811697"/>
            <a:ext cx="4021146" cy="108307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FFC000"/>
                </a:solidFill>
              </a:rPr>
              <a:t>Павло </a:t>
            </a:r>
            <a:r>
              <a:rPr lang="uk-UA" sz="3200" b="1" dirty="0" err="1" smtClean="0">
                <a:solidFill>
                  <a:srgbClr val="FFC000"/>
                </a:solidFill>
              </a:rPr>
              <a:t>Хобзей</a:t>
            </a:r>
            <a:endParaRPr lang="uk-UA" sz="3200" b="1" dirty="0">
              <a:solidFill>
                <a:srgbClr val="FFC000"/>
              </a:solidFill>
            </a:endParaRPr>
          </a:p>
          <a:p>
            <a:r>
              <a:rPr lang="uk-UA" sz="3200" b="1" dirty="0">
                <a:solidFill>
                  <a:srgbClr val="FFC000"/>
                </a:solidFill>
              </a:rPr>
              <a:t>Київ, </a:t>
            </a:r>
            <a:r>
              <a:rPr lang="uk-UA" sz="3200" b="1" dirty="0" smtClean="0">
                <a:solidFill>
                  <a:srgbClr val="FFC000"/>
                </a:solidFill>
              </a:rPr>
              <a:t>29 серпня </a:t>
            </a:r>
            <a:r>
              <a:rPr lang="uk-UA" sz="3200" b="1" dirty="0">
                <a:solidFill>
                  <a:srgbClr val="FFC000"/>
                </a:solidFill>
              </a:rPr>
              <a:t>2017</a:t>
            </a:r>
            <a:endParaRPr lang="en-GB" sz="3200" b="1" dirty="0">
              <a:solidFill>
                <a:srgbClr val="FFC00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812DEEEF-E112-42AA-B1E1-DC876FC7E148}"/>
              </a:ext>
            </a:extLst>
          </p:cNvPr>
          <p:cNvSpPr txBox="1"/>
          <p:nvPr/>
        </p:nvSpPr>
        <p:spPr>
          <a:xfrm>
            <a:off x="1402671" y="1800884"/>
            <a:ext cx="102004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solidFill>
                  <a:srgbClr val="00B0F0"/>
                </a:solidFill>
              </a:rPr>
              <a:t>Формула розподілу освітньої субвенції на 2018 рік</a:t>
            </a:r>
            <a:endParaRPr lang="en-GB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899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115634"/>
            <a:ext cx="11300178" cy="3784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002060"/>
                </a:solidFill>
              </a:rPr>
              <a:t>Формула повинна </a:t>
            </a:r>
            <a:r>
              <a:rPr lang="ru-RU" sz="3600" dirty="0" err="1">
                <a:solidFill>
                  <a:srgbClr val="002060"/>
                </a:solidFill>
              </a:rPr>
              <a:t>також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покривати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заробітні</a:t>
            </a:r>
            <a:r>
              <a:rPr lang="ru-RU" sz="3600" dirty="0">
                <a:solidFill>
                  <a:srgbClr val="002060"/>
                </a:solidFill>
              </a:rPr>
              <a:t> плати </a:t>
            </a:r>
            <a:r>
              <a:rPr lang="ru-RU" sz="3600" dirty="0" err="1">
                <a:solidFill>
                  <a:srgbClr val="002060"/>
                </a:solidFill>
              </a:rPr>
              <a:t>інших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педагогічних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працівників</a:t>
            </a:r>
            <a:r>
              <a:rPr lang="ru-RU" sz="3600" dirty="0">
                <a:solidFill>
                  <a:srgbClr val="002060"/>
                </a:solidFill>
              </a:rPr>
              <a:t>, а </a:t>
            </a:r>
            <a:r>
              <a:rPr lang="ru-RU" sz="3600" dirty="0" err="1">
                <a:solidFill>
                  <a:srgbClr val="002060"/>
                </a:solidFill>
              </a:rPr>
              <a:t>саме</a:t>
            </a:r>
            <a:r>
              <a:rPr lang="ru-RU" sz="3600" dirty="0">
                <a:solidFill>
                  <a:srgbClr val="002060"/>
                </a:solidFill>
              </a:rPr>
              <a:t>:</a:t>
            </a:r>
          </a:p>
          <a:p>
            <a:r>
              <a:rPr lang="uk-UA" sz="3600" dirty="0">
                <a:solidFill>
                  <a:srgbClr val="002060"/>
                </a:solidFill>
              </a:rPr>
              <a:t>П</a:t>
            </a:r>
            <a:r>
              <a:rPr lang="ru-RU" sz="3600" dirty="0" err="1">
                <a:solidFill>
                  <a:srgbClr val="002060"/>
                </a:solidFill>
              </a:rPr>
              <a:t>едагогічних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працівників</a:t>
            </a:r>
            <a:r>
              <a:rPr lang="ru-RU" sz="3600" dirty="0">
                <a:solidFill>
                  <a:srgbClr val="002060"/>
                </a:solidFill>
              </a:rPr>
              <a:t> у школах, </a:t>
            </a:r>
            <a:r>
              <a:rPr lang="uk-UA" sz="3600" dirty="0">
                <a:solidFill>
                  <a:srgbClr val="002060"/>
                </a:solidFill>
              </a:rPr>
              <a:t>що не проводять уроків </a:t>
            </a:r>
            <a:r>
              <a:rPr lang="pl-PL" sz="3600" dirty="0">
                <a:solidFill>
                  <a:srgbClr val="002060"/>
                </a:solidFill>
              </a:rPr>
              <a:t>(</a:t>
            </a:r>
            <a:r>
              <a:rPr lang="ru-RU" sz="3600" dirty="0" err="1">
                <a:solidFill>
                  <a:srgbClr val="002060"/>
                </a:solidFill>
              </a:rPr>
              <a:t>включаючи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директорів</a:t>
            </a:r>
            <a:r>
              <a:rPr lang="pl-PL" sz="3600" dirty="0">
                <a:solidFill>
                  <a:srgbClr val="002060"/>
                </a:solidFill>
              </a:rPr>
              <a:t>)</a:t>
            </a:r>
            <a:endParaRPr lang="ru-RU" sz="3600" dirty="0">
              <a:solidFill>
                <a:srgbClr val="002060"/>
              </a:solidFill>
            </a:endParaRPr>
          </a:p>
          <a:p>
            <a:r>
              <a:rPr lang="uk-UA" sz="3600" dirty="0">
                <a:solidFill>
                  <a:srgbClr val="002060"/>
                </a:solidFill>
              </a:rPr>
              <a:t>Зарплати вихователів в інтернатах</a:t>
            </a:r>
          </a:p>
          <a:p>
            <a:r>
              <a:rPr lang="uk-UA" sz="3600" dirty="0">
                <a:solidFill>
                  <a:srgbClr val="002060"/>
                </a:solidFill>
              </a:rPr>
              <a:t>Збільшення зарплати у гірській місцевості</a:t>
            </a:r>
          </a:p>
          <a:p>
            <a:r>
              <a:rPr lang="uk-UA" sz="3600" dirty="0">
                <a:solidFill>
                  <a:srgbClr val="002060"/>
                </a:solidFill>
              </a:rPr>
              <a:t>Зарплати асистентів вчителів у інклюзивних класах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289949"/>
            <a:ext cx="102004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>
                <a:solidFill>
                  <a:srgbClr val="00B0F0"/>
                </a:solidFill>
              </a:rPr>
              <a:t>Інші елементи формули</a:t>
            </a:r>
            <a:endParaRPr lang="en-GB" sz="4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8671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293435"/>
            <a:ext cx="11300178" cy="3784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>
                <a:solidFill>
                  <a:srgbClr val="002060"/>
                </a:solidFill>
              </a:rPr>
              <a:t>Педагогічний персонал, що не проводить уроків включає:</a:t>
            </a:r>
            <a:endParaRPr lang="ru-RU" sz="3600" dirty="0">
              <a:solidFill>
                <a:srgbClr val="002060"/>
              </a:solidFill>
            </a:endParaRPr>
          </a:p>
          <a:p>
            <a:r>
              <a:rPr lang="ru-RU" sz="3600" dirty="0" err="1">
                <a:solidFill>
                  <a:srgbClr val="002060"/>
                </a:solidFill>
              </a:rPr>
              <a:t>Директорів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шкіл</a:t>
            </a:r>
            <a:r>
              <a:rPr lang="ru-RU" sz="3600" dirty="0">
                <a:solidFill>
                  <a:srgbClr val="002060"/>
                </a:solidFill>
              </a:rPr>
              <a:t> та </a:t>
            </a:r>
            <a:r>
              <a:rPr lang="ru-RU" sz="3600" dirty="0" err="1">
                <a:solidFill>
                  <a:srgbClr val="002060"/>
                </a:solidFill>
              </a:rPr>
              <a:t>їх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заступників</a:t>
            </a:r>
            <a:r>
              <a:rPr lang="ru-RU" sz="3600" dirty="0">
                <a:solidFill>
                  <a:srgbClr val="002060"/>
                </a:solidFill>
              </a:rPr>
              <a:t>;</a:t>
            </a:r>
          </a:p>
          <a:p>
            <a:r>
              <a:rPr lang="ru-RU" sz="3600" dirty="0" err="1">
                <a:solidFill>
                  <a:srgbClr val="002060"/>
                </a:solidFill>
              </a:rPr>
              <a:t>Педагогів-організаторів</a:t>
            </a:r>
            <a:r>
              <a:rPr lang="ru-RU" sz="3600" dirty="0">
                <a:solidFill>
                  <a:srgbClr val="002060"/>
                </a:solidFill>
              </a:rPr>
              <a:t>;</a:t>
            </a:r>
          </a:p>
          <a:p>
            <a:r>
              <a:rPr lang="ru-RU" sz="3600" dirty="0" err="1">
                <a:solidFill>
                  <a:srgbClr val="002060"/>
                </a:solidFill>
              </a:rPr>
              <a:t>Керівник</a:t>
            </a:r>
            <a:r>
              <a:rPr lang="uk-UA" sz="3600" dirty="0" err="1">
                <a:solidFill>
                  <a:srgbClr val="002060"/>
                </a:solidFill>
              </a:rPr>
              <a:t>ів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гуртків</a:t>
            </a:r>
            <a:r>
              <a:rPr lang="ru-RU" sz="3600" dirty="0">
                <a:solidFill>
                  <a:srgbClr val="002060"/>
                </a:solidFill>
              </a:rPr>
              <a:t>, </a:t>
            </a:r>
            <a:r>
              <a:rPr lang="ru-RU" sz="3600" dirty="0" err="1">
                <a:solidFill>
                  <a:srgbClr val="002060"/>
                </a:solidFill>
              </a:rPr>
              <a:t>секцій</a:t>
            </a:r>
            <a:r>
              <a:rPr lang="ru-RU" sz="3600" dirty="0">
                <a:solidFill>
                  <a:srgbClr val="002060"/>
                </a:solidFill>
              </a:rPr>
              <a:t>, </a:t>
            </a:r>
            <a:r>
              <a:rPr lang="ru-RU" sz="3600" dirty="0" err="1">
                <a:solidFill>
                  <a:srgbClr val="002060"/>
                </a:solidFill>
              </a:rPr>
              <a:t>студій</a:t>
            </a:r>
            <a:r>
              <a:rPr lang="ru-RU" sz="3600" dirty="0">
                <a:solidFill>
                  <a:srgbClr val="002060"/>
                </a:solidFill>
              </a:rPr>
              <a:t>;</a:t>
            </a:r>
          </a:p>
          <a:p>
            <a:r>
              <a:rPr lang="ru-RU" sz="3600" dirty="0" err="1">
                <a:solidFill>
                  <a:srgbClr val="002060"/>
                </a:solidFill>
              </a:rPr>
              <a:t>Інший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педагогічний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персонал;</a:t>
            </a:r>
            <a:endParaRPr lang="ru-RU" sz="7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958788" y="192291"/>
            <a:ext cx="10392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solidFill>
                  <a:srgbClr val="00B0F0"/>
                </a:solidFill>
              </a:rPr>
              <a:t>Інші елементи формули: педагогічний персонал,</a:t>
            </a:r>
            <a:endParaRPr lang="en-GB" sz="3600" dirty="0">
              <a:solidFill>
                <a:srgbClr val="00B0F0"/>
              </a:solidFill>
            </a:endParaRPr>
          </a:p>
        </p:txBody>
      </p:sp>
      <p:sp>
        <p:nvSpPr>
          <p:cNvPr id="2" name="Прямокутник 1">
            <a:extLst>
              <a:ext uri="{FF2B5EF4-FFF2-40B4-BE49-F238E27FC236}">
                <a16:creationId xmlns:a16="http://schemas.microsoft.com/office/drawing/2014/main" xmlns="" id="{8813C01D-5257-41AE-8DB9-C7D8C2ED812D}"/>
              </a:ext>
            </a:extLst>
          </p:cNvPr>
          <p:cNvSpPr/>
          <p:nvPr/>
        </p:nvSpPr>
        <p:spPr>
          <a:xfrm>
            <a:off x="958788" y="586480"/>
            <a:ext cx="50145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solidFill>
                  <a:srgbClr val="00B0F0"/>
                </a:solidFill>
              </a:rPr>
              <a:t>що не проводить уроків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642542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56618" y="1506251"/>
                <a:ext cx="11300178" cy="378484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uk-UA" sz="3600" dirty="0">
                    <a:solidFill>
                      <a:srgbClr val="002060"/>
                    </a:solidFill>
                  </a:rPr>
                  <a:t>Заробітні плати </a:t>
                </a:r>
                <a:r>
                  <a:rPr lang="uk-UA" sz="3600" dirty="0" smtClean="0">
                    <a:solidFill>
                      <a:srgbClr val="002060"/>
                    </a:solidFill>
                  </a:rPr>
                  <a:t>для </a:t>
                </a:r>
                <a:r>
                  <a:rPr lang="uk-UA" sz="3600" dirty="0">
                    <a:solidFill>
                      <a:srgbClr val="002060"/>
                    </a:solidFill>
                  </a:rPr>
                  <a:t>шкіл, які розташовані у гірській місцевості</a:t>
                </a:r>
                <a:r>
                  <a:rPr lang="pl-PL" sz="3600" dirty="0">
                    <a:solidFill>
                      <a:srgbClr val="002060"/>
                    </a:solidFill>
                  </a:rPr>
                  <a:t>,</a:t>
                </a:r>
                <a:r>
                  <a:rPr lang="uk-UA" sz="3600" dirty="0">
                    <a:solidFill>
                      <a:srgbClr val="002060"/>
                    </a:solidFill>
                  </a:rPr>
                  <a:t> збільшені на 25%</a:t>
                </a:r>
                <a:r>
                  <a:rPr lang="pl-PL" sz="3600" dirty="0">
                    <a:solidFill>
                      <a:srgbClr val="002060"/>
                    </a:solidFill>
                  </a:rPr>
                  <a:t>. </a:t>
                </a:r>
                <a:endParaRPr lang="uk-UA" sz="3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uk-UA" sz="3600" dirty="0">
                    <a:solidFill>
                      <a:srgbClr val="002060"/>
                    </a:solidFill>
                  </a:rPr>
                  <a:t>Розподіл множиться на коефіцієнт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l-PL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1+0,25∗</m:t>
                      </m:r>
                      <m:f>
                        <m:fPr>
                          <m:ctrlPr>
                            <a:rPr lang="pl-PL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l-PL" sz="4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k-UA" sz="4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У</m:t>
                              </m:r>
                            </m:e>
                            <m:sub>
                              <m:r>
                                <a:rPr lang="uk-UA" sz="4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г</m:t>
                              </m:r>
                            </m:sub>
                          </m:sSub>
                        </m:num>
                        <m:den>
                          <m:r>
                            <a:rPr lang="uk-UA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У</m:t>
                          </m:r>
                        </m:den>
                      </m:f>
                    </m:oMath>
                  </m:oMathPara>
                </a14:m>
                <a:endParaRPr lang="ru-RU" sz="3600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uk-UA" sz="3600" dirty="0">
                    <a:solidFill>
                      <a:srgbClr val="002060"/>
                    </a:solidFill>
                  </a:rPr>
                  <a:t>Де «</a:t>
                </a:r>
                <a:r>
                  <a:rPr lang="uk-UA" sz="3600" dirty="0" err="1">
                    <a:solidFill>
                      <a:srgbClr val="002060"/>
                    </a:solidFill>
                  </a:rPr>
                  <a:t>Уг</a:t>
                </a:r>
                <a:r>
                  <a:rPr lang="uk-UA" sz="3600" dirty="0">
                    <a:solidFill>
                      <a:srgbClr val="002060"/>
                    </a:solidFill>
                  </a:rPr>
                  <a:t>» це кількість учнів у школах, що розташовані в гірській місцевості</a:t>
                </a: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618" y="1506251"/>
                <a:ext cx="11300178" cy="3784849"/>
              </a:xfrm>
              <a:blipFill>
                <a:blip r:embed="rId4" cstate="print"/>
                <a:stretch>
                  <a:fillRect l="-1673" t="-3865" b="-77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958788" y="449748"/>
            <a:ext cx="103926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>
                <a:solidFill>
                  <a:srgbClr val="00B0F0"/>
                </a:solidFill>
              </a:rPr>
              <a:t>Інші елементи формули: гірська місцевість</a:t>
            </a:r>
            <a:endParaRPr lang="en-GB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9011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1AB978DE-F761-461D-9A1B-FC412E806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-426719"/>
            <a:ext cx="12010156" cy="727456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95542" y="5415379"/>
            <a:ext cx="4021146" cy="532660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rgbClr val="FFC000"/>
                </a:solidFill>
              </a:rPr>
              <a:t>Київ, 14 липня 2017</a:t>
            </a:r>
            <a:endParaRPr lang="en-GB" sz="3200" b="1" dirty="0">
              <a:solidFill>
                <a:srgbClr val="FFC00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812DEEEF-E112-42AA-B1E1-DC876FC7E148}"/>
              </a:ext>
            </a:extLst>
          </p:cNvPr>
          <p:cNvSpPr txBox="1"/>
          <p:nvPr/>
        </p:nvSpPr>
        <p:spPr>
          <a:xfrm>
            <a:off x="1402671" y="2369055"/>
            <a:ext cx="10200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solidFill>
                  <a:srgbClr val="00B0F0"/>
                </a:solidFill>
              </a:rPr>
              <a:t>Дякую за увагу!</a:t>
            </a:r>
            <a:endParaRPr lang="en-GB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12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444098"/>
            <a:ext cx="11300178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>
                <a:solidFill>
                  <a:srgbClr val="002060"/>
                </a:solidFill>
              </a:rPr>
              <a:t>Формула розподілу освітньої субвенції ґрунтується на:</a:t>
            </a:r>
          </a:p>
          <a:p>
            <a:r>
              <a:rPr lang="uk-UA" sz="4000" dirty="0">
                <a:solidFill>
                  <a:srgbClr val="002060"/>
                </a:solidFill>
              </a:rPr>
              <a:t>Навчальних планах, «НП»</a:t>
            </a:r>
          </a:p>
          <a:p>
            <a:r>
              <a:rPr lang="uk-UA" sz="4000" dirty="0">
                <a:solidFill>
                  <a:srgbClr val="002060"/>
                </a:solidFill>
              </a:rPr>
              <a:t>Зарплатах педагогічного персоналу, «ЗП»</a:t>
            </a:r>
          </a:p>
          <a:p>
            <a:r>
              <a:rPr lang="uk-UA" sz="4000" dirty="0">
                <a:solidFill>
                  <a:srgbClr val="002060"/>
                </a:solidFill>
              </a:rPr>
              <a:t>Розрахунковій наповнюваності класів, «РНК»</a:t>
            </a:r>
          </a:p>
          <a:p>
            <a:pPr marL="0" indent="0">
              <a:buNone/>
            </a:pPr>
            <a:endParaRPr lang="uk-UA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4000" dirty="0" err="1">
                <a:solidFill>
                  <a:srgbClr val="002060"/>
                </a:solidFill>
              </a:rPr>
              <a:t>Це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дозволяє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оцінити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витрати</a:t>
            </a:r>
            <a:r>
              <a:rPr lang="ru-RU" sz="4000" dirty="0">
                <a:solidFill>
                  <a:srgbClr val="002060"/>
                </a:solidFill>
              </a:rPr>
              <a:t> на </a:t>
            </a:r>
            <a:r>
              <a:rPr lang="ru-RU" sz="4000" dirty="0" err="1">
                <a:solidFill>
                  <a:srgbClr val="002060"/>
                </a:solidFill>
              </a:rPr>
              <a:t>навчальний</a:t>
            </a:r>
            <a:r>
              <a:rPr lang="ru-RU" sz="4000" dirty="0">
                <a:solidFill>
                  <a:srgbClr val="002060"/>
                </a:solidFill>
              </a:rPr>
              <a:t> </a:t>
            </a:r>
            <a:r>
              <a:rPr lang="ru-RU" sz="4000" dirty="0" err="1">
                <a:solidFill>
                  <a:srgbClr val="002060"/>
                </a:solidFill>
              </a:rPr>
              <a:t>процес</a:t>
            </a:r>
            <a:r>
              <a:rPr lang="ru-RU" sz="4000" dirty="0">
                <a:solidFill>
                  <a:srgbClr val="002060"/>
                </a:solidFill>
              </a:rPr>
              <a:t> в школах</a:t>
            </a: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520768"/>
            <a:ext cx="10200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solidFill>
                  <a:srgbClr val="00B0F0"/>
                </a:solidFill>
              </a:rPr>
              <a:t>Загальний підхід до формули</a:t>
            </a:r>
            <a:endParaRPr lang="en-GB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607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56618" y="1879101"/>
                <a:ext cx="11300178" cy="53340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3600" dirty="0">
                    <a:solidFill>
                      <a:srgbClr val="002060"/>
                    </a:solidFill>
                  </a:rPr>
                  <a:t>Витрати на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навчальний</a:t>
                </a:r>
                <a:r>
                  <a:rPr lang="ru-RU" sz="3600" dirty="0">
                    <a:solidFill>
                      <a:srgbClr val="002060"/>
                    </a:solidFill>
                  </a:rPr>
                  <a:t>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процес</a:t>
                </a:r>
                <a:r>
                  <a:rPr lang="ru-RU" sz="3600" dirty="0">
                    <a:solidFill>
                      <a:srgbClr val="002060"/>
                    </a:solidFill>
                  </a:rPr>
                  <a:t> у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адміністративно-територіальній</a:t>
                </a:r>
                <a:r>
                  <a:rPr lang="ru-RU" sz="3600" dirty="0">
                    <a:solidFill>
                      <a:srgbClr val="002060"/>
                    </a:solidFill>
                  </a:rPr>
                  <a:t>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одиниці</a:t>
                </a:r>
                <a:r>
                  <a:rPr lang="ru-RU" sz="3600" dirty="0">
                    <a:solidFill>
                      <a:srgbClr val="002060"/>
                    </a:solidFill>
                  </a:rPr>
                  <a:t> для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кількості</a:t>
                </a:r>
                <a:r>
                  <a:rPr lang="ru-RU" sz="3600" dirty="0">
                    <a:solidFill>
                      <a:srgbClr val="002060"/>
                    </a:solidFill>
                  </a:rPr>
                  <a:t>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учнів</a:t>
                </a:r>
                <a:r>
                  <a:rPr lang="ru-RU" sz="3600" dirty="0">
                    <a:solidFill>
                      <a:srgbClr val="002060"/>
                    </a:solidFill>
                  </a:rPr>
                  <a:t> «У» </a:t>
                </a:r>
                <a:r>
                  <a:rPr lang="ru-RU" sz="3600" dirty="0" err="1">
                    <a:solidFill>
                      <a:srgbClr val="002060"/>
                    </a:solidFill>
                  </a:rPr>
                  <a:t>дорівнюють</a:t>
                </a:r>
                <a:r>
                  <a:rPr lang="ru-RU" sz="3600" dirty="0">
                    <a:solidFill>
                      <a:srgbClr val="00206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endParaRPr lang="uk-UA" sz="36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uk-UA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У</m:t>
                      </m:r>
                      <m:r>
                        <a:rPr lang="pl-PL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pl-PL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uk-UA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РНК</m:t>
                          </m:r>
                        </m:den>
                      </m:f>
                      <m:r>
                        <a:rPr lang="pl-PL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uk-UA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НП</m:t>
                      </m:r>
                      <m:r>
                        <a:rPr lang="pl-PL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pl-PL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l-PL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l-PL" sz="4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pl-PL" sz="40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m:rPr>
                          <m:nor/>
                        </m:rPr>
                        <a:rPr lang="uk-UA" sz="4000" dirty="0">
                          <a:solidFill>
                            <a:srgbClr val="002060"/>
                          </a:solidFill>
                        </a:rPr>
                        <m:t>ЗП</m:t>
                      </m:r>
                    </m:oMath>
                  </m:oMathPara>
                </a14:m>
                <a:endParaRPr lang="pl-PL" sz="4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6618" y="1879101"/>
                <a:ext cx="11300178" cy="5334000"/>
              </a:xfrm>
              <a:blipFill>
                <a:blip r:embed="rId4" cstate="print"/>
                <a:stretch>
                  <a:fillRect l="-1673" t="-27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520768"/>
            <a:ext cx="10200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solidFill>
                  <a:srgbClr val="00B0F0"/>
                </a:solidFill>
              </a:rPr>
              <a:t>Загальний підхід до формули</a:t>
            </a:r>
            <a:endParaRPr lang="en-GB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60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266541"/>
            <a:ext cx="11300178" cy="4148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err="1">
                <a:solidFill>
                  <a:srgbClr val="002060"/>
                </a:solidFill>
              </a:rPr>
              <a:t>Навчальні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плани</a:t>
            </a:r>
            <a:r>
              <a:rPr lang="ru-RU" sz="3600" dirty="0">
                <a:solidFill>
                  <a:srgbClr val="002060"/>
                </a:solidFill>
              </a:rPr>
              <a:t> в </a:t>
            </a:r>
            <a:r>
              <a:rPr lang="ru-RU" sz="3600" dirty="0" err="1">
                <a:solidFill>
                  <a:srgbClr val="002060"/>
                </a:solidFill>
              </a:rPr>
              <a:t>розрахунку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базуються</a:t>
            </a:r>
            <a:r>
              <a:rPr lang="ru-RU" sz="3600" dirty="0">
                <a:solidFill>
                  <a:srgbClr val="002060"/>
                </a:solidFill>
              </a:rPr>
              <a:t> на </a:t>
            </a:r>
            <a:r>
              <a:rPr lang="ru-RU" sz="3600" dirty="0" err="1">
                <a:solidFill>
                  <a:srgbClr val="002060"/>
                </a:solidFill>
              </a:rPr>
              <a:t>типових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навчальних</a:t>
            </a:r>
            <a:r>
              <a:rPr lang="ru-RU" sz="3600" dirty="0">
                <a:solidFill>
                  <a:srgbClr val="002060"/>
                </a:solidFill>
              </a:rPr>
              <a:t> планах, </a:t>
            </a:r>
            <a:r>
              <a:rPr lang="ru-RU" sz="3600" dirty="0" err="1">
                <a:solidFill>
                  <a:srgbClr val="002060"/>
                </a:solidFill>
              </a:rPr>
              <a:t>затверджених</a:t>
            </a:r>
            <a:r>
              <a:rPr lang="ru-RU" sz="3600" dirty="0">
                <a:solidFill>
                  <a:srgbClr val="002060"/>
                </a:solidFill>
              </a:rPr>
              <a:t> МОН:</a:t>
            </a:r>
          </a:p>
          <a:p>
            <a:r>
              <a:rPr lang="uk-UA" sz="3600" dirty="0">
                <a:solidFill>
                  <a:srgbClr val="002060"/>
                </a:solidFill>
              </a:rPr>
              <a:t>Окремо для спеціальної та загальної освіти</a:t>
            </a:r>
          </a:p>
          <a:p>
            <a:r>
              <a:rPr lang="uk-UA" sz="3600" dirty="0">
                <a:solidFill>
                  <a:srgbClr val="002060"/>
                </a:solidFill>
              </a:rPr>
              <a:t>Окремо для початкової, базової та старшої школи</a:t>
            </a:r>
          </a:p>
          <a:p>
            <a:r>
              <a:rPr lang="uk-UA" sz="3600" dirty="0">
                <a:solidFill>
                  <a:srgbClr val="002060"/>
                </a:solidFill>
              </a:rPr>
              <a:t>Використовуються середні значення для всіх навчальних планів</a:t>
            </a:r>
          </a:p>
          <a:p>
            <a:r>
              <a:rPr lang="ru-RU" sz="3600" dirty="0">
                <a:solidFill>
                  <a:srgbClr val="002060"/>
                </a:solidFill>
              </a:rPr>
              <a:t>Не </a:t>
            </a:r>
            <a:r>
              <a:rPr lang="ru-RU" sz="3600" dirty="0" err="1">
                <a:solidFill>
                  <a:srgbClr val="002060"/>
                </a:solidFill>
              </a:rPr>
              <a:t>враховує</a:t>
            </a:r>
            <a:r>
              <a:rPr lang="ru-RU" sz="3600" dirty="0">
                <a:solidFill>
                  <a:srgbClr val="002060"/>
                </a:solidFill>
              </a:rPr>
              <a:t> "</a:t>
            </a:r>
            <a:r>
              <a:rPr lang="ru-RU" sz="3600" dirty="0" err="1">
                <a:solidFill>
                  <a:srgbClr val="002060"/>
                </a:solidFill>
              </a:rPr>
              <a:t>школи</a:t>
            </a:r>
            <a:r>
              <a:rPr lang="ru-RU" sz="3600" dirty="0">
                <a:solidFill>
                  <a:srgbClr val="002060"/>
                </a:solidFill>
              </a:rPr>
              <a:t> нового типу" </a:t>
            </a:r>
            <a:r>
              <a:rPr lang="ru-RU" sz="3600" dirty="0" err="1">
                <a:solidFill>
                  <a:srgbClr val="002060"/>
                </a:solidFill>
              </a:rPr>
              <a:t>чи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поділу</a:t>
            </a:r>
            <a:r>
              <a:rPr lang="ru-RU" sz="3600" dirty="0">
                <a:solidFill>
                  <a:srgbClr val="002060"/>
                </a:solidFill>
              </a:rPr>
              <a:t> на </a:t>
            </a:r>
            <a:r>
              <a:rPr lang="ru-RU" sz="3600" dirty="0" err="1">
                <a:solidFill>
                  <a:srgbClr val="002060"/>
                </a:solidFill>
              </a:rPr>
              <a:t>групи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289949"/>
            <a:ext cx="10200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b="1" dirty="0">
                <a:solidFill>
                  <a:srgbClr val="00B0F0"/>
                </a:solidFill>
              </a:rPr>
              <a:t>Навчальний план</a:t>
            </a:r>
            <a:endParaRPr lang="en-GB" sz="5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857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160012"/>
            <a:ext cx="11300178" cy="5018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err="1">
                <a:solidFill>
                  <a:srgbClr val="002060"/>
                </a:solidFill>
              </a:rPr>
              <a:t>Оцінюються</a:t>
            </a:r>
            <a:r>
              <a:rPr lang="ru-RU" sz="3200" dirty="0">
                <a:solidFill>
                  <a:srgbClr val="002060"/>
                </a:solidFill>
              </a:rPr>
              <a:t> на </a:t>
            </a:r>
            <a:r>
              <a:rPr lang="ru-RU" sz="3200" dirty="0" err="1">
                <a:solidFill>
                  <a:srgbClr val="002060"/>
                </a:solidFill>
              </a:rPr>
              <a:t>підставі</a:t>
            </a:r>
            <a:r>
              <a:rPr lang="ru-RU" sz="3200" dirty="0">
                <a:solidFill>
                  <a:srgbClr val="002060"/>
                </a:solidFill>
              </a:rPr>
              <a:t> нормативно-</a:t>
            </a:r>
            <a:r>
              <a:rPr lang="ru-RU" sz="3200" dirty="0" err="1">
                <a:solidFill>
                  <a:srgbClr val="002060"/>
                </a:solidFill>
              </a:rPr>
              <a:t>правових</a:t>
            </a:r>
            <a:r>
              <a:rPr lang="ru-RU" sz="3200" dirty="0">
                <a:solidFill>
                  <a:srgbClr val="002060"/>
                </a:solidFill>
              </a:rPr>
              <a:t> </a:t>
            </a:r>
            <a:r>
              <a:rPr lang="ru-RU" sz="3200" dirty="0" err="1">
                <a:solidFill>
                  <a:srgbClr val="002060"/>
                </a:solidFill>
              </a:rPr>
              <a:t>актів</a:t>
            </a:r>
            <a:r>
              <a:rPr lang="ru-RU" sz="3200" dirty="0">
                <a:solidFill>
                  <a:srgbClr val="002060"/>
                </a:solidFill>
              </a:rPr>
              <a:t>:</a:t>
            </a:r>
          </a:p>
          <a:p>
            <a:r>
              <a:rPr lang="ru-RU" sz="3600" dirty="0" err="1">
                <a:solidFill>
                  <a:srgbClr val="002060"/>
                </a:solidFill>
              </a:rPr>
              <a:t>Використовується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уніфікована</a:t>
            </a:r>
            <a:r>
              <a:rPr lang="ru-RU" sz="3600" dirty="0">
                <a:solidFill>
                  <a:srgbClr val="002060"/>
                </a:solidFill>
              </a:rPr>
              <a:t> шкала </a:t>
            </a:r>
            <a:r>
              <a:rPr lang="ru-RU" sz="3600" dirty="0" err="1">
                <a:solidFill>
                  <a:srgbClr val="002060"/>
                </a:solidFill>
              </a:rPr>
              <a:t>заробітної</a:t>
            </a:r>
            <a:r>
              <a:rPr lang="ru-RU" sz="3600" dirty="0">
                <a:solidFill>
                  <a:srgbClr val="002060"/>
                </a:solidFill>
              </a:rPr>
              <a:t> плати:</a:t>
            </a:r>
          </a:p>
          <a:p>
            <a:pPr lvl="1"/>
            <a:r>
              <a:rPr lang="uk-UA" sz="2800" dirty="0">
                <a:solidFill>
                  <a:srgbClr val="002060"/>
                </a:solidFill>
              </a:rPr>
              <a:t>Тарифний розряд для вчителів - 14</a:t>
            </a:r>
          </a:p>
          <a:p>
            <a:pPr lvl="1"/>
            <a:r>
              <a:rPr lang="uk-UA" sz="2800" dirty="0">
                <a:solidFill>
                  <a:srgbClr val="002060"/>
                </a:solidFill>
              </a:rPr>
              <a:t>Тарифний розряд для директорів шкіл - 17 </a:t>
            </a:r>
          </a:p>
          <a:p>
            <a:r>
              <a:rPr lang="ru-RU" sz="3600" dirty="0" err="1">
                <a:solidFill>
                  <a:srgbClr val="002060"/>
                </a:solidFill>
              </a:rPr>
              <a:t>Основні</a:t>
            </a:r>
            <a:r>
              <a:rPr lang="ru-RU" sz="3600" dirty="0">
                <a:solidFill>
                  <a:srgbClr val="002060"/>
                </a:solidFill>
              </a:rPr>
              <a:t> надбавки до </a:t>
            </a:r>
            <a:r>
              <a:rPr lang="ru-RU" sz="3600" dirty="0" err="1">
                <a:solidFill>
                  <a:srgbClr val="002060"/>
                </a:solidFill>
              </a:rPr>
              <a:t>посадових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окладів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підраховані</a:t>
            </a:r>
            <a:r>
              <a:rPr lang="ru-RU" sz="3600" dirty="0">
                <a:solidFill>
                  <a:srgbClr val="002060"/>
                </a:solidFill>
              </a:rPr>
              <a:t> на </a:t>
            </a:r>
            <a:r>
              <a:rPr lang="ru-RU" sz="3600" dirty="0" err="1">
                <a:solidFill>
                  <a:srgbClr val="002060"/>
                </a:solidFill>
              </a:rPr>
              <a:t>основі</a:t>
            </a:r>
            <a:r>
              <a:rPr lang="ru-RU" sz="3600" dirty="0">
                <a:solidFill>
                  <a:srgbClr val="002060"/>
                </a:solidFill>
              </a:rPr>
              <a:t> чинного </a:t>
            </a:r>
            <a:r>
              <a:rPr lang="ru-RU" sz="3600" dirty="0" err="1">
                <a:solidFill>
                  <a:srgbClr val="002060"/>
                </a:solidFill>
              </a:rPr>
              <a:t>законодавства</a:t>
            </a:r>
            <a:endParaRPr lang="ru-RU" sz="3600" dirty="0">
              <a:solidFill>
                <a:srgbClr val="002060"/>
              </a:solidFill>
            </a:endParaRPr>
          </a:p>
          <a:p>
            <a:r>
              <a:rPr lang="ru-RU" sz="3600" dirty="0">
                <a:solidFill>
                  <a:srgbClr val="002060"/>
                </a:solidFill>
              </a:rPr>
              <a:t>Для </a:t>
            </a:r>
            <a:r>
              <a:rPr lang="ru-RU" sz="3600" dirty="0" err="1">
                <a:solidFill>
                  <a:srgbClr val="002060"/>
                </a:solidFill>
              </a:rPr>
              <a:t>інших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додаткових</a:t>
            </a:r>
            <a:r>
              <a:rPr lang="ru-RU" sz="3600" dirty="0">
                <a:solidFill>
                  <a:srgbClr val="002060"/>
                </a:solidFill>
              </a:rPr>
              <a:t> надбавок </a:t>
            </a:r>
            <a:r>
              <a:rPr lang="ru-RU" sz="3600" dirty="0" err="1">
                <a:solidFill>
                  <a:srgbClr val="002060"/>
                </a:solidFill>
              </a:rPr>
              <a:t>було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використано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2</a:t>
            </a:r>
            <a:r>
              <a:rPr lang="ru-RU" sz="3600" dirty="0">
                <a:solidFill>
                  <a:srgbClr val="002060"/>
                </a:solidFill>
              </a:rPr>
              <a:t>2</a:t>
            </a:r>
            <a:r>
              <a:rPr lang="ru-RU" sz="3600" dirty="0" smtClean="0">
                <a:solidFill>
                  <a:srgbClr val="002060"/>
                </a:solidFill>
              </a:rPr>
              <a:t>%, </a:t>
            </a:r>
            <a:r>
              <a:rPr lang="ru-RU" sz="3600" dirty="0" err="1">
                <a:solidFill>
                  <a:srgbClr val="002060"/>
                </a:solidFill>
              </a:rPr>
              <a:t>що</a:t>
            </a:r>
            <a:r>
              <a:rPr lang="ru-RU" sz="3600" dirty="0">
                <a:solidFill>
                  <a:srgbClr val="002060"/>
                </a:solidFill>
              </a:rPr>
              <a:t> є </a:t>
            </a:r>
            <a:r>
              <a:rPr lang="ru-RU" sz="3600" dirty="0" err="1">
                <a:solidFill>
                  <a:srgbClr val="002060"/>
                </a:solidFill>
              </a:rPr>
              <a:t>середнім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показником</a:t>
            </a:r>
            <a:endParaRPr lang="uk-UA" sz="36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289949"/>
            <a:ext cx="102004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>
                <a:solidFill>
                  <a:srgbClr val="00B0F0"/>
                </a:solidFill>
              </a:rPr>
              <a:t>Заробітні плати педагогічного персоналу</a:t>
            </a:r>
            <a:endParaRPr lang="en-GB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375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938342"/>
            <a:ext cx="11300178" cy="5018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rgbClr val="002060"/>
                </a:solidFill>
              </a:rPr>
              <a:t>«РНК» окремо визначена для:</a:t>
            </a:r>
          </a:p>
          <a:p>
            <a:r>
              <a:rPr lang="uk-UA" sz="3200" dirty="0">
                <a:solidFill>
                  <a:srgbClr val="002060"/>
                </a:solidFill>
              </a:rPr>
              <a:t>Обласних центрів «РНК» = 27</a:t>
            </a:r>
          </a:p>
          <a:p>
            <a:r>
              <a:rPr lang="uk-UA" sz="3200" dirty="0">
                <a:solidFill>
                  <a:srgbClr val="002060"/>
                </a:solidFill>
              </a:rPr>
              <a:t>Інших міст обласного значення «РНК» = 25</a:t>
            </a:r>
          </a:p>
          <a:p>
            <a:r>
              <a:rPr lang="uk-UA" sz="3200" dirty="0">
                <a:solidFill>
                  <a:srgbClr val="002060"/>
                </a:solidFill>
              </a:rPr>
              <a:t>Спеціальної освіти «РНК» = 9</a:t>
            </a:r>
          </a:p>
          <a:p>
            <a:r>
              <a:rPr lang="uk-UA" sz="3200" dirty="0">
                <a:solidFill>
                  <a:srgbClr val="002060"/>
                </a:solidFill>
              </a:rPr>
              <a:t>Шкіл, що підпорядковані обласним державним адміністраціям «РНК» = 20</a:t>
            </a:r>
          </a:p>
          <a:p>
            <a:r>
              <a:rPr lang="uk-UA" sz="3200" dirty="0">
                <a:solidFill>
                  <a:srgbClr val="002060"/>
                </a:solidFill>
              </a:rPr>
              <a:t>Вечірніх </a:t>
            </a:r>
            <a:r>
              <a:rPr lang="uk-UA" sz="3200" dirty="0" smtClean="0">
                <a:solidFill>
                  <a:srgbClr val="002060"/>
                </a:solidFill>
              </a:rPr>
              <a:t>шкіл у містах обласного значення </a:t>
            </a:r>
            <a:r>
              <a:rPr lang="uk-UA" sz="3200" dirty="0">
                <a:solidFill>
                  <a:srgbClr val="002060"/>
                </a:solidFill>
              </a:rPr>
              <a:t>«РНК» = </a:t>
            </a:r>
            <a:r>
              <a:rPr lang="uk-UA" sz="3200" dirty="0" smtClean="0">
                <a:solidFill>
                  <a:srgbClr val="002060"/>
                </a:solidFill>
              </a:rPr>
              <a:t>19</a:t>
            </a:r>
          </a:p>
          <a:p>
            <a:r>
              <a:rPr lang="uk-UA" sz="3200" dirty="0" smtClean="0">
                <a:solidFill>
                  <a:srgbClr val="002060"/>
                </a:solidFill>
              </a:rPr>
              <a:t>Вечірніх шкіл у районах та ОТГ «РНК» = 11</a:t>
            </a:r>
            <a:endParaRPr lang="uk-UA" sz="3200" dirty="0">
              <a:solidFill>
                <a:srgbClr val="002060"/>
              </a:solidFill>
            </a:endParaRPr>
          </a:p>
          <a:p>
            <a:r>
              <a:rPr lang="uk-UA" sz="3200" dirty="0">
                <a:solidFill>
                  <a:srgbClr val="002060"/>
                </a:solidFill>
              </a:rPr>
              <a:t>ПТНЗ «РНК» = 23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289949"/>
            <a:ext cx="10200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>
                <a:solidFill>
                  <a:srgbClr val="00B0F0"/>
                </a:solidFill>
              </a:rPr>
              <a:t>Розрахункова наповнюваність класів </a:t>
            </a:r>
            <a:r>
              <a:rPr lang="en-US" sz="4000" b="1" dirty="0">
                <a:solidFill>
                  <a:srgbClr val="00B0F0"/>
                </a:solidFill>
              </a:rPr>
              <a:t>“</a:t>
            </a:r>
            <a:r>
              <a:rPr lang="uk-UA" sz="4000" b="1" dirty="0">
                <a:solidFill>
                  <a:srgbClr val="00B0F0"/>
                </a:solidFill>
              </a:rPr>
              <a:t>РНК</a:t>
            </a:r>
            <a:r>
              <a:rPr lang="en-US" sz="4000" b="1" dirty="0">
                <a:solidFill>
                  <a:srgbClr val="00B0F0"/>
                </a:solidFill>
              </a:rPr>
              <a:t>”</a:t>
            </a:r>
            <a:endParaRPr lang="en-GB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41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514624"/>
            <a:ext cx="11300178" cy="3784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400" dirty="0">
                <a:solidFill>
                  <a:srgbClr val="002060"/>
                </a:solidFill>
              </a:rPr>
              <a:t>Для шкіл у малих містах та сільській місцевості, нормативна наповнюваність класів визначена використовуючи два фактори:</a:t>
            </a:r>
          </a:p>
          <a:p>
            <a:r>
              <a:rPr lang="uk-UA" sz="3400" dirty="0">
                <a:solidFill>
                  <a:srgbClr val="002060"/>
                </a:solidFill>
              </a:rPr>
              <a:t>Відсоток сільського населення у адміністративно-територіальний одиниці</a:t>
            </a:r>
          </a:p>
          <a:p>
            <a:r>
              <a:rPr lang="uk-UA" sz="3400" dirty="0">
                <a:solidFill>
                  <a:srgbClr val="002060"/>
                </a:solidFill>
              </a:rPr>
              <a:t>Щільність учнів ЗНЗ на квадратний кілометр</a:t>
            </a:r>
            <a:endParaRPr lang="ru-RU" sz="34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289949"/>
            <a:ext cx="1020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>
                <a:solidFill>
                  <a:srgbClr val="00B0F0"/>
                </a:solidFill>
              </a:rPr>
              <a:t>Розрахункова наповнюваність класів у районах та ОТГ (1)</a:t>
            </a:r>
            <a:endParaRPr lang="en-GB" sz="4000" dirty="0">
              <a:solidFill>
                <a:srgbClr val="00B0F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6618" y="4620701"/>
            <a:ext cx="1130017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400" dirty="0">
                <a:solidFill>
                  <a:srgbClr val="002060"/>
                </a:solidFill>
              </a:rPr>
              <a:t>Обидва фактори </a:t>
            </a:r>
            <a:r>
              <a:rPr lang="ru-RU" sz="3400" dirty="0" err="1">
                <a:solidFill>
                  <a:srgbClr val="002060"/>
                </a:solidFill>
              </a:rPr>
              <a:t>об'єктивні</a:t>
            </a:r>
            <a:r>
              <a:rPr lang="ru-RU" sz="3400" dirty="0">
                <a:solidFill>
                  <a:srgbClr val="002060"/>
                </a:solidFill>
              </a:rPr>
              <a:t>, </a:t>
            </a:r>
            <a:r>
              <a:rPr lang="ru-RU" sz="3400" dirty="0" err="1">
                <a:solidFill>
                  <a:srgbClr val="002060"/>
                </a:solidFill>
              </a:rPr>
              <a:t>тобто</a:t>
            </a:r>
            <a:r>
              <a:rPr lang="ru-RU" sz="3400" dirty="0">
                <a:solidFill>
                  <a:srgbClr val="002060"/>
                </a:solidFill>
              </a:rPr>
              <a:t> </a:t>
            </a:r>
            <a:r>
              <a:rPr lang="ru-RU" sz="3400" dirty="0" err="1">
                <a:solidFill>
                  <a:srgbClr val="002060"/>
                </a:solidFill>
              </a:rPr>
              <a:t>засновники</a:t>
            </a:r>
            <a:r>
              <a:rPr lang="ru-RU" sz="3400" dirty="0">
                <a:solidFill>
                  <a:srgbClr val="002060"/>
                </a:solidFill>
              </a:rPr>
              <a:t> </a:t>
            </a:r>
            <a:r>
              <a:rPr lang="ru-RU" sz="3400" dirty="0" err="1">
                <a:solidFill>
                  <a:srgbClr val="002060"/>
                </a:solidFill>
              </a:rPr>
              <a:t>шкіл</a:t>
            </a:r>
            <a:r>
              <a:rPr lang="ru-RU" sz="3400" dirty="0">
                <a:solidFill>
                  <a:srgbClr val="002060"/>
                </a:solidFill>
              </a:rPr>
              <a:t> не </a:t>
            </a:r>
            <a:r>
              <a:rPr lang="ru-RU" sz="3400" dirty="0" err="1">
                <a:solidFill>
                  <a:srgbClr val="002060"/>
                </a:solidFill>
              </a:rPr>
              <a:t>можуть</a:t>
            </a:r>
            <a:r>
              <a:rPr lang="ru-RU" sz="3400" dirty="0">
                <a:solidFill>
                  <a:srgbClr val="002060"/>
                </a:solidFill>
              </a:rPr>
              <a:t> прямо </a:t>
            </a:r>
            <a:r>
              <a:rPr lang="ru-RU" sz="3400" dirty="0" err="1">
                <a:solidFill>
                  <a:srgbClr val="002060"/>
                </a:solidFill>
              </a:rPr>
              <a:t>впливати</a:t>
            </a:r>
            <a:r>
              <a:rPr lang="ru-RU" sz="3400" dirty="0">
                <a:solidFill>
                  <a:srgbClr val="002060"/>
                </a:solidFill>
              </a:rPr>
              <a:t> на них</a:t>
            </a:r>
          </a:p>
        </p:txBody>
      </p:sp>
    </p:spTree>
    <p:extLst>
      <p:ext uri="{BB962C8B-B14F-4D97-AF65-F5344CB8AC3E}">
        <p14:creationId xmlns:p14="http://schemas.microsoft.com/office/powerpoint/2010/main" xmlns="" val="300063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6618" y="1674918"/>
            <a:ext cx="11300178" cy="3784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600" dirty="0">
                <a:solidFill>
                  <a:srgbClr val="002060"/>
                </a:solidFill>
              </a:rPr>
              <a:t>Використання </a:t>
            </a:r>
            <a:r>
              <a:rPr lang="uk-UA" sz="3600" dirty="0" smtClean="0">
                <a:solidFill>
                  <a:srgbClr val="002060"/>
                </a:solidFill>
              </a:rPr>
              <a:t>розрахункової </a:t>
            </a:r>
            <a:r>
              <a:rPr lang="uk-UA" sz="3600" dirty="0">
                <a:solidFill>
                  <a:srgbClr val="002060"/>
                </a:solidFill>
              </a:rPr>
              <a:t>наповнюваності класів замість фактичної у формулі розподілу освітньої субвенції має важливі наслідки:</a:t>
            </a:r>
          </a:p>
          <a:p>
            <a:r>
              <a:rPr lang="ru-RU" sz="3600" dirty="0" err="1">
                <a:solidFill>
                  <a:srgbClr val="002060"/>
                </a:solidFill>
              </a:rPr>
              <a:t>Сильний</a:t>
            </a:r>
            <a:r>
              <a:rPr lang="ru-RU" sz="3600" dirty="0">
                <a:solidFill>
                  <a:srgbClr val="002060"/>
                </a:solidFill>
              </a:rPr>
              <a:t> стимул до </a:t>
            </a:r>
            <a:r>
              <a:rPr lang="ru-RU" sz="3600" dirty="0" err="1">
                <a:solidFill>
                  <a:srgbClr val="002060"/>
                </a:solidFill>
              </a:rPr>
              <a:t>оптимізації</a:t>
            </a:r>
            <a:r>
              <a:rPr lang="ru-RU" sz="3600" dirty="0">
                <a:solidFill>
                  <a:srgbClr val="002060"/>
                </a:solidFill>
              </a:rPr>
              <a:t>, як </a:t>
            </a:r>
            <a:r>
              <a:rPr lang="ru-RU" sz="3600" dirty="0" err="1">
                <a:solidFill>
                  <a:srgbClr val="002060"/>
                </a:solidFill>
              </a:rPr>
              <a:t>шкільної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мережі</a:t>
            </a:r>
            <a:r>
              <a:rPr lang="ru-RU" sz="3600" dirty="0">
                <a:solidFill>
                  <a:srgbClr val="002060"/>
                </a:solidFill>
              </a:rPr>
              <a:t>, так і </a:t>
            </a:r>
            <a:r>
              <a:rPr lang="ru-RU" sz="3600" dirty="0" err="1">
                <a:solidFill>
                  <a:srgbClr val="002060"/>
                </a:solidFill>
              </a:rPr>
              <a:t>мережі</a:t>
            </a:r>
            <a:r>
              <a:rPr lang="ru-RU" sz="3600" dirty="0">
                <a:solidFill>
                  <a:srgbClr val="002060"/>
                </a:solidFill>
              </a:rPr>
              <a:t> </a:t>
            </a:r>
            <a:r>
              <a:rPr lang="ru-RU" sz="3600" dirty="0" err="1">
                <a:solidFill>
                  <a:srgbClr val="002060"/>
                </a:solidFill>
              </a:rPr>
              <a:t>класів</a:t>
            </a:r>
            <a:endParaRPr lang="ru-RU" sz="3600" dirty="0">
              <a:solidFill>
                <a:srgbClr val="002060"/>
              </a:solidFill>
            </a:endParaRPr>
          </a:p>
          <a:p>
            <a:r>
              <a:rPr lang="uk-UA" sz="3600" dirty="0">
                <a:solidFill>
                  <a:srgbClr val="002060"/>
                </a:solidFill>
              </a:rPr>
              <a:t>Зміцнення стабільності фінансування освіти на місцевому рівні</a:t>
            </a:r>
            <a:endParaRPr lang="pl-PL" sz="3600" dirty="0">
              <a:solidFill>
                <a:srgbClr val="002060"/>
              </a:solidFill>
            </a:endParaRPr>
          </a:p>
        </p:txBody>
      </p:sp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1150962" y="289949"/>
            <a:ext cx="102004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dirty="0">
                <a:solidFill>
                  <a:srgbClr val="00B0F0"/>
                </a:solidFill>
              </a:rPr>
              <a:t>Розрахункова наповнюваність класів у районах та ОТГ </a:t>
            </a:r>
            <a:r>
              <a:rPr lang="uk-UA" sz="4000" b="1" dirty="0" smtClean="0">
                <a:solidFill>
                  <a:srgbClr val="00B0F0"/>
                </a:solidFill>
              </a:rPr>
              <a:t>(2)</a:t>
            </a:r>
            <a:endParaRPr lang="en-GB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7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Графіка 3">
            <a:extLst>
              <a:ext uri="{FF2B5EF4-FFF2-40B4-BE49-F238E27FC236}">
                <a16:creationId xmlns:a16="http://schemas.microsoft.com/office/drawing/2014/main" xmlns="" id="{01743B9B-FD9D-4BA6-B89E-F07B592DE0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4606" y="0"/>
            <a:ext cx="12531580" cy="6858001"/>
          </a:xfrm>
          <a:prstGeom prst="rect">
            <a:avLst/>
          </a:prstGeom>
        </p:spPr>
      </p:pic>
      <p:sp>
        <p:nvSpPr>
          <p:cNvPr id="5" name="textruta 1">
            <a:extLst>
              <a:ext uri="{FF2B5EF4-FFF2-40B4-BE49-F238E27FC236}">
                <a16:creationId xmlns:a16="http://schemas.microsoft.com/office/drawing/2014/main" xmlns="" id="{420BC974-E031-4660-8290-E11C3910CF4E}"/>
              </a:ext>
            </a:extLst>
          </p:cNvPr>
          <p:cNvSpPr txBox="1"/>
          <p:nvPr/>
        </p:nvSpPr>
        <p:spPr>
          <a:xfrm>
            <a:off x="275208" y="302040"/>
            <a:ext cx="11656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>
                <a:solidFill>
                  <a:srgbClr val="00B0F0"/>
                </a:solidFill>
              </a:rPr>
              <a:t>Розрахункова наповнюваність класів у районах та ОТГ (3)</a:t>
            </a:r>
            <a:endParaRPr lang="en-GB" sz="3600" dirty="0">
              <a:solidFill>
                <a:srgbClr val="00B0F0"/>
              </a:solidFill>
            </a:endParaRPr>
          </a:p>
        </p:txBody>
      </p:sp>
      <p:graphicFrame>
        <p:nvGraphicFramePr>
          <p:cNvPr id="7" name="Symbol zastępczy zawartości 3">
            <a:extLst>
              <a:ext uri="{FF2B5EF4-FFF2-40B4-BE49-F238E27FC236}">
                <a16:creationId xmlns:a16="http://schemas.microsoft.com/office/drawing/2014/main" xmlns="" id="{BC12D02B-6834-4048-A58D-869CBE8C25F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20444" y="1063975"/>
          <a:ext cx="10325984" cy="4518837"/>
        </p:xfrm>
        <a:graphic>
          <a:graphicData uri="http://schemas.openxmlformats.org/drawingml/2006/table">
            <a:tbl>
              <a:tblPr/>
              <a:tblGrid>
                <a:gridCol w="936857">
                  <a:extLst>
                    <a:ext uri="{9D8B030D-6E8A-4147-A177-3AD203B41FA5}">
                      <a16:colId xmlns:a16="http://schemas.microsoft.com/office/drawing/2014/main" xmlns="" val="2761678238"/>
                    </a:ext>
                  </a:extLst>
                </a:gridCol>
                <a:gridCol w="969730">
                  <a:extLst>
                    <a:ext uri="{9D8B030D-6E8A-4147-A177-3AD203B41FA5}">
                      <a16:colId xmlns:a16="http://schemas.microsoft.com/office/drawing/2014/main" xmlns="" val="982390094"/>
                    </a:ext>
                  </a:extLst>
                </a:gridCol>
                <a:gridCol w="1104199">
                  <a:extLst>
                    <a:ext uri="{9D8B030D-6E8A-4147-A177-3AD203B41FA5}">
                      <a16:colId xmlns:a16="http://schemas.microsoft.com/office/drawing/2014/main" xmlns="" val="2738778799"/>
                    </a:ext>
                  </a:extLst>
                </a:gridCol>
                <a:gridCol w="1190847">
                  <a:extLst>
                    <a:ext uri="{9D8B030D-6E8A-4147-A177-3AD203B41FA5}">
                      <a16:colId xmlns:a16="http://schemas.microsoft.com/office/drawing/2014/main" xmlns="" val="156998254"/>
                    </a:ext>
                  </a:extLst>
                </a:gridCol>
                <a:gridCol w="1233376">
                  <a:extLst>
                    <a:ext uri="{9D8B030D-6E8A-4147-A177-3AD203B41FA5}">
                      <a16:colId xmlns:a16="http://schemas.microsoft.com/office/drawing/2014/main" xmlns="" val="876579046"/>
                    </a:ext>
                  </a:extLst>
                </a:gridCol>
                <a:gridCol w="1073889">
                  <a:extLst>
                    <a:ext uri="{9D8B030D-6E8A-4147-A177-3AD203B41FA5}">
                      <a16:colId xmlns:a16="http://schemas.microsoft.com/office/drawing/2014/main" xmlns="" val="3116176670"/>
                    </a:ext>
                  </a:extLst>
                </a:gridCol>
                <a:gridCol w="957200">
                  <a:extLst>
                    <a:ext uri="{9D8B030D-6E8A-4147-A177-3AD203B41FA5}">
                      <a16:colId xmlns:a16="http://schemas.microsoft.com/office/drawing/2014/main" xmlns="" val="4181183693"/>
                    </a:ext>
                  </a:extLst>
                </a:gridCol>
                <a:gridCol w="1035476">
                  <a:extLst>
                    <a:ext uri="{9D8B030D-6E8A-4147-A177-3AD203B41FA5}">
                      <a16:colId xmlns:a16="http://schemas.microsoft.com/office/drawing/2014/main" xmlns="" val="3538226282"/>
                    </a:ext>
                  </a:extLst>
                </a:gridCol>
                <a:gridCol w="1035476">
                  <a:extLst>
                    <a:ext uri="{9D8B030D-6E8A-4147-A177-3AD203B41FA5}">
                      <a16:colId xmlns:a16="http://schemas.microsoft.com/office/drawing/2014/main" xmlns="" val="2390790607"/>
                    </a:ext>
                  </a:extLst>
                </a:gridCol>
                <a:gridCol w="788934">
                  <a:extLst>
                    <a:ext uri="{9D8B030D-6E8A-4147-A177-3AD203B41FA5}">
                      <a16:colId xmlns:a16="http://schemas.microsoft.com/office/drawing/2014/main" xmlns="" val="2711619793"/>
                    </a:ext>
                  </a:extLst>
                </a:gridCol>
              </a:tblGrid>
              <a:tr h="502093">
                <a:tc>
                  <a:txBody>
                    <a:bodyPr/>
                    <a:lstStyle/>
                    <a:p>
                      <a:pPr algn="ctr" fontAlgn="b"/>
                      <a:endParaRPr lang="pl-PL" sz="105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1. 100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 89-100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 75-89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 67-75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 64-67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6. 57-64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7. 46-57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8. 25-46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9. 0-25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417382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1. 0-1,3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0886088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2. 1,3-1,5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92103084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3. 1,5-2,2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4119274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4. 2,2-2,6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8925819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5. 2,6-3,6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1372011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6. 3,6-3,7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908280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7. 3,7-9,4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8620949"/>
                  </a:ext>
                </a:extLst>
              </a:tr>
              <a:tr h="502093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8. 9,4-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14,5</a:t>
                      </a:r>
                    </a:p>
                  </a:txBody>
                  <a:tcPr marL="9525" marR="9525" marT="952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8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20,5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5388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75166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562</Words>
  <Application>Microsoft Office PowerPoint</Application>
  <PresentationFormat>Произвольный</PresentationFormat>
  <Paragraphs>150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Формула розподілу освітньої субвенції на 2018 рік</dc:title>
  <dc:creator>Пользователь Windows</dc:creator>
  <cp:lastModifiedBy>o.pyltyay</cp:lastModifiedBy>
  <cp:revision>37</cp:revision>
  <cp:lastPrinted>2017-08-28T16:18:52Z</cp:lastPrinted>
  <dcterms:created xsi:type="dcterms:W3CDTF">2017-07-12T14:25:49Z</dcterms:created>
  <dcterms:modified xsi:type="dcterms:W3CDTF">2017-08-29T05:19:11Z</dcterms:modified>
</cp:coreProperties>
</file>