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3" r:id="rId3"/>
    <p:sldId id="277" r:id="rId4"/>
    <p:sldId id="296" r:id="rId5"/>
    <p:sldId id="300" r:id="rId6"/>
    <p:sldId id="305" r:id="rId7"/>
    <p:sldId id="306" r:id="rId8"/>
    <p:sldId id="307" r:id="rId9"/>
    <p:sldId id="309" r:id="rId10"/>
    <p:sldId id="311" r:id="rId11"/>
    <p:sldId id="310" r:id="rId12"/>
    <p:sldId id="312" r:id="rId13"/>
    <p:sldId id="308" r:id="rId14"/>
    <p:sldId id="304" r:id="rId15"/>
    <p:sldId id="290" r:id="rId16"/>
    <p:sldId id="297" r:id="rId17"/>
    <p:sldId id="299" r:id="rId18"/>
    <p:sldId id="301" r:id="rId19"/>
    <p:sldId id="292" r:id="rId20"/>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02C"/>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483" autoAdjust="0"/>
  </p:normalViewPr>
  <p:slideViewPr>
    <p:cSldViewPr>
      <p:cViewPr varScale="1">
        <p:scale>
          <a:sx n="110" d="100"/>
          <a:sy n="110" d="100"/>
        </p:scale>
        <p:origin x="19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CA29E41-DE05-4012-B248-4A4264EE5B9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31DBD9D6-08A6-4F94-BDF9-894DA46EC5E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AA69C27-07D4-42DC-9EED-DF31064AB84D}" type="datetimeFigureOut">
              <a:rPr lang="ru-RU" smtClean="0"/>
              <a:pPr/>
              <a:t>21.06.2019</a:t>
            </a:fld>
            <a:endParaRPr lang="ru-RU" dirty="0"/>
          </a:p>
        </p:txBody>
      </p:sp>
      <p:sp>
        <p:nvSpPr>
          <p:cNvPr id="4" name="Нижний колонтитул 3">
            <a:extLst>
              <a:ext uri="{FF2B5EF4-FFF2-40B4-BE49-F238E27FC236}">
                <a16:creationId xmlns:a16="http://schemas.microsoft.com/office/drawing/2014/main" xmlns="" id="{288BD4C1-A763-4AE3-A816-6E0035078E80}"/>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F360C3FF-326A-474C-8A30-93FAD029244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6C75F60-E22E-4E25-AC89-1C2E98D78A0E}" type="slidenum">
              <a:rPr lang="ru-RU" smtClean="0"/>
              <a:pPr/>
              <a:t>‹#›</a:t>
            </a:fld>
            <a:endParaRPr lang="ru-RU" dirty="0"/>
          </a:p>
        </p:txBody>
      </p:sp>
    </p:spTree>
    <p:extLst>
      <p:ext uri="{BB962C8B-B14F-4D97-AF65-F5344CB8AC3E}">
        <p14:creationId xmlns:p14="http://schemas.microsoft.com/office/powerpoint/2010/main" val="157141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37C957B-883F-45FE-929B-6163CEEC9825}" type="datetimeFigureOut">
              <a:rPr lang="ru-RU" smtClean="0"/>
              <a:pPr/>
              <a:t>21.06.2019</a:t>
            </a:fld>
            <a:endParaRPr lang="ru-RU" dirty="0"/>
          </a:p>
        </p:txBody>
      </p:sp>
      <p:sp>
        <p:nvSpPr>
          <p:cNvPr id="4" name="Образ слайда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9DB6746-3391-4D8C-A566-588C9B15729F}" type="slidenum">
              <a:rPr lang="ru-RU" smtClean="0"/>
              <a:pPr/>
              <a:t>‹#›</a:t>
            </a:fld>
            <a:endParaRPr lang="ru-RU" dirty="0"/>
          </a:p>
        </p:txBody>
      </p:sp>
    </p:spTree>
    <p:extLst>
      <p:ext uri="{BB962C8B-B14F-4D97-AF65-F5344CB8AC3E}">
        <p14:creationId xmlns:p14="http://schemas.microsoft.com/office/powerpoint/2010/main" val="124686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Tree>
    <p:extLst>
      <p:ext uri="{BB962C8B-B14F-4D97-AF65-F5344CB8AC3E}">
        <p14:creationId xmlns:p14="http://schemas.microsoft.com/office/powerpoint/2010/main" val="99962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Tree>
    <p:extLst>
      <p:ext uri="{BB962C8B-B14F-4D97-AF65-F5344CB8AC3E}">
        <p14:creationId xmlns:p14="http://schemas.microsoft.com/office/powerpoint/2010/main" val="44834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74EF35BF-DD87-47D1-BFC5-6A2886AEB4AC}" type="datetimeFigureOut">
              <a:rPr lang="ru-RU"/>
              <a:pPr>
                <a:defRPr/>
              </a:pPr>
              <a:t>21.06.2019</a:t>
            </a:fld>
            <a:endParaRPr lang="uk-UA" dirty="0"/>
          </a:p>
        </p:txBody>
      </p:sp>
      <p:sp>
        <p:nvSpPr>
          <p:cNvPr id="5" name="Нижний колонтитул 4"/>
          <p:cNvSpPr>
            <a:spLocks noGrp="1"/>
          </p:cNvSpPr>
          <p:nvPr>
            <p:ph type="ftr" sz="quarter" idx="11"/>
          </p:nvPr>
        </p:nvSpPr>
        <p:spPr/>
        <p:txBody>
          <a:bodyPr/>
          <a:lstStyle>
            <a:lvl1pPr>
              <a:defRPr/>
            </a:lvl1pPr>
          </a:lstStyle>
          <a:p>
            <a:pPr>
              <a:defRPr/>
            </a:pPr>
            <a:endParaRPr lang="uk-UA" dirty="0"/>
          </a:p>
        </p:txBody>
      </p:sp>
      <p:sp>
        <p:nvSpPr>
          <p:cNvPr id="6" name="Номер слайда 5"/>
          <p:cNvSpPr>
            <a:spLocks noGrp="1"/>
          </p:cNvSpPr>
          <p:nvPr>
            <p:ph type="sldNum" sz="quarter" idx="12"/>
          </p:nvPr>
        </p:nvSpPr>
        <p:spPr/>
        <p:txBody>
          <a:bodyPr/>
          <a:lstStyle>
            <a:lvl1pPr>
              <a:defRPr/>
            </a:lvl1pPr>
          </a:lstStyle>
          <a:p>
            <a:pPr>
              <a:defRPr/>
            </a:pPr>
            <a:fld id="{DD824A0B-2BE7-4574-ACEB-081352BCAB26}" type="slidenum">
              <a:rPr lang="uk-UA"/>
              <a:pPr>
                <a:defRPr/>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B55305AB-EF3F-46C6-8A4A-C51E8D9D0DF0}" type="datetimeFigureOut">
              <a:rPr lang="ru-RU"/>
              <a:pPr>
                <a:defRPr/>
              </a:pPr>
              <a:t>21.06.2019</a:t>
            </a:fld>
            <a:endParaRPr lang="uk-UA" dirty="0"/>
          </a:p>
        </p:txBody>
      </p:sp>
      <p:sp>
        <p:nvSpPr>
          <p:cNvPr id="5" name="Нижний колонтитул 4"/>
          <p:cNvSpPr>
            <a:spLocks noGrp="1"/>
          </p:cNvSpPr>
          <p:nvPr>
            <p:ph type="ftr" sz="quarter" idx="11"/>
          </p:nvPr>
        </p:nvSpPr>
        <p:spPr/>
        <p:txBody>
          <a:bodyPr/>
          <a:lstStyle>
            <a:lvl1pPr>
              <a:defRPr/>
            </a:lvl1pPr>
          </a:lstStyle>
          <a:p>
            <a:pPr>
              <a:defRPr/>
            </a:pPr>
            <a:endParaRPr lang="uk-UA" dirty="0"/>
          </a:p>
        </p:txBody>
      </p:sp>
      <p:sp>
        <p:nvSpPr>
          <p:cNvPr id="6" name="Номер слайда 5"/>
          <p:cNvSpPr>
            <a:spLocks noGrp="1"/>
          </p:cNvSpPr>
          <p:nvPr>
            <p:ph type="sldNum" sz="quarter" idx="12"/>
          </p:nvPr>
        </p:nvSpPr>
        <p:spPr/>
        <p:txBody>
          <a:bodyPr/>
          <a:lstStyle>
            <a:lvl1pPr>
              <a:defRPr/>
            </a:lvl1pPr>
          </a:lstStyle>
          <a:p>
            <a:pPr>
              <a:defRPr/>
            </a:pPr>
            <a:fld id="{80A405F4-2446-4FF6-AC47-A4BD4F44843E}" type="slidenum">
              <a:rPr lang="uk-UA"/>
              <a:pPr>
                <a:defRPr/>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D0826200-1D72-4C21-88C0-716A81FB1388}" type="datetimeFigureOut">
              <a:rPr lang="ru-RU"/>
              <a:pPr>
                <a:defRPr/>
              </a:pPr>
              <a:t>21.06.2019</a:t>
            </a:fld>
            <a:endParaRPr lang="uk-UA" dirty="0"/>
          </a:p>
        </p:txBody>
      </p:sp>
      <p:sp>
        <p:nvSpPr>
          <p:cNvPr id="5" name="Нижний колонтитул 4"/>
          <p:cNvSpPr>
            <a:spLocks noGrp="1"/>
          </p:cNvSpPr>
          <p:nvPr>
            <p:ph type="ftr" sz="quarter" idx="11"/>
          </p:nvPr>
        </p:nvSpPr>
        <p:spPr/>
        <p:txBody>
          <a:bodyPr/>
          <a:lstStyle>
            <a:lvl1pPr>
              <a:defRPr/>
            </a:lvl1pPr>
          </a:lstStyle>
          <a:p>
            <a:pPr>
              <a:defRPr/>
            </a:pPr>
            <a:endParaRPr lang="uk-UA" dirty="0"/>
          </a:p>
        </p:txBody>
      </p:sp>
      <p:sp>
        <p:nvSpPr>
          <p:cNvPr id="6" name="Номер слайда 5"/>
          <p:cNvSpPr>
            <a:spLocks noGrp="1"/>
          </p:cNvSpPr>
          <p:nvPr>
            <p:ph type="sldNum" sz="quarter" idx="12"/>
          </p:nvPr>
        </p:nvSpPr>
        <p:spPr/>
        <p:txBody>
          <a:bodyPr/>
          <a:lstStyle>
            <a:lvl1pPr>
              <a:defRPr/>
            </a:lvl1pPr>
          </a:lstStyle>
          <a:p>
            <a:pPr>
              <a:defRPr/>
            </a:pPr>
            <a:fld id="{61E11DC8-9B39-4E1A-BE33-C379DB6EF23C}" type="slidenum">
              <a:rPr lang="uk-UA"/>
              <a:pPr>
                <a:defRPr/>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5A4E4532-4079-45E6-9D24-F76FF158579B}" type="datetimeFigureOut">
              <a:rPr lang="ru-RU"/>
              <a:pPr>
                <a:defRPr/>
              </a:pPr>
              <a:t>21.06.2019</a:t>
            </a:fld>
            <a:endParaRPr lang="uk-UA" dirty="0"/>
          </a:p>
        </p:txBody>
      </p:sp>
      <p:sp>
        <p:nvSpPr>
          <p:cNvPr id="5" name="Нижний колонтитул 4"/>
          <p:cNvSpPr>
            <a:spLocks noGrp="1"/>
          </p:cNvSpPr>
          <p:nvPr>
            <p:ph type="ftr" sz="quarter" idx="11"/>
          </p:nvPr>
        </p:nvSpPr>
        <p:spPr/>
        <p:txBody>
          <a:bodyPr/>
          <a:lstStyle>
            <a:lvl1pPr>
              <a:defRPr/>
            </a:lvl1pPr>
          </a:lstStyle>
          <a:p>
            <a:pPr>
              <a:defRPr/>
            </a:pPr>
            <a:endParaRPr lang="uk-UA" dirty="0"/>
          </a:p>
        </p:txBody>
      </p:sp>
      <p:sp>
        <p:nvSpPr>
          <p:cNvPr id="6" name="Номер слайда 5"/>
          <p:cNvSpPr>
            <a:spLocks noGrp="1"/>
          </p:cNvSpPr>
          <p:nvPr>
            <p:ph type="sldNum" sz="quarter" idx="12"/>
          </p:nvPr>
        </p:nvSpPr>
        <p:spPr/>
        <p:txBody>
          <a:bodyPr/>
          <a:lstStyle>
            <a:lvl1pPr>
              <a:defRPr/>
            </a:lvl1pPr>
          </a:lstStyle>
          <a:p>
            <a:pPr>
              <a:defRPr/>
            </a:pPr>
            <a:fld id="{436EF1CE-E75B-4B50-B9C3-8560ED26BEBD}" type="slidenum">
              <a:rPr lang="uk-UA"/>
              <a:pPr>
                <a:defRPr/>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F8647C3-AB49-4C9E-B7A9-45528036494C}" type="datetimeFigureOut">
              <a:rPr lang="ru-RU"/>
              <a:pPr>
                <a:defRPr/>
              </a:pPr>
              <a:t>21.06.2019</a:t>
            </a:fld>
            <a:endParaRPr lang="uk-UA" dirty="0"/>
          </a:p>
        </p:txBody>
      </p:sp>
      <p:sp>
        <p:nvSpPr>
          <p:cNvPr id="5" name="Нижний колонтитул 4"/>
          <p:cNvSpPr>
            <a:spLocks noGrp="1"/>
          </p:cNvSpPr>
          <p:nvPr>
            <p:ph type="ftr" sz="quarter" idx="11"/>
          </p:nvPr>
        </p:nvSpPr>
        <p:spPr/>
        <p:txBody>
          <a:bodyPr/>
          <a:lstStyle>
            <a:lvl1pPr>
              <a:defRPr/>
            </a:lvl1pPr>
          </a:lstStyle>
          <a:p>
            <a:pPr>
              <a:defRPr/>
            </a:pPr>
            <a:endParaRPr lang="uk-UA" dirty="0"/>
          </a:p>
        </p:txBody>
      </p:sp>
      <p:sp>
        <p:nvSpPr>
          <p:cNvPr id="6" name="Номер слайда 5"/>
          <p:cNvSpPr>
            <a:spLocks noGrp="1"/>
          </p:cNvSpPr>
          <p:nvPr>
            <p:ph type="sldNum" sz="quarter" idx="12"/>
          </p:nvPr>
        </p:nvSpPr>
        <p:spPr/>
        <p:txBody>
          <a:bodyPr/>
          <a:lstStyle>
            <a:lvl1pPr>
              <a:defRPr/>
            </a:lvl1pPr>
          </a:lstStyle>
          <a:p>
            <a:pPr>
              <a:defRPr/>
            </a:pPr>
            <a:fld id="{95776B89-0364-4B88-95F8-06F30AD17B15}" type="slidenum">
              <a:rPr lang="uk-UA"/>
              <a:pPr>
                <a:defRPr/>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196C2678-06E9-4FA0-9E82-2CFA886B860E}" type="datetimeFigureOut">
              <a:rPr lang="ru-RU"/>
              <a:pPr>
                <a:defRPr/>
              </a:pPr>
              <a:t>21.06.2019</a:t>
            </a:fld>
            <a:endParaRPr lang="uk-UA" dirty="0"/>
          </a:p>
        </p:txBody>
      </p:sp>
      <p:sp>
        <p:nvSpPr>
          <p:cNvPr id="6" name="Нижний колонтитул 4"/>
          <p:cNvSpPr>
            <a:spLocks noGrp="1"/>
          </p:cNvSpPr>
          <p:nvPr>
            <p:ph type="ftr" sz="quarter" idx="11"/>
          </p:nvPr>
        </p:nvSpPr>
        <p:spPr/>
        <p:txBody>
          <a:bodyPr/>
          <a:lstStyle>
            <a:lvl1pPr>
              <a:defRPr/>
            </a:lvl1pPr>
          </a:lstStyle>
          <a:p>
            <a:pPr>
              <a:defRPr/>
            </a:pPr>
            <a:endParaRPr lang="uk-UA" dirty="0"/>
          </a:p>
        </p:txBody>
      </p:sp>
      <p:sp>
        <p:nvSpPr>
          <p:cNvPr id="7" name="Номер слайда 5"/>
          <p:cNvSpPr>
            <a:spLocks noGrp="1"/>
          </p:cNvSpPr>
          <p:nvPr>
            <p:ph type="sldNum" sz="quarter" idx="12"/>
          </p:nvPr>
        </p:nvSpPr>
        <p:spPr/>
        <p:txBody>
          <a:bodyPr/>
          <a:lstStyle>
            <a:lvl1pPr>
              <a:defRPr/>
            </a:lvl1pPr>
          </a:lstStyle>
          <a:p>
            <a:pPr>
              <a:defRPr/>
            </a:pPr>
            <a:fld id="{DCA94B5E-AB93-4103-ACAE-7CA0E6F0F35D}" type="slidenum">
              <a:rPr lang="uk-UA"/>
              <a:pPr>
                <a:defRPr/>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D85FA46C-06A0-4762-9BE8-279E7BF7F54F}" type="datetimeFigureOut">
              <a:rPr lang="ru-RU"/>
              <a:pPr>
                <a:defRPr/>
              </a:pPr>
              <a:t>21.06.2019</a:t>
            </a:fld>
            <a:endParaRPr lang="uk-UA" dirty="0"/>
          </a:p>
        </p:txBody>
      </p:sp>
      <p:sp>
        <p:nvSpPr>
          <p:cNvPr id="8" name="Нижний колонтитул 4"/>
          <p:cNvSpPr>
            <a:spLocks noGrp="1"/>
          </p:cNvSpPr>
          <p:nvPr>
            <p:ph type="ftr" sz="quarter" idx="11"/>
          </p:nvPr>
        </p:nvSpPr>
        <p:spPr/>
        <p:txBody>
          <a:bodyPr/>
          <a:lstStyle>
            <a:lvl1pPr>
              <a:defRPr/>
            </a:lvl1pPr>
          </a:lstStyle>
          <a:p>
            <a:pPr>
              <a:defRPr/>
            </a:pPr>
            <a:endParaRPr lang="uk-UA" dirty="0"/>
          </a:p>
        </p:txBody>
      </p:sp>
      <p:sp>
        <p:nvSpPr>
          <p:cNvPr id="9" name="Номер слайда 5"/>
          <p:cNvSpPr>
            <a:spLocks noGrp="1"/>
          </p:cNvSpPr>
          <p:nvPr>
            <p:ph type="sldNum" sz="quarter" idx="12"/>
          </p:nvPr>
        </p:nvSpPr>
        <p:spPr/>
        <p:txBody>
          <a:bodyPr/>
          <a:lstStyle>
            <a:lvl1pPr>
              <a:defRPr/>
            </a:lvl1pPr>
          </a:lstStyle>
          <a:p>
            <a:pPr>
              <a:defRPr/>
            </a:pPr>
            <a:fld id="{A5CAFCDB-EEF5-4D34-8A29-458B2743562D}" type="slidenum">
              <a:rPr lang="uk-UA"/>
              <a:pPr>
                <a:defRPr/>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C20C2FEF-52D6-427F-B366-4D7EBA35B338}" type="datetimeFigureOut">
              <a:rPr lang="ru-RU"/>
              <a:pPr>
                <a:defRPr/>
              </a:pPr>
              <a:t>21.06.2019</a:t>
            </a:fld>
            <a:endParaRPr lang="uk-UA" dirty="0"/>
          </a:p>
        </p:txBody>
      </p:sp>
      <p:sp>
        <p:nvSpPr>
          <p:cNvPr id="4" name="Нижний колонтитул 4"/>
          <p:cNvSpPr>
            <a:spLocks noGrp="1"/>
          </p:cNvSpPr>
          <p:nvPr>
            <p:ph type="ftr" sz="quarter" idx="11"/>
          </p:nvPr>
        </p:nvSpPr>
        <p:spPr/>
        <p:txBody>
          <a:bodyPr/>
          <a:lstStyle>
            <a:lvl1pPr>
              <a:defRPr/>
            </a:lvl1pPr>
          </a:lstStyle>
          <a:p>
            <a:pPr>
              <a:defRPr/>
            </a:pPr>
            <a:endParaRPr lang="uk-UA" dirty="0"/>
          </a:p>
        </p:txBody>
      </p:sp>
      <p:sp>
        <p:nvSpPr>
          <p:cNvPr id="5" name="Номер слайда 5"/>
          <p:cNvSpPr>
            <a:spLocks noGrp="1"/>
          </p:cNvSpPr>
          <p:nvPr>
            <p:ph type="sldNum" sz="quarter" idx="12"/>
          </p:nvPr>
        </p:nvSpPr>
        <p:spPr/>
        <p:txBody>
          <a:bodyPr/>
          <a:lstStyle>
            <a:lvl1pPr>
              <a:defRPr/>
            </a:lvl1pPr>
          </a:lstStyle>
          <a:p>
            <a:pPr>
              <a:defRPr/>
            </a:pPr>
            <a:fld id="{00D87351-713E-496E-98AF-7F7B17840798}" type="slidenum">
              <a:rPr lang="uk-UA"/>
              <a:pPr>
                <a:defRPr/>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E9C2BE-0285-4ADC-94D5-7F6BAEC732D8}" type="datetimeFigureOut">
              <a:rPr lang="ru-RU"/>
              <a:pPr>
                <a:defRPr/>
              </a:pPr>
              <a:t>21.06.2019</a:t>
            </a:fld>
            <a:endParaRPr lang="uk-UA" dirty="0"/>
          </a:p>
        </p:txBody>
      </p:sp>
      <p:sp>
        <p:nvSpPr>
          <p:cNvPr id="3" name="Нижний колонтитул 4"/>
          <p:cNvSpPr>
            <a:spLocks noGrp="1"/>
          </p:cNvSpPr>
          <p:nvPr>
            <p:ph type="ftr" sz="quarter" idx="11"/>
          </p:nvPr>
        </p:nvSpPr>
        <p:spPr/>
        <p:txBody>
          <a:bodyPr/>
          <a:lstStyle>
            <a:lvl1pPr>
              <a:defRPr/>
            </a:lvl1pPr>
          </a:lstStyle>
          <a:p>
            <a:pPr>
              <a:defRPr/>
            </a:pPr>
            <a:endParaRPr lang="uk-UA" dirty="0"/>
          </a:p>
        </p:txBody>
      </p:sp>
      <p:sp>
        <p:nvSpPr>
          <p:cNvPr id="4" name="Номер слайда 5"/>
          <p:cNvSpPr>
            <a:spLocks noGrp="1"/>
          </p:cNvSpPr>
          <p:nvPr>
            <p:ph type="sldNum" sz="quarter" idx="12"/>
          </p:nvPr>
        </p:nvSpPr>
        <p:spPr/>
        <p:txBody>
          <a:bodyPr/>
          <a:lstStyle>
            <a:lvl1pPr>
              <a:defRPr/>
            </a:lvl1pPr>
          </a:lstStyle>
          <a:p>
            <a:pPr>
              <a:defRPr/>
            </a:pPr>
            <a:fld id="{F7EFF750-5D52-4AA6-BFBC-41304E76B2FA}" type="slidenum">
              <a:rPr lang="uk-UA"/>
              <a:pPr>
                <a:defRPr/>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854AD79-1B5A-4143-B549-6E82202ED298}" type="datetimeFigureOut">
              <a:rPr lang="ru-RU"/>
              <a:pPr>
                <a:defRPr/>
              </a:pPr>
              <a:t>21.06.2019</a:t>
            </a:fld>
            <a:endParaRPr lang="uk-UA" dirty="0"/>
          </a:p>
        </p:txBody>
      </p:sp>
      <p:sp>
        <p:nvSpPr>
          <p:cNvPr id="6" name="Нижний колонтитул 4"/>
          <p:cNvSpPr>
            <a:spLocks noGrp="1"/>
          </p:cNvSpPr>
          <p:nvPr>
            <p:ph type="ftr" sz="quarter" idx="11"/>
          </p:nvPr>
        </p:nvSpPr>
        <p:spPr/>
        <p:txBody>
          <a:bodyPr/>
          <a:lstStyle>
            <a:lvl1pPr>
              <a:defRPr/>
            </a:lvl1pPr>
          </a:lstStyle>
          <a:p>
            <a:pPr>
              <a:defRPr/>
            </a:pPr>
            <a:endParaRPr lang="uk-UA" dirty="0"/>
          </a:p>
        </p:txBody>
      </p:sp>
      <p:sp>
        <p:nvSpPr>
          <p:cNvPr id="7" name="Номер слайда 5"/>
          <p:cNvSpPr>
            <a:spLocks noGrp="1"/>
          </p:cNvSpPr>
          <p:nvPr>
            <p:ph type="sldNum" sz="quarter" idx="12"/>
          </p:nvPr>
        </p:nvSpPr>
        <p:spPr/>
        <p:txBody>
          <a:bodyPr/>
          <a:lstStyle>
            <a:lvl1pPr>
              <a:defRPr/>
            </a:lvl1pPr>
          </a:lstStyle>
          <a:p>
            <a:pPr>
              <a:defRPr/>
            </a:pPr>
            <a:fld id="{4106C12E-9433-4107-93F6-E94F2CF9287A}" type="slidenum">
              <a:rPr lang="uk-UA"/>
              <a:pPr>
                <a:defRPr/>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93D9105-A0D3-460B-96CC-BAC7B91102FA}" type="datetimeFigureOut">
              <a:rPr lang="ru-RU"/>
              <a:pPr>
                <a:defRPr/>
              </a:pPr>
              <a:t>21.06.2019</a:t>
            </a:fld>
            <a:endParaRPr lang="uk-UA" dirty="0"/>
          </a:p>
        </p:txBody>
      </p:sp>
      <p:sp>
        <p:nvSpPr>
          <p:cNvPr id="6" name="Нижний колонтитул 4"/>
          <p:cNvSpPr>
            <a:spLocks noGrp="1"/>
          </p:cNvSpPr>
          <p:nvPr>
            <p:ph type="ftr" sz="quarter" idx="11"/>
          </p:nvPr>
        </p:nvSpPr>
        <p:spPr/>
        <p:txBody>
          <a:bodyPr/>
          <a:lstStyle>
            <a:lvl1pPr>
              <a:defRPr/>
            </a:lvl1pPr>
          </a:lstStyle>
          <a:p>
            <a:pPr>
              <a:defRPr/>
            </a:pPr>
            <a:endParaRPr lang="uk-UA" dirty="0"/>
          </a:p>
        </p:txBody>
      </p:sp>
      <p:sp>
        <p:nvSpPr>
          <p:cNvPr id="7" name="Номер слайда 5"/>
          <p:cNvSpPr>
            <a:spLocks noGrp="1"/>
          </p:cNvSpPr>
          <p:nvPr>
            <p:ph type="sldNum" sz="quarter" idx="12"/>
          </p:nvPr>
        </p:nvSpPr>
        <p:spPr/>
        <p:txBody>
          <a:bodyPr/>
          <a:lstStyle>
            <a:lvl1pPr>
              <a:defRPr/>
            </a:lvl1pPr>
          </a:lstStyle>
          <a:p>
            <a:pPr>
              <a:defRPr/>
            </a:pPr>
            <a:fld id="{A7704114-E9A2-45DE-99B5-1229CF3AF968}" type="slidenum">
              <a:rPr lang="uk-UA"/>
              <a:pPr>
                <a:defRPr/>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uk-UA"/>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91870E-11B8-4FE0-A464-98188D92F11A}" type="datetimeFigureOut">
              <a:rPr lang="ru-RU"/>
              <a:pPr>
                <a:defRPr/>
              </a:pPr>
              <a:t>21.06.2019</a:t>
            </a:fld>
            <a:endParaRPr lang="uk-UA"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uk-UA"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BE7CBC7-9D9C-444B-BEDF-E1DE667034D1}" type="slidenum">
              <a:rPr lang="uk-UA"/>
              <a:pPr>
                <a:defRPr/>
              </a:pPr>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2"/>
          <a:stretch>
            <a:fillRect/>
          </a:stretch>
        </p:blipFill>
        <p:spPr bwMode="auto">
          <a:xfrm>
            <a:off x="-31" y="-24"/>
            <a:ext cx="9144031" cy="6858024"/>
          </a:xfrm>
          <a:prstGeom prst="rect">
            <a:avLst/>
          </a:prstGeom>
          <a:noFill/>
          <a:ln>
            <a:noFill/>
          </a:ln>
        </p:spPr>
      </p:pic>
      <p:sp>
        <p:nvSpPr>
          <p:cNvPr id="9218" name="AutoShape 2" descr="blob:https://web.telegram.org/62ffddae-2c17-4de3-9084-3850d6f457e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0" name="AutoShape 4" descr="blob:https://web.telegram.org/62ffddae-2c17-4de3-9084-3850d6f457e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6" name="Прямоугольник 15"/>
          <p:cNvSpPr/>
          <p:nvPr/>
        </p:nvSpPr>
        <p:spPr>
          <a:xfrm>
            <a:off x="0" y="2357430"/>
            <a:ext cx="9144000" cy="1928826"/>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54" name="Rectangle 6"/>
          <p:cNvSpPr>
            <a:spLocks noChangeArrowheads="1"/>
          </p:cNvSpPr>
          <p:nvPr/>
        </p:nvSpPr>
        <p:spPr bwMode="auto">
          <a:xfrm>
            <a:off x="0" y="2357430"/>
            <a:ext cx="9144000" cy="1938992"/>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tabLst>
                <a:tab pos="985838" algn="l"/>
                <a:tab pos="2681288" algn="l"/>
              </a:tabLst>
            </a:pPr>
            <a:r>
              <a:rPr lang="uk-UA" sz="4000" dirty="0">
                <a:solidFill>
                  <a:schemeClr val="bg1"/>
                </a:solidFill>
                <a:latin typeface="+mj-lt"/>
                <a:ea typeface="Tahoma" pitchFamily="34" charset="0"/>
                <a:cs typeface="Arial" pitchFamily="34" charset="0"/>
              </a:rPr>
              <a:t>Організація закупівель дорожніх робіт. </a:t>
            </a:r>
          </a:p>
          <a:p>
            <a:pPr lvl="0" algn="ctr">
              <a:tabLst>
                <a:tab pos="985838" algn="l"/>
                <a:tab pos="2681288" algn="l"/>
              </a:tabLst>
            </a:pPr>
            <a:r>
              <a:rPr lang="uk-UA" sz="4000" dirty="0">
                <a:solidFill>
                  <a:schemeClr val="bg1"/>
                </a:solidFill>
                <a:latin typeface="+mj-lt"/>
                <a:ea typeface="Tahoma" pitchFamily="34" charset="0"/>
                <a:cs typeface="Arial" pitchFamily="34" charset="0"/>
              </a:rPr>
              <a:t>Як уникнути помилок? </a:t>
            </a:r>
          </a:p>
          <a:p>
            <a:pPr lvl="0" algn="ctr">
              <a:tabLst>
                <a:tab pos="985838" algn="l"/>
                <a:tab pos="2681288" algn="l"/>
              </a:tabLst>
            </a:pPr>
            <a:r>
              <a:rPr lang="uk-UA" sz="4000" dirty="0">
                <a:solidFill>
                  <a:schemeClr val="bg1"/>
                </a:solidFill>
                <a:latin typeface="+mj-lt"/>
                <a:ea typeface="Tahoma" pitchFamily="34" charset="0"/>
                <a:cs typeface="Arial" pitchFamily="34" charset="0"/>
              </a:rPr>
              <a:t>Практичні кейси.</a:t>
            </a:r>
          </a:p>
        </p:txBody>
      </p:sp>
      <p:sp>
        <p:nvSpPr>
          <p:cNvPr id="18" name="Прямоугольник 17"/>
          <p:cNvSpPr/>
          <p:nvPr/>
        </p:nvSpPr>
        <p:spPr>
          <a:xfrm>
            <a:off x="-32" y="357166"/>
            <a:ext cx="3571900" cy="64294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Picture 2" descr="ÐÐ°ÑÑÐ¸Ð½ÐºÐ¸ Ð¿Ð¾ Ð·Ð°Ð¿ÑÐ¾ÑÑ ÑÐºÑÐ°Ð²ÑÐ¾Ð´Ð¾Ñ Ð»Ð¾Ð³Ð¾"/>
          <p:cNvPicPr>
            <a:picLocks noChangeAspect="1" noChangeArrowheads="1"/>
          </p:cNvPicPr>
          <p:nvPr/>
        </p:nvPicPr>
        <p:blipFill>
          <a:blip r:embed="rId3" cstate="print">
            <a:lum/>
          </a:blip>
          <a:srcRect/>
          <a:stretch>
            <a:fillRect/>
          </a:stretch>
        </p:blipFill>
        <p:spPr bwMode="auto">
          <a:xfrm>
            <a:off x="71406" y="357166"/>
            <a:ext cx="695109" cy="637763"/>
          </a:xfrm>
          <a:prstGeom prst="rect">
            <a:avLst/>
          </a:prstGeom>
          <a:noFill/>
        </p:spPr>
      </p:pic>
      <p:sp>
        <p:nvSpPr>
          <p:cNvPr id="14" name="Прямоугольник 13"/>
          <p:cNvSpPr/>
          <p:nvPr/>
        </p:nvSpPr>
        <p:spPr>
          <a:xfrm>
            <a:off x="-571536" y="357166"/>
            <a:ext cx="5429288" cy="1169551"/>
          </a:xfrm>
          <a:prstGeom prst="rect">
            <a:avLst/>
          </a:prstGeom>
          <a:ln>
            <a:noFill/>
          </a:ln>
        </p:spPr>
        <p:txBody>
          <a:bodyPr wrap="square">
            <a:spAutoFit/>
          </a:bodyPr>
          <a:lstStyle/>
          <a:p>
            <a:pPr marL="0" lvl="1" algn="ctr"/>
            <a:r>
              <a:rPr lang="uk-UA" sz="1600" b="1" dirty="0">
                <a:solidFill>
                  <a:schemeClr val="bg1"/>
                </a:solidFill>
                <a:latin typeface="+mj-lt"/>
                <a:cs typeface="Aharoni" pitchFamily="2" charset="-79"/>
              </a:rPr>
              <a:t>СЛУЖБА АВТОМОБІЛЬНИХ </a:t>
            </a:r>
          </a:p>
          <a:p>
            <a:pPr marL="0" lvl="1" algn="ctr"/>
            <a:r>
              <a:rPr lang="uk-UA" sz="1600" b="1" dirty="0">
                <a:solidFill>
                  <a:schemeClr val="bg1"/>
                </a:solidFill>
                <a:latin typeface="+mj-lt"/>
                <a:cs typeface="Aharoni" pitchFamily="2" charset="-79"/>
              </a:rPr>
              <a:t>ДОРІГ В ОДЕСЬКІЙ ОБЛАСТІ</a:t>
            </a:r>
            <a:endParaRPr lang="ru-RU" sz="1600" b="1" dirty="0">
              <a:solidFill>
                <a:schemeClr val="bg1"/>
              </a:solidFill>
              <a:latin typeface="+mj-lt"/>
              <a:cs typeface="Aharoni" pitchFamily="2" charset="-79"/>
            </a:endParaRPr>
          </a:p>
          <a:p>
            <a:pPr marL="0" lvl="1"/>
            <a:r>
              <a:rPr lang="uk-UA"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cs typeface="Aharoni" pitchFamily="2" charset="-79"/>
              </a:rPr>
              <a:t/>
            </a:r>
            <a:br>
              <a:rPr lang="uk-UA"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cs typeface="Aharoni" pitchFamily="2" charset="-79"/>
              </a:rPr>
            </a:br>
            <a:endParaRPr lang="uk-UA"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pic>
        <p:nvPicPr>
          <p:cNvPr id="7" name="Picture 2" descr="ÐÐ°ÑÑÐ¸Ð½ÐºÐ¸ Ð¿Ð¾ Ð·Ð°Ð¿ÑÐ¾ÑÑ ÑÐºÑÐ°Ð²ÑÐ¾Ð´Ð¾Ñ Ð»Ð¾Ð³Ð¾"/>
          <p:cNvPicPr>
            <a:picLocks noChangeAspect="1" noChangeArrowheads="1"/>
          </p:cNvPicPr>
          <p:nvPr/>
        </p:nvPicPr>
        <p:blipFill>
          <a:blip r:embed="rId4"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sp>
        <p:nvSpPr>
          <p:cNvPr id="9" name="Прямоугольник 8"/>
          <p:cNvSpPr/>
          <p:nvPr/>
        </p:nvSpPr>
        <p:spPr>
          <a:xfrm>
            <a:off x="500034" y="1174608"/>
            <a:ext cx="8429684" cy="1754326"/>
          </a:xfrm>
          <a:prstGeom prst="rect">
            <a:avLst/>
          </a:prstGeom>
        </p:spPr>
        <p:txBody>
          <a:bodyPr wrap="square">
            <a:spAutoFit/>
          </a:bodyPr>
          <a:lstStyle/>
          <a:p>
            <a:pPr algn="ctr" fontAlgn="auto">
              <a:spcBef>
                <a:spcPts val="0"/>
              </a:spcBef>
              <a:spcAft>
                <a:spcPts val="0"/>
              </a:spcAft>
              <a:defRPr/>
            </a:pPr>
            <a:r>
              <a:rPr lang="ru-RU" sz="3600" b="1" dirty="0">
                <a:solidFill>
                  <a:schemeClr val="tx1">
                    <a:lumMod val="85000"/>
                    <a:lumOff val="15000"/>
                  </a:schemeClr>
                </a:solidFill>
              </a:rPr>
              <a:t>В</a:t>
            </a:r>
            <a:r>
              <a:rPr lang="uk-UA" sz="3600" b="1" dirty="0">
                <a:solidFill>
                  <a:schemeClr val="tx1">
                    <a:lumMod val="85000"/>
                    <a:lumOff val="15000"/>
                  </a:schemeClr>
                </a:solidFill>
              </a:rPr>
              <a:t>ІДСУТНІСТЬ </a:t>
            </a:r>
            <a:r>
              <a:rPr lang="ru-RU" sz="3600" b="1" dirty="0">
                <a:solidFill>
                  <a:schemeClr val="tx1">
                    <a:lumMod val="85000"/>
                    <a:lumOff val="15000"/>
                  </a:schemeClr>
                </a:solidFill>
              </a:rPr>
              <a:t>ЗАЛУЧЕННЯ ЕКСПЕРТІВ </a:t>
            </a:r>
            <a:r>
              <a:rPr lang="ru-RU" sz="3600" b="1" dirty="0">
                <a:solidFill>
                  <a:srgbClr val="FF0000"/>
                </a:solidFill>
              </a:rPr>
              <a:t>В</a:t>
            </a:r>
            <a:r>
              <a:rPr lang="ru-RU" sz="3600" b="1" dirty="0">
                <a:solidFill>
                  <a:schemeClr val="tx1">
                    <a:lumMod val="85000"/>
                    <a:lumOff val="15000"/>
                  </a:schemeClr>
                </a:solidFill>
              </a:rPr>
              <a:t> </a:t>
            </a:r>
            <a:r>
              <a:rPr lang="ru-RU" sz="3600" b="1" dirty="0">
                <a:solidFill>
                  <a:srgbClr val="FF0000"/>
                </a:solidFill>
              </a:rPr>
              <a:t>РОБОТІ АМКУ</a:t>
            </a:r>
            <a:r>
              <a:rPr lang="ru-RU" sz="3600" b="1" dirty="0">
                <a:solidFill>
                  <a:schemeClr val="tx1">
                    <a:lumMod val="85000"/>
                    <a:lumOff val="15000"/>
                  </a:schemeClr>
                </a:solidFill>
              </a:rPr>
              <a:t> </a:t>
            </a:r>
          </a:p>
          <a:p>
            <a:pPr algn="ctr" fontAlgn="auto">
              <a:spcBef>
                <a:spcPts val="0"/>
              </a:spcBef>
              <a:spcAft>
                <a:spcPts val="0"/>
              </a:spcAft>
              <a:defRPr/>
            </a:pPr>
            <a:endParaRPr lang="ru-RU" sz="3600" b="1" dirty="0">
              <a:solidFill>
                <a:schemeClr val="tx1">
                  <a:lumMod val="85000"/>
                  <a:lumOff val="15000"/>
                </a:schemeClr>
              </a:solidFill>
            </a:endParaRPr>
          </a:p>
        </p:txBody>
      </p:sp>
      <p:pic>
        <p:nvPicPr>
          <p:cNvPr id="35842" name="Picture 2" descr="Ð ÐµÐ·ÑÐ»ÑÑÐ°Ñ Ð¿Ð¾ÑÑÐºÑ Ð·Ð¾Ð±ÑÐ°Ð¶ÐµÐ½Ñ Ð·Ð° Ð·Ð°Ð¿Ð¸ÑÐ¾Ð¼ &quot;ÐÐÐ¡ÐÐÐ Ð¢&quot;"/>
          <p:cNvPicPr>
            <a:picLocks noChangeAspect="1" noChangeArrowheads="1"/>
          </p:cNvPicPr>
          <p:nvPr/>
        </p:nvPicPr>
        <p:blipFill>
          <a:blip r:embed="rId5" cstate="print"/>
          <a:srcRect/>
          <a:stretch>
            <a:fillRect/>
          </a:stretch>
        </p:blipFill>
        <p:spPr bwMode="auto">
          <a:xfrm>
            <a:off x="3000364" y="2571744"/>
            <a:ext cx="3214710" cy="34710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5" name="Прямоугольник 4"/>
          <p:cNvSpPr/>
          <p:nvPr/>
        </p:nvSpPr>
        <p:spPr>
          <a:xfrm>
            <a:off x="571472" y="1266094"/>
            <a:ext cx="8429684" cy="461665"/>
          </a:xfrm>
          <a:prstGeom prst="rect">
            <a:avLst/>
          </a:prstGeom>
        </p:spPr>
        <p:txBody>
          <a:bodyPr wrap="square">
            <a:spAutoFit/>
          </a:bodyPr>
          <a:lstStyle/>
          <a:p>
            <a:pPr algn="ctr" fontAlgn="auto">
              <a:spcBef>
                <a:spcPts val="0"/>
              </a:spcBef>
              <a:spcAft>
                <a:spcPts val="0"/>
              </a:spcAft>
              <a:defRPr/>
            </a:pPr>
            <a:r>
              <a:rPr lang="uk-UA" sz="2400" b="1" dirty="0">
                <a:solidFill>
                  <a:schemeClr val="tx1">
                    <a:lumMod val="85000"/>
                    <a:lumOff val="15000"/>
                  </a:schemeClr>
                </a:solidFill>
              </a:rPr>
              <a:t>Невиконання договору компанією </a:t>
            </a:r>
            <a:r>
              <a:rPr lang="uk-UA" sz="2400" b="1" dirty="0">
                <a:solidFill>
                  <a:srgbClr val="FF0000"/>
                </a:solidFill>
              </a:rPr>
              <a:t>“Х”</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sp>
        <p:nvSpPr>
          <p:cNvPr id="9" name="Стрелка вниз 8"/>
          <p:cNvSpPr/>
          <p:nvPr/>
        </p:nvSpPr>
        <p:spPr>
          <a:xfrm>
            <a:off x="4429124" y="1714488"/>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571472" y="2110079"/>
            <a:ext cx="8429684" cy="461665"/>
          </a:xfrm>
          <a:prstGeom prst="rect">
            <a:avLst/>
          </a:prstGeom>
        </p:spPr>
        <p:txBody>
          <a:bodyPr wrap="square">
            <a:spAutoFit/>
          </a:bodyPr>
          <a:lstStyle/>
          <a:p>
            <a:pPr algn="ctr" fontAlgn="auto">
              <a:spcBef>
                <a:spcPts val="0"/>
              </a:spcBef>
              <a:spcAft>
                <a:spcPts val="0"/>
              </a:spcAft>
              <a:defRPr/>
            </a:pPr>
            <a:r>
              <a:rPr lang="uk-UA" sz="2400" b="1" dirty="0">
                <a:solidFill>
                  <a:schemeClr val="tx1">
                    <a:lumMod val="85000"/>
                    <a:lumOff val="15000"/>
                  </a:schemeClr>
                </a:solidFill>
              </a:rPr>
              <a:t>Скарга та розірвання договору з компанією </a:t>
            </a:r>
            <a:r>
              <a:rPr lang="uk-UA" sz="2400" b="1" dirty="0">
                <a:solidFill>
                  <a:srgbClr val="FF0000"/>
                </a:solidFill>
              </a:rPr>
              <a:t>“Х”</a:t>
            </a:r>
            <a:endParaRPr lang="uk-UA" sz="2400" b="1" dirty="0">
              <a:solidFill>
                <a:schemeClr val="tx1">
                  <a:lumMod val="85000"/>
                  <a:lumOff val="15000"/>
                </a:schemeClr>
              </a:solidFill>
            </a:endParaRPr>
          </a:p>
        </p:txBody>
      </p:sp>
      <p:sp>
        <p:nvSpPr>
          <p:cNvPr id="11" name="Стрелка вниз 10"/>
          <p:cNvSpPr/>
          <p:nvPr/>
        </p:nvSpPr>
        <p:spPr>
          <a:xfrm>
            <a:off x="4429124" y="257174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571472" y="2928934"/>
            <a:ext cx="8429684" cy="830997"/>
          </a:xfrm>
          <a:prstGeom prst="rect">
            <a:avLst/>
          </a:prstGeom>
        </p:spPr>
        <p:txBody>
          <a:bodyPr wrap="square">
            <a:spAutoFit/>
          </a:bodyPr>
          <a:lstStyle/>
          <a:p>
            <a:pPr algn="ctr" fontAlgn="auto">
              <a:spcBef>
                <a:spcPts val="0"/>
              </a:spcBef>
              <a:spcAft>
                <a:spcPts val="0"/>
              </a:spcAft>
              <a:defRPr/>
            </a:pPr>
            <a:r>
              <a:rPr lang="uk-UA" sz="2400" b="1" dirty="0">
                <a:solidFill>
                  <a:schemeClr val="tx1">
                    <a:lumMod val="85000"/>
                    <a:lumOff val="15000"/>
                  </a:schemeClr>
                </a:solidFill>
              </a:rPr>
              <a:t>Оголошення торгів на залишок невиконаних робіт компанією </a:t>
            </a:r>
            <a:r>
              <a:rPr lang="uk-UA" sz="2400" b="1" dirty="0">
                <a:solidFill>
                  <a:srgbClr val="FF0000"/>
                </a:solidFill>
              </a:rPr>
              <a:t>“Х”</a:t>
            </a:r>
            <a:endParaRPr lang="uk-UA" sz="2400" b="1" dirty="0">
              <a:solidFill>
                <a:schemeClr val="tx1">
                  <a:lumMod val="85000"/>
                  <a:lumOff val="15000"/>
                </a:schemeClr>
              </a:solidFill>
            </a:endParaRPr>
          </a:p>
        </p:txBody>
      </p:sp>
      <p:sp>
        <p:nvSpPr>
          <p:cNvPr id="13" name="Стрелка вниз 12"/>
          <p:cNvSpPr/>
          <p:nvPr/>
        </p:nvSpPr>
        <p:spPr>
          <a:xfrm>
            <a:off x="4429124" y="378619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500034" y="4098201"/>
            <a:ext cx="8429684" cy="830997"/>
          </a:xfrm>
          <a:prstGeom prst="rect">
            <a:avLst/>
          </a:prstGeom>
        </p:spPr>
        <p:txBody>
          <a:bodyPr wrap="square">
            <a:spAutoFit/>
          </a:bodyPr>
          <a:lstStyle/>
          <a:p>
            <a:pPr algn="ctr" fontAlgn="auto">
              <a:spcBef>
                <a:spcPts val="0"/>
              </a:spcBef>
              <a:spcAft>
                <a:spcPts val="0"/>
              </a:spcAft>
              <a:defRPr/>
            </a:pPr>
            <a:r>
              <a:rPr lang="uk-UA" sz="2400" b="1" dirty="0">
                <a:solidFill>
                  <a:schemeClr val="tx1">
                    <a:lumMod val="85000"/>
                    <a:lumOff val="15000"/>
                  </a:schemeClr>
                </a:solidFill>
              </a:rPr>
              <a:t>Компанія </a:t>
            </a:r>
            <a:r>
              <a:rPr lang="uk-UA" sz="2400" b="1" dirty="0">
                <a:solidFill>
                  <a:srgbClr val="FF0000"/>
                </a:solidFill>
              </a:rPr>
              <a:t>“Х” </a:t>
            </a:r>
            <a:r>
              <a:rPr lang="uk-UA" sz="2400" b="1" dirty="0">
                <a:solidFill>
                  <a:schemeClr val="tx1">
                    <a:lumMod val="85000"/>
                    <a:lumOff val="15000"/>
                  </a:schemeClr>
                </a:solidFill>
              </a:rPr>
              <a:t>стає учасником в оголошеній процедурі закупівлі</a:t>
            </a:r>
            <a:r>
              <a:rPr lang="uk-UA" sz="2400" b="1" dirty="0">
                <a:solidFill>
                  <a:srgbClr val="FF0000"/>
                </a:solidFill>
              </a:rPr>
              <a:t> </a:t>
            </a:r>
            <a:r>
              <a:rPr lang="uk-UA" sz="2400" b="1" dirty="0">
                <a:solidFill>
                  <a:schemeClr val="tx1">
                    <a:lumMod val="85000"/>
                    <a:lumOff val="15000"/>
                  </a:schemeClr>
                </a:solidFill>
              </a:rPr>
              <a:t> </a:t>
            </a:r>
          </a:p>
        </p:txBody>
      </p:sp>
      <p:sp>
        <p:nvSpPr>
          <p:cNvPr id="16" name="Прямоугольник 15"/>
          <p:cNvSpPr/>
          <p:nvPr/>
        </p:nvSpPr>
        <p:spPr>
          <a:xfrm>
            <a:off x="428596" y="5241209"/>
            <a:ext cx="8429684" cy="461665"/>
          </a:xfrm>
          <a:prstGeom prst="rect">
            <a:avLst/>
          </a:prstGeom>
        </p:spPr>
        <p:txBody>
          <a:bodyPr wrap="square">
            <a:spAutoFit/>
          </a:bodyPr>
          <a:lstStyle/>
          <a:p>
            <a:pPr algn="ctr" fontAlgn="auto">
              <a:spcBef>
                <a:spcPts val="0"/>
              </a:spcBef>
              <a:spcAft>
                <a:spcPts val="0"/>
              </a:spcAft>
              <a:defRPr/>
            </a:pPr>
            <a:r>
              <a:rPr lang="uk-UA" sz="2400" b="1" dirty="0">
                <a:solidFill>
                  <a:schemeClr val="tx1">
                    <a:lumMod val="85000"/>
                    <a:lumOff val="15000"/>
                  </a:schemeClr>
                </a:solidFill>
              </a:rPr>
              <a:t>Компанія </a:t>
            </a:r>
            <a:r>
              <a:rPr lang="uk-UA" sz="2400" b="1" dirty="0">
                <a:solidFill>
                  <a:srgbClr val="FF0000"/>
                </a:solidFill>
              </a:rPr>
              <a:t>“Х” </a:t>
            </a:r>
            <a:r>
              <a:rPr lang="uk-UA" sz="2400" b="1" dirty="0">
                <a:solidFill>
                  <a:schemeClr val="tx1">
                    <a:lumMod val="85000"/>
                    <a:lumOff val="15000"/>
                  </a:schemeClr>
                </a:solidFill>
              </a:rPr>
              <a:t>подає в АМКУ скаргу та блокує торги</a:t>
            </a:r>
          </a:p>
        </p:txBody>
      </p:sp>
      <p:sp>
        <p:nvSpPr>
          <p:cNvPr id="17" name="Стрелка вниз 16"/>
          <p:cNvSpPr/>
          <p:nvPr/>
        </p:nvSpPr>
        <p:spPr>
          <a:xfrm>
            <a:off x="4429124" y="4929198"/>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pic>
        <p:nvPicPr>
          <p:cNvPr id="7" name="Picture 2" descr="ÐÐ°ÑÑÐ¸Ð½ÐºÐ¸ Ð¿Ð¾ Ð·Ð°Ð¿ÑÐ¾ÑÑ ÑÐºÑÐ°Ð²ÑÐ¾Ð´Ð¾Ñ Ð»Ð¾Ð³Ð¾"/>
          <p:cNvPicPr>
            <a:picLocks noChangeAspect="1" noChangeArrowheads="1"/>
          </p:cNvPicPr>
          <p:nvPr/>
        </p:nvPicPr>
        <p:blipFill>
          <a:blip r:embed="rId4"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sp>
        <p:nvSpPr>
          <p:cNvPr id="9" name="Прямоугольник 8"/>
          <p:cNvSpPr/>
          <p:nvPr/>
        </p:nvSpPr>
        <p:spPr>
          <a:xfrm>
            <a:off x="285720" y="1496785"/>
            <a:ext cx="8643998" cy="646331"/>
          </a:xfrm>
          <a:prstGeom prst="rect">
            <a:avLst/>
          </a:prstGeom>
        </p:spPr>
        <p:txBody>
          <a:bodyPr wrap="square">
            <a:spAutoFit/>
          </a:bodyPr>
          <a:lstStyle/>
          <a:p>
            <a:pPr algn="ctr" fontAlgn="auto">
              <a:spcBef>
                <a:spcPts val="0"/>
              </a:spcBef>
              <a:spcAft>
                <a:spcPts val="0"/>
              </a:spcAft>
              <a:defRPr/>
            </a:pPr>
            <a:r>
              <a:rPr lang="ru-RU" sz="3600" b="1" dirty="0">
                <a:solidFill>
                  <a:srgbClr val="FF0000"/>
                </a:solidFill>
              </a:rPr>
              <a:t>ПРОГАЛИНИ</a:t>
            </a:r>
            <a:r>
              <a:rPr lang="ru-RU" sz="3600" b="1" dirty="0">
                <a:solidFill>
                  <a:schemeClr val="tx1">
                    <a:lumMod val="85000"/>
                    <a:lumOff val="15000"/>
                  </a:schemeClr>
                </a:solidFill>
              </a:rPr>
              <a:t> У ЗАКОНОДАВСТВІ</a:t>
            </a:r>
          </a:p>
        </p:txBody>
      </p:sp>
      <p:sp>
        <p:nvSpPr>
          <p:cNvPr id="33794" name="AutoShape 2" descr="blob:https://web.telegram.org/be0aa842-e741-4de1-b98a-8989b2c86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blob:https://web.telegram.org/be0aa842-e741-4de1-b98a-8989b2c86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3801"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43108" y="2824179"/>
            <a:ext cx="4829175" cy="29622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5" name="Прямоугольник 4"/>
          <p:cNvSpPr/>
          <p:nvPr/>
        </p:nvSpPr>
        <p:spPr>
          <a:xfrm>
            <a:off x="357158" y="1174608"/>
            <a:ext cx="8429684" cy="1200329"/>
          </a:xfrm>
          <a:prstGeom prst="rect">
            <a:avLst/>
          </a:prstGeom>
        </p:spPr>
        <p:txBody>
          <a:bodyPr wrap="square">
            <a:spAutoFit/>
          </a:bodyPr>
          <a:lstStyle/>
          <a:p>
            <a:pPr algn="ctr" fontAlgn="auto">
              <a:spcBef>
                <a:spcPts val="0"/>
              </a:spcBef>
              <a:spcAft>
                <a:spcPts val="0"/>
              </a:spcAft>
              <a:defRPr/>
            </a:pPr>
            <a:r>
              <a:rPr lang="uk-UA" sz="3600" b="1" dirty="0">
                <a:solidFill>
                  <a:schemeClr val="tx1">
                    <a:lumMod val="85000"/>
                    <a:lumOff val="15000"/>
                  </a:schemeClr>
                </a:solidFill>
              </a:rPr>
              <a:t>СПІЛЬНА РОБОТА – </a:t>
            </a:r>
          </a:p>
          <a:p>
            <a:pPr algn="ctr" fontAlgn="auto">
              <a:spcBef>
                <a:spcPts val="0"/>
              </a:spcBef>
              <a:spcAft>
                <a:spcPts val="0"/>
              </a:spcAft>
              <a:defRPr/>
            </a:pPr>
            <a:r>
              <a:rPr lang="uk-UA" sz="3600" b="1" dirty="0">
                <a:solidFill>
                  <a:srgbClr val="FF0000"/>
                </a:solidFill>
              </a:rPr>
              <a:t>КРАЩИЙ РЕЗУЛЬТАТ</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pic>
        <p:nvPicPr>
          <p:cNvPr id="7170" name="Picture 2" descr="Ð ÐµÐ·ÑÐ»ÑÑÐ°Ñ Ð¿Ð¾ÑÑÐºÑ Ð·Ð¾Ð±ÑÐ°Ð¶ÐµÐ½Ñ Ð·Ð° Ð·Ð°Ð¿Ð¸ÑÐ¾Ð¼ &quot;ÑÐ¾Ð²Ð¼ÐµÑÑÐ½Ð°Ñ ÑÐ°Ð±Ð¾ÑÐ°&quot;"/>
          <p:cNvPicPr>
            <a:picLocks noChangeAspect="1" noChangeArrowheads="1"/>
          </p:cNvPicPr>
          <p:nvPr/>
        </p:nvPicPr>
        <p:blipFill>
          <a:blip r:embed="rId4"/>
          <a:srcRect/>
          <a:stretch>
            <a:fillRect/>
          </a:stretch>
        </p:blipFill>
        <p:spPr bwMode="auto">
          <a:xfrm>
            <a:off x="2214546" y="2714620"/>
            <a:ext cx="4643470" cy="30937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4" name="Прямоугольник 3"/>
          <p:cNvSpPr/>
          <p:nvPr/>
        </p:nvSpPr>
        <p:spPr>
          <a:xfrm>
            <a:off x="1071538" y="357166"/>
            <a:ext cx="8072494" cy="369332"/>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Частина 3</a:t>
            </a:r>
          </a:p>
        </p:txBody>
      </p:sp>
      <p:sp>
        <p:nvSpPr>
          <p:cNvPr id="5" name="Прямоугольник 4"/>
          <p:cNvSpPr/>
          <p:nvPr/>
        </p:nvSpPr>
        <p:spPr>
          <a:xfrm>
            <a:off x="1785918" y="2996983"/>
            <a:ext cx="8429684" cy="646331"/>
          </a:xfrm>
          <a:prstGeom prst="rect">
            <a:avLst/>
          </a:prstGeom>
        </p:spPr>
        <p:txBody>
          <a:bodyPr wrap="square">
            <a:spAutoFit/>
          </a:bodyPr>
          <a:lstStyle/>
          <a:p>
            <a:pPr fontAlgn="auto">
              <a:spcBef>
                <a:spcPts val="0"/>
              </a:spcBef>
              <a:spcAft>
                <a:spcPts val="0"/>
              </a:spcAft>
              <a:defRPr/>
            </a:pPr>
            <a:r>
              <a:rPr lang="uk-UA" sz="3600" b="1" dirty="0">
                <a:solidFill>
                  <a:schemeClr val="tx1">
                    <a:lumMod val="85000"/>
                    <a:lumOff val="15000"/>
                  </a:schemeClr>
                </a:solidFill>
              </a:rPr>
              <a:t>	Наші пропозиції</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923330"/>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ПРОПОЗИЦІЇ СЛУЖБИ АВТОМОБІЛЬНИХ ДОРІГ </a:t>
            </a:r>
          </a:p>
          <a:p>
            <a:pPr fontAlgn="auto">
              <a:spcBef>
                <a:spcPts val="0"/>
              </a:spcBef>
              <a:spcAft>
                <a:spcPts val="0"/>
              </a:spcAft>
              <a:defRPr/>
            </a:pPr>
            <a:r>
              <a:rPr lang="uk-UA" b="1" dirty="0">
                <a:solidFill>
                  <a:schemeClr val="tx1">
                    <a:lumMod val="85000"/>
                    <a:lumOff val="15000"/>
                  </a:schemeClr>
                </a:solidFill>
              </a:rPr>
              <a:t>В ОДЕСЬКІЙ ОБЛАСТІ</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7170" name="Rectangle 2"/>
          <p:cNvSpPr>
            <a:spLocks noChangeArrowheads="1"/>
          </p:cNvSpPr>
          <p:nvPr/>
        </p:nvSpPr>
        <p:spPr bwMode="auto">
          <a:xfrm>
            <a:off x="2143108" y="3000372"/>
            <a:ext cx="8501122"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endPar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чисельність працівників від 5 до 10 осіб, у тому числі виконавець робіт (майстер);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2-3 машиністи дорожніх машин;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4-5 дорожніх робітників, наявність самохідного катка вагою 1,5-3,0 т;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трактора із причепом для перевезення техніки;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uk-UA" sz="1100" b="0" i="0"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досвід роботи підрядника від початку діяльності до 2-х років із розміром доходів за виконання </a:t>
            </a:r>
            <a:endParaRPr kumimoji="0" lang="en-US"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вказаних робіт в еквіваленті не менше 100 тисяч доларів США на протязі 2-х років підряд.</a:t>
            </a:r>
            <a:endParaRPr kumimoji="0" lang="uk-UA" sz="1400" b="0" i="0" u="none" strike="noStrike" cap="none" normalizeH="0" baseline="0" dirty="0">
              <a:ln>
                <a:noFill/>
              </a:ln>
              <a:solidFill>
                <a:schemeClr val="tx1"/>
              </a:solidFill>
              <a:effectLst/>
              <a:latin typeface="Arial" pitchFamily="34" charset="0"/>
              <a:cs typeface="Arial" pitchFamily="34" charset="0"/>
            </a:endParaRPr>
          </a:p>
        </p:txBody>
      </p:sp>
      <p:sp>
        <p:nvSpPr>
          <p:cNvPr id="39" name="Прямоугольник 38"/>
          <p:cNvSpPr/>
          <p:nvPr/>
        </p:nvSpPr>
        <p:spPr>
          <a:xfrm>
            <a:off x="500034" y="1142984"/>
            <a:ext cx="8215370" cy="1323439"/>
          </a:xfrm>
          <a:prstGeom prst="rect">
            <a:avLst/>
          </a:prstGeom>
        </p:spPr>
        <p:txBody>
          <a:bodyPr wrap="square">
            <a:spAutoFit/>
          </a:bodyPr>
          <a:lstStyle/>
          <a:p>
            <a:r>
              <a:rPr lang="uk-UA" sz="1400" dirty="0">
                <a:latin typeface="+mj-lt"/>
              </a:rPr>
              <a:t>В залежності від чисельності і кваліфікації персоналу, кількісної наявності власних дорожньо-будівельних машин, механізмів, обладнання із відповідними технічними характеристиками, досвіду робіт, що виносяться для закупівлі за державні кошти, виходячи, як приклад, із наступних видів робіт і показників розділити підрядні організації на </a:t>
            </a:r>
          </a:p>
          <a:p>
            <a:r>
              <a:rPr lang="uk-UA" sz="2400" b="1" dirty="0">
                <a:solidFill>
                  <a:srgbClr val="FF0000"/>
                </a:solidFill>
                <a:latin typeface="+mn-lt"/>
              </a:rPr>
              <a:t>5 категорій:</a:t>
            </a:r>
          </a:p>
        </p:txBody>
      </p:sp>
      <p:pic>
        <p:nvPicPr>
          <p:cNvPr id="7172" name="Picture 4" descr="Ð ÐµÐ·ÑÐ»ÑÑÐ°Ñ Ð¿Ð¾ÑÑÐºÑ Ð·Ð¾Ð±ÑÐ°Ð¶ÐµÐ½Ñ Ð·Ð° Ð·Ð°Ð¿Ð¸ÑÐ¾Ð¼ &quot;ÑÑÐ¾ÑÑÐ°ÑÐ½ÑÐ¹ ÐºÐ°ÑÐ¾Ðº&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3286124"/>
            <a:ext cx="857256" cy="857256"/>
          </a:xfrm>
          <a:prstGeom prst="rect">
            <a:avLst/>
          </a:prstGeom>
          <a:noFill/>
        </p:spPr>
      </p:pic>
      <p:sp>
        <p:nvSpPr>
          <p:cNvPr id="40" name="Rectangle 2"/>
          <p:cNvSpPr>
            <a:spLocks noChangeArrowheads="1"/>
          </p:cNvSpPr>
          <p:nvPr/>
        </p:nvSpPr>
        <p:spPr bwMode="auto">
          <a:xfrm>
            <a:off x="500034" y="2714620"/>
            <a:ext cx="8501122"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b="1" dirty="0">
                <a:solidFill>
                  <a:srgbClr val="FF0000"/>
                </a:solidFill>
                <a:latin typeface="Calibri" pitchFamily="34" charset="0"/>
                <a:ea typeface="Times New Roman" pitchFamily="18" charset="0"/>
                <a:cs typeface="Times New Roman" pitchFamily="18" charset="0"/>
              </a:rPr>
              <a:t>Категорія </a:t>
            </a:r>
            <a:r>
              <a:rPr lang="en-US" sz="1600" b="1" dirty="0">
                <a:solidFill>
                  <a:srgbClr val="FF0000"/>
                </a:solidFill>
                <a:latin typeface="Calibri" pitchFamily="34" charset="0"/>
                <a:ea typeface="Times New Roman" pitchFamily="18" charset="0"/>
                <a:cs typeface="Times New Roman" pitchFamily="18" charset="0"/>
              </a:rPr>
              <a:t>I</a:t>
            </a:r>
            <a:endParaRPr lang="uk-UA" sz="1600" b="1" dirty="0">
              <a:solidFill>
                <a:srgbClr val="FF0000"/>
              </a:solidFill>
              <a:latin typeface="Calibri" pitchFamily="34" charset="0"/>
              <a:ea typeface="Times New Roman" pitchFamily="18" charset="0"/>
              <a:cs typeface="Times New Roman" pitchFamily="18" charset="0"/>
            </a:endParaRPr>
          </a:p>
          <a:p>
            <a:pPr lvl="0" algn="just"/>
            <a:r>
              <a:rPr lang="uk-UA" sz="1100" b="1" dirty="0">
                <a:solidFill>
                  <a:srgbClr val="FF0000"/>
                </a:solidFill>
                <a:latin typeface="Calibri" pitchFamily="34" charset="0"/>
                <a:ea typeface="Times New Roman" pitchFamily="18" charset="0"/>
                <a:cs typeface="Times New Roman" pitchFamily="18" charset="0"/>
              </a:rPr>
              <a:t>влаштування чи ремонт пішохідних чи велосипедних доріжок, тротуарів, благоустрій територій </a:t>
            </a:r>
            <a:r>
              <a:rPr lang="en-US" sz="1100" b="1" dirty="0">
                <a:solidFill>
                  <a:srgbClr val="FF0000"/>
                </a:solidFill>
                <a:latin typeface="Calibri" pitchFamily="34" charset="0"/>
                <a:ea typeface="Times New Roman" pitchFamily="18" charset="0"/>
                <a:cs typeface="Times New Roman" pitchFamily="18" charset="0"/>
              </a:rPr>
              <a:t>(</a:t>
            </a:r>
            <a:r>
              <a:rPr lang="uk-UA" sz="1100" b="1" dirty="0">
                <a:solidFill>
                  <a:srgbClr val="FF0000"/>
                </a:solidFill>
                <a:latin typeface="Calibri" pitchFamily="34" charset="0"/>
                <a:ea typeface="Times New Roman" pitchFamily="18" charset="0"/>
                <a:cs typeface="Times New Roman" pitchFamily="18" charset="0"/>
              </a:rPr>
              <a:t>1-2 кваліфікаційні бали</a:t>
            </a:r>
            <a:r>
              <a:rPr lang="en-US" sz="1100" b="1" dirty="0">
                <a:solidFill>
                  <a:srgbClr val="FF0000"/>
                </a:solidFill>
                <a:latin typeface="Calibri" pitchFamily="34" charset="0"/>
                <a:ea typeface="Times New Roman" pitchFamily="18" charset="0"/>
                <a:cs typeface="Times New Roman" pitchFamily="18" charset="0"/>
              </a:rPr>
              <a:t>)</a:t>
            </a:r>
            <a:endParaRPr lang="uk-UA" sz="1100" b="1" dirty="0">
              <a:solidFill>
                <a:srgbClr val="FF0000"/>
              </a:solidFill>
              <a:latin typeface="Calibri" pitchFamily="34" charset="0"/>
              <a:ea typeface="Times New Roman" pitchFamily="18" charset="0"/>
              <a:cs typeface="Times New Roman" pitchFamily="18" charset="0"/>
            </a:endParaRPr>
          </a:p>
        </p:txBody>
      </p:sp>
      <p:sp>
        <p:nvSpPr>
          <p:cNvPr id="41" name="Прямоугольник 40"/>
          <p:cNvSpPr/>
          <p:nvPr/>
        </p:nvSpPr>
        <p:spPr>
          <a:xfrm>
            <a:off x="2143108" y="5035648"/>
            <a:ext cx="6072230" cy="1107996"/>
          </a:xfrm>
          <a:prstGeom prst="rect">
            <a:avLst/>
          </a:prstGeom>
        </p:spPr>
        <p:txBody>
          <a:bodyPr wrap="square">
            <a:spAutoFit/>
          </a:bodyPr>
          <a:lstStyle/>
          <a:p>
            <a:pPr>
              <a:buFont typeface="Arial" pitchFamily="34" charset="0"/>
              <a:buChar char="•"/>
            </a:pPr>
            <a:r>
              <a:rPr lang="uk-UA" sz="1100" dirty="0">
                <a:latin typeface="+mn-lt"/>
              </a:rPr>
              <a:t>     чисельність дорожніх працівників від 10 до 100 осіб, у тому числі 2-3 виконавця робіт, 3-4 майстри, 15-40 машиністів дорожніх машин і механізмів, 20-30 дорожніх робітників, 15-30 водіїв дорожнього технологічного автотранспорту;</a:t>
            </a:r>
          </a:p>
          <a:p>
            <a:pPr>
              <a:buFont typeface="Arial" pitchFamily="34" charset="0"/>
              <a:buChar char="•"/>
            </a:pPr>
            <a:r>
              <a:rPr lang="uk-UA" sz="1100" dirty="0">
                <a:latin typeface="+mn-lt"/>
              </a:rPr>
              <a:t>     </a:t>
            </a:r>
            <a:r>
              <a:rPr lang="uk-UA" sz="1100" dirty="0" err="1">
                <a:latin typeface="+mn-lt"/>
              </a:rPr>
              <a:t>асфальтозмішувальна</a:t>
            </a:r>
            <a:r>
              <a:rPr lang="uk-UA" sz="1100" dirty="0">
                <a:latin typeface="+mn-lt"/>
              </a:rPr>
              <a:t> установка продуктивністю до 100 </a:t>
            </a:r>
            <a:r>
              <a:rPr lang="uk-UA" sz="1100" dirty="0" err="1">
                <a:latin typeface="+mn-lt"/>
              </a:rPr>
              <a:t>тн</a:t>
            </a:r>
            <a:r>
              <a:rPr lang="uk-UA" sz="1100" dirty="0">
                <a:latin typeface="+mn-lt"/>
              </a:rPr>
              <a:t>/годину;</a:t>
            </a:r>
          </a:p>
          <a:p>
            <a:pPr>
              <a:buFont typeface="Arial" pitchFamily="34" charset="0"/>
              <a:buChar char="•"/>
            </a:pPr>
            <a:r>
              <a:rPr lang="uk-UA" sz="1100" dirty="0">
                <a:latin typeface="+mn-lt"/>
              </a:rPr>
              <a:t>     досвід роботи від 2-х до 3-х років із розміром доходів за виконання вказаних робіт в еквіваленті від 100 до 300 тисяч доларів США на протязі 1 року </a:t>
            </a:r>
          </a:p>
        </p:txBody>
      </p:sp>
      <p:sp>
        <p:nvSpPr>
          <p:cNvPr id="42" name="Rectangle 2"/>
          <p:cNvSpPr>
            <a:spLocks noChangeArrowheads="1"/>
          </p:cNvSpPr>
          <p:nvPr/>
        </p:nvSpPr>
        <p:spPr bwMode="auto">
          <a:xfrm>
            <a:off x="571472" y="4286256"/>
            <a:ext cx="850112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b="1" dirty="0">
                <a:solidFill>
                  <a:srgbClr val="FF0000"/>
                </a:solidFill>
                <a:latin typeface="Calibri" pitchFamily="34" charset="0"/>
                <a:ea typeface="Times New Roman" pitchFamily="18" charset="0"/>
                <a:cs typeface="Times New Roman" pitchFamily="18" charset="0"/>
              </a:rPr>
              <a:t>Категорія ІІ</a:t>
            </a:r>
          </a:p>
          <a:p>
            <a:pPr lvl="0" algn="just"/>
            <a:r>
              <a:rPr lang="uk-UA" sz="1100" b="1" dirty="0">
                <a:solidFill>
                  <a:srgbClr val="FF0000"/>
                </a:solidFill>
                <a:latin typeface="Calibri" pitchFamily="34" charset="0"/>
                <a:ea typeface="Times New Roman" pitchFamily="18" charset="0"/>
                <a:cs typeface="Times New Roman" pitchFamily="18" charset="0"/>
              </a:rPr>
              <a:t>будівництво, реконструкція чи ремонт автомобільних доріг загального користування місцевого значення </a:t>
            </a:r>
          </a:p>
          <a:p>
            <a:pPr lvl="0" algn="just"/>
            <a:r>
              <a:rPr lang="uk-UA" sz="1100" b="1" dirty="0">
                <a:solidFill>
                  <a:srgbClr val="FF0000"/>
                </a:solidFill>
                <a:latin typeface="Calibri" pitchFamily="34" charset="0"/>
                <a:ea typeface="Times New Roman" pitchFamily="18" charset="0"/>
                <a:cs typeface="Times New Roman" pitchFamily="18" charset="0"/>
              </a:rPr>
              <a:t>з індексами О (обласного значення), С (сільського значення) </a:t>
            </a:r>
            <a:r>
              <a:rPr lang="en-US" sz="1100" b="1" dirty="0">
                <a:solidFill>
                  <a:srgbClr val="FF0000"/>
                </a:solidFill>
                <a:latin typeface="Calibri" pitchFamily="34" charset="0"/>
                <a:ea typeface="Times New Roman" pitchFamily="18" charset="0"/>
                <a:cs typeface="Times New Roman" pitchFamily="18" charset="0"/>
              </a:rPr>
              <a:t>(</a:t>
            </a:r>
            <a:r>
              <a:rPr lang="uk-UA" sz="1100" b="1" dirty="0">
                <a:solidFill>
                  <a:srgbClr val="FF0000"/>
                </a:solidFill>
                <a:latin typeface="Calibri" pitchFamily="34" charset="0"/>
                <a:ea typeface="Times New Roman" pitchFamily="18" charset="0"/>
                <a:cs typeface="Times New Roman" pitchFamily="18" charset="0"/>
              </a:rPr>
              <a:t>3-4 кваліфікаційні бали</a:t>
            </a:r>
            <a:r>
              <a:rPr lang="en-US" sz="1100" b="1" dirty="0">
                <a:solidFill>
                  <a:srgbClr val="FF0000"/>
                </a:solidFill>
                <a:latin typeface="Calibri" pitchFamily="34" charset="0"/>
                <a:ea typeface="Times New Roman" pitchFamily="18" charset="0"/>
                <a:cs typeface="Times New Roman" pitchFamily="18" charset="0"/>
              </a:rPr>
              <a:t>)</a:t>
            </a:r>
            <a:endParaRPr lang="uk-UA" sz="1100" b="1" dirty="0">
              <a:solidFill>
                <a:srgbClr val="FF0000"/>
              </a:solidFill>
              <a:latin typeface="Calibri" pitchFamily="34" charset="0"/>
              <a:ea typeface="Times New Roman" pitchFamily="18" charset="0"/>
              <a:cs typeface="Times New Roman" pitchFamily="18" charset="0"/>
            </a:endParaRPr>
          </a:p>
        </p:txBody>
      </p:sp>
      <p:pic>
        <p:nvPicPr>
          <p:cNvPr id="7176" name="Picture 8" descr="Ð ÐµÐ·ÑÐ»ÑÑÐ°Ñ Ð¿Ð¾ÑÑÐºÑ Ð·Ð¾Ð±ÑÐ°Ð¶ÐµÐ½Ñ Ð·Ð° Ð·Ð°Ð¿Ð¸ÑÐ¾Ð¼ &quot;ÐºÐ°ÑÐ¾Ðº Ð°ÑÑÐ°Ð»ÑÑÐ½ÑÐ¹&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00166" y="5357826"/>
            <a:ext cx="504268" cy="428628"/>
          </a:xfrm>
          <a:prstGeom prst="rect">
            <a:avLst/>
          </a:prstGeom>
          <a:noFill/>
        </p:spPr>
      </p:pic>
      <p:pic>
        <p:nvPicPr>
          <p:cNvPr id="45" name="Picture 6" descr="ÐÐ¾Ð²âÑÐ·Ð°Ð½Ðµ Ð·Ð¾Ð±ÑÐ°Ð¶ÐµÐ½Ð½Ñ"/>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714270" y="5214950"/>
            <a:ext cx="857334" cy="5715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923330"/>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ПРОПОЗИЦІЇ СЛУЖБИ АВТОМОБІЛЬНИХ ДОРІГ </a:t>
            </a:r>
          </a:p>
          <a:p>
            <a:pPr fontAlgn="auto">
              <a:spcBef>
                <a:spcPts val="0"/>
              </a:spcBef>
              <a:spcAft>
                <a:spcPts val="0"/>
              </a:spcAft>
              <a:defRPr/>
            </a:pPr>
            <a:r>
              <a:rPr lang="uk-UA" b="1" dirty="0">
                <a:solidFill>
                  <a:schemeClr val="tx1">
                    <a:lumMod val="85000"/>
                    <a:lumOff val="15000"/>
                  </a:schemeClr>
                </a:solidFill>
              </a:rPr>
              <a:t>В ОДЕСЬКІЙ ОБЛАСТІ</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7170" name="Rectangle 2"/>
          <p:cNvSpPr>
            <a:spLocks noChangeArrowheads="1"/>
          </p:cNvSpPr>
          <p:nvPr/>
        </p:nvSpPr>
        <p:spPr bwMode="auto">
          <a:xfrm>
            <a:off x="2143108" y="1723099"/>
            <a:ext cx="6643734"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endParaRPr kumimoji="0" lang="uk-UA"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lvl="0" algn="just">
              <a:buFont typeface="Arial" pitchFamily="34" charset="0"/>
              <a:buChar char="•"/>
            </a:pPr>
            <a:r>
              <a:rPr lang="uk-UA" sz="1100" dirty="0">
                <a:latin typeface="Calibri" pitchFamily="34" charset="0"/>
                <a:ea typeface="Times New Roman" pitchFamily="18" charset="0"/>
                <a:cs typeface="Times New Roman" pitchFamily="18" charset="0"/>
              </a:rPr>
              <a:t>     чисельність дорожніх працівників від 100 до 200 осіб;</a:t>
            </a:r>
          </a:p>
          <a:p>
            <a:pPr lvl="0" algn="just">
              <a:buFont typeface="Arial" pitchFamily="34" charset="0"/>
              <a:buChar char="•"/>
            </a:pPr>
            <a:r>
              <a:rPr lang="uk-UA" sz="1100" dirty="0">
                <a:latin typeface="Calibri" pitchFamily="34" charset="0"/>
                <a:ea typeface="Times New Roman" pitchFamily="18" charset="0"/>
                <a:cs typeface="Times New Roman" pitchFamily="18" charset="0"/>
              </a:rPr>
              <a:t>    наявність всього переліку власних машин і механізмів, які необхідні для забезпечення виконання технологічних правил передбачених на об’єкті робіт;</a:t>
            </a:r>
          </a:p>
          <a:p>
            <a:pPr lvl="0" algn="just">
              <a:buFont typeface="Arial" pitchFamily="34" charset="0"/>
              <a:buChar char="•"/>
            </a:pPr>
            <a:r>
              <a:rPr lang="uk-UA" sz="1100" dirty="0">
                <a:latin typeface="Calibri" pitchFamily="34" charset="0"/>
                <a:ea typeface="Times New Roman" pitchFamily="18" charset="0"/>
                <a:cs typeface="Times New Roman" pitchFamily="18" charset="0"/>
              </a:rPr>
              <a:t>     </a:t>
            </a:r>
            <a:r>
              <a:rPr lang="uk-UA" sz="1100" dirty="0" err="1">
                <a:latin typeface="Calibri" pitchFamily="34" charset="0"/>
                <a:ea typeface="Times New Roman" pitchFamily="18" charset="0"/>
                <a:cs typeface="Times New Roman" pitchFamily="18" charset="0"/>
              </a:rPr>
              <a:t>асфальтозмішувальна</a:t>
            </a:r>
            <a:r>
              <a:rPr lang="uk-UA" sz="1100" dirty="0">
                <a:latin typeface="Calibri" pitchFamily="34" charset="0"/>
                <a:ea typeface="Times New Roman" pitchFamily="18" charset="0"/>
                <a:cs typeface="Times New Roman" pitchFamily="18" charset="0"/>
              </a:rPr>
              <a:t> установка продуктивністю від 100 </a:t>
            </a:r>
            <a:r>
              <a:rPr lang="uk-UA" sz="1100" dirty="0" err="1">
                <a:latin typeface="Calibri" pitchFamily="34" charset="0"/>
                <a:ea typeface="Times New Roman" pitchFamily="18" charset="0"/>
                <a:cs typeface="Times New Roman" pitchFamily="18" charset="0"/>
              </a:rPr>
              <a:t>тн</a:t>
            </a:r>
            <a:r>
              <a:rPr lang="uk-UA" sz="1100" dirty="0">
                <a:latin typeface="Calibri" pitchFamily="34" charset="0"/>
                <a:ea typeface="Times New Roman" pitchFamily="18" charset="0"/>
                <a:cs typeface="Times New Roman" pitchFamily="18" charset="0"/>
              </a:rPr>
              <a:t>/годину;</a:t>
            </a:r>
          </a:p>
          <a:p>
            <a:pPr lvl="0" algn="just">
              <a:buFont typeface="Arial" pitchFamily="34" charset="0"/>
              <a:buChar char="•"/>
            </a:pPr>
            <a:r>
              <a:rPr lang="uk-UA" sz="1100" dirty="0">
                <a:latin typeface="Calibri" pitchFamily="34" charset="0"/>
                <a:ea typeface="Times New Roman" pitchFamily="18" charset="0"/>
                <a:cs typeface="Times New Roman" pitchFamily="18" charset="0"/>
              </a:rPr>
              <a:t>     досвід роботи від 3 до 4-х років із розміром доходів за виконання вказаних робіт в еквіваленті від 300 до 1 000 тисяч доларів США.</a:t>
            </a:r>
          </a:p>
        </p:txBody>
      </p:sp>
      <p:sp>
        <p:nvSpPr>
          <p:cNvPr id="40" name="Rectangle 2"/>
          <p:cNvSpPr>
            <a:spLocks noChangeArrowheads="1"/>
          </p:cNvSpPr>
          <p:nvPr/>
        </p:nvSpPr>
        <p:spPr bwMode="auto">
          <a:xfrm>
            <a:off x="500034" y="1214422"/>
            <a:ext cx="850112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b="1" dirty="0">
                <a:solidFill>
                  <a:srgbClr val="FF0000"/>
                </a:solidFill>
                <a:latin typeface="Calibri" pitchFamily="34" charset="0"/>
                <a:ea typeface="Times New Roman" pitchFamily="18" charset="0"/>
                <a:cs typeface="Times New Roman" pitchFamily="18" charset="0"/>
              </a:rPr>
              <a:t>Категорія ІІІ</a:t>
            </a:r>
          </a:p>
          <a:p>
            <a:pPr lvl="0" algn="just"/>
            <a:r>
              <a:rPr lang="uk-UA" sz="1100" b="1" dirty="0">
                <a:solidFill>
                  <a:srgbClr val="FF0000"/>
                </a:solidFill>
                <a:latin typeface="Calibri" pitchFamily="34" charset="0"/>
                <a:ea typeface="Times New Roman" pitchFamily="18" charset="0"/>
                <a:cs typeface="Times New Roman" pitchFamily="18" charset="0"/>
              </a:rPr>
              <a:t>ремонт автомобільних доріг державного значення з індексами </a:t>
            </a:r>
          </a:p>
          <a:p>
            <a:pPr lvl="0" algn="just"/>
            <a:r>
              <a:rPr lang="uk-UA" sz="1100" b="1" dirty="0">
                <a:solidFill>
                  <a:srgbClr val="FF0000"/>
                </a:solidFill>
                <a:latin typeface="Calibri" pitchFamily="34" charset="0"/>
                <a:ea typeface="Times New Roman" pitchFamily="18" charset="0"/>
                <a:cs typeface="Times New Roman" pitchFamily="18" charset="0"/>
              </a:rPr>
              <a:t>Н (національні), Р (регіональні), Т (територіальні) </a:t>
            </a:r>
            <a:r>
              <a:rPr lang="en-US" sz="1100" b="1" dirty="0">
                <a:solidFill>
                  <a:srgbClr val="FF0000"/>
                </a:solidFill>
                <a:latin typeface="Calibri" pitchFamily="34" charset="0"/>
                <a:ea typeface="Times New Roman" pitchFamily="18" charset="0"/>
                <a:cs typeface="Times New Roman" pitchFamily="18" charset="0"/>
              </a:rPr>
              <a:t>(</a:t>
            </a:r>
            <a:r>
              <a:rPr lang="uk-UA" sz="1100" b="1" dirty="0">
                <a:solidFill>
                  <a:srgbClr val="FF0000"/>
                </a:solidFill>
                <a:latin typeface="Calibri" pitchFamily="34" charset="0"/>
                <a:ea typeface="Times New Roman" pitchFamily="18" charset="0"/>
                <a:cs typeface="Times New Roman" pitchFamily="18" charset="0"/>
              </a:rPr>
              <a:t>5-6 кваліфікаційних балів</a:t>
            </a:r>
            <a:r>
              <a:rPr lang="en-US" sz="1100" b="1" dirty="0">
                <a:solidFill>
                  <a:srgbClr val="FF0000"/>
                </a:solidFill>
                <a:latin typeface="Calibri" pitchFamily="34" charset="0"/>
                <a:ea typeface="Times New Roman" pitchFamily="18" charset="0"/>
                <a:cs typeface="Times New Roman" pitchFamily="18" charset="0"/>
              </a:rPr>
              <a:t>)</a:t>
            </a:r>
            <a:endParaRPr lang="uk-UA" sz="1100" b="1" dirty="0">
              <a:solidFill>
                <a:srgbClr val="FF0000"/>
              </a:solidFill>
              <a:latin typeface="Calibri" pitchFamily="34" charset="0"/>
              <a:ea typeface="Times New Roman" pitchFamily="18" charset="0"/>
              <a:cs typeface="Times New Roman" pitchFamily="18" charset="0"/>
            </a:endParaRPr>
          </a:p>
        </p:txBody>
      </p:sp>
      <p:sp>
        <p:nvSpPr>
          <p:cNvPr id="41" name="Прямоугольник 40"/>
          <p:cNvSpPr/>
          <p:nvPr/>
        </p:nvSpPr>
        <p:spPr>
          <a:xfrm>
            <a:off x="2143108" y="3463166"/>
            <a:ext cx="6072230" cy="1107996"/>
          </a:xfrm>
          <a:prstGeom prst="rect">
            <a:avLst/>
          </a:prstGeom>
        </p:spPr>
        <p:txBody>
          <a:bodyPr wrap="square">
            <a:spAutoFit/>
          </a:bodyPr>
          <a:lstStyle/>
          <a:p>
            <a:pPr>
              <a:buFont typeface="Arial" pitchFamily="34" charset="0"/>
              <a:buChar char="•"/>
            </a:pPr>
            <a:r>
              <a:rPr lang="uk-UA" sz="1100" dirty="0">
                <a:latin typeface="+mn-lt"/>
              </a:rPr>
              <a:t>     чисельність дорожніх працівників від 1</a:t>
            </a:r>
            <a:r>
              <a:rPr lang="en-US" sz="1100" dirty="0">
                <a:latin typeface="+mn-lt"/>
              </a:rPr>
              <a:t>0</a:t>
            </a:r>
            <a:r>
              <a:rPr lang="uk-UA" sz="1100" dirty="0">
                <a:latin typeface="+mn-lt"/>
              </a:rPr>
              <a:t>0 до </a:t>
            </a:r>
            <a:r>
              <a:rPr lang="en-US" sz="1100">
                <a:latin typeface="+mn-lt"/>
              </a:rPr>
              <a:t>2</a:t>
            </a:r>
            <a:r>
              <a:rPr lang="uk-UA" sz="1100">
                <a:latin typeface="+mn-lt"/>
              </a:rPr>
              <a:t>00 </a:t>
            </a:r>
            <a:r>
              <a:rPr lang="uk-UA" sz="1100" dirty="0">
                <a:latin typeface="+mn-lt"/>
              </a:rPr>
              <a:t>осіб, у тому числі 2-3 виконавця робіт, 3-4 майстри, 15-40 машиністів дорожніх машин і механізмів, 20-30 дорожніх робітників, 15-30 водіїв дорожнього технологічного автотранспорту;</a:t>
            </a:r>
          </a:p>
          <a:p>
            <a:pPr>
              <a:buFont typeface="Arial" pitchFamily="34" charset="0"/>
              <a:buChar char="•"/>
            </a:pPr>
            <a:r>
              <a:rPr lang="uk-UA" sz="1100" dirty="0">
                <a:latin typeface="+mn-lt"/>
              </a:rPr>
              <a:t>     </a:t>
            </a:r>
            <a:r>
              <a:rPr lang="uk-UA" sz="1100" dirty="0" err="1">
                <a:latin typeface="+mn-lt"/>
              </a:rPr>
              <a:t>асфальтозмішувальна</a:t>
            </a:r>
            <a:r>
              <a:rPr lang="uk-UA" sz="1100" dirty="0">
                <a:latin typeface="+mn-lt"/>
              </a:rPr>
              <a:t> установка продуктивністю до 100 </a:t>
            </a:r>
            <a:r>
              <a:rPr lang="uk-UA" sz="1100" dirty="0" err="1">
                <a:latin typeface="+mn-lt"/>
              </a:rPr>
              <a:t>тн</a:t>
            </a:r>
            <a:r>
              <a:rPr lang="uk-UA" sz="1100" dirty="0">
                <a:latin typeface="+mn-lt"/>
              </a:rPr>
              <a:t>/годину;</a:t>
            </a:r>
          </a:p>
          <a:p>
            <a:pPr>
              <a:buFont typeface="Arial" pitchFamily="34" charset="0"/>
              <a:buChar char="•"/>
            </a:pPr>
            <a:r>
              <a:rPr lang="uk-UA" sz="1100" dirty="0">
                <a:latin typeface="+mn-lt"/>
              </a:rPr>
              <a:t>     досвід роботи від 2-х до 3-х років із розміром доходів за виконання вказаних робіт в еквіваленті від 100 до 300 тисяч доларів США на протязі 1 року.</a:t>
            </a:r>
          </a:p>
        </p:txBody>
      </p:sp>
      <p:sp>
        <p:nvSpPr>
          <p:cNvPr id="42" name="Rectangle 2"/>
          <p:cNvSpPr>
            <a:spLocks noChangeArrowheads="1"/>
          </p:cNvSpPr>
          <p:nvPr/>
        </p:nvSpPr>
        <p:spPr bwMode="auto">
          <a:xfrm>
            <a:off x="571472" y="2928934"/>
            <a:ext cx="8501122"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b="1" dirty="0">
                <a:solidFill>
                  <a:srgbClr val="FF0000"/>
                </a:solidFill>
                <a:latin typeface="Calibri" pitchFamily="34" charset="0"/>
                <a:ea typeface="Times New Roman" pitchFamily="18" charset="0"/>
                <a:cs typeface="Times New Roman" pitchFamily="18" charset="0"/>
              </a:rPr>
              <a:t>Категорія І</a:t>
            </a:r>
            <a:r>
              <a:rPr lang="en-US" sz="1600" b="1" dirty="0">
                <a:solidFill>
                  <a:srgbClr val="FF0000"/>
                </a:solidFill>
                <a:latin typeface="Calibri" pitchFamily="34" charset="0"/>
                <a:ea typeface="Times New Roman" pitchFamily="18" charset="0"/>
                <a:cs typeface="Times New Roman" pitchFamily="18" charset="0"/>
              </a:rPr>
              <a:t>V</a:t>
            </a:r>
            <a:endParaRPr lang="uk-UA" sz="1600" b="1" dirty="0">
              <a:solidFill>
                <a:srgbClr val="FF0000"/>
              </a:solidFill>
              <a:latin typeface="Calibri" pitchFamily="34" charset="0"/>
              <a:ea typeface="Times New Roman" pitchFamily="18" charset="0"/>
              <a:cs typeface="Times New Roman" pitchFamily="18" charset="0"/>
            </a:endParaRPr>
          </a:p>
          <a:p>
            <a:pPr lvl="0" algn="just"/>
            <a:r>
              <a:rPr lang="uk-UA" sz="1100" b="1" dirty="0">
                <a:solidFill>
                  <a:srgbClr val="FF0000"/>
                </a:solidFill>
                <a:latin typeface="Calibri" pitchFamily="34" charset="0"/>
                <a:ea typeface="Times New Roman" pitchFamily="18" charset="0"/>
                <a:cs typeface="Times New Roman" pitchFamily="18" charset="0"/>
              </a:rPr>
              <a:t>будівництво, реконструкція автомобільних доріг державного значення з індексами Н, Р, Т </a:t>
            </a:r>
            <a:r>
              <a:rPr lang="en-US" sz="1100" b="1" dirty="0">
                <a:solidFill>
                  <a:srgbClr val="FF0000"/>
                </a:solidFill>
                <a:latin typeface="Calibri" pitchFamily="34" charset="0"/>
                <a:ea typeface="Times New Roman" pitchFamily="18" charset="0"/>
                <a:cs typeface="Times New Roman" pitchFamily="18" charset="0"/>
              </a:rPr>
              <a:t>(</a:t>
            </a:r>
            <a:r>
              <a:rPr lang="uk-UA" sz="1100" b="1" dirty="0">
                <a:solidFill>
                  <a:srgbClr val="FF0000"/>
                </a:solidFill>
                <a:latin typeface="Calibri" pitchFamily="34" charset="0"/>
                <a:ea typeface="Times New Roman" pitchFamily="18" charset="0"/>
                <a:cs typeface="Times New Roman" pitchFamily="18" charset="0"/>
              </a:rPr>
              <a:t>7-8 кваліфікаційних балів</a:t>
            </a:r>
            <a:r>
              <a:rPr lang="en-US" sz="1100" b="1" dirty="0">
                <a:solidFill>
                  <a:srgbClr val="FF0000"/>
                </a:solidFill>
                <a:latin typeface="Calibri" pitchFamily="34" charset="0"/>
                <a:ea typeface="Times New Roman" pitchFamily="18" charset="0"/>
                <a:cs typeface="Times New Roman" pitchFamily="18" charset="0"/>
              </a:rPr>
              <a:t>)</a:t>
            </a:r>
            <a:endParaRPr lang="uk-UA" sz="1100" b="1" dirty="0">
              <a:solidFill>
                <a:srgbClr val="FF0000"/>
              </a:solidFill>
              <a:latin typeface="Calibri" pitchFamily="34" charset="0"/>
              <a:ea typeface="Times New Roman" pitchFamily="18" charset="0"/>
              <a:cs typeface="Times New Roman" pitchFamily="18" charset="0"/>
            </a:endParaRPr>
          </a:p>
        </p:txBody>
      </p:sp>
      <p:pic>
        <p:nvPicPr>
          <p:cNvPr id="7174" name="Picture 6" descr="Ð ÐµÐ·ÑÐ»ÑÑÐ°Ñ Ð¿Ð¾ÑÑÐºÑ Ð·Ð¾Ð±ÑÐ°Ð¶ÐµÐ½Ñ Ð·Ð° Ð·Ð°Ð¿Ð¸ÑÐ¾Ð¼ &quot;ÐºÐ°ÑÐ¾Ðº Ð¼Ð°ÑÐ¸Ð½Ð°&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43042" y="3929066"/>
            <a:ext cx="500066" cy="382404"/>
          </a:xfrm>
          <a:prstGeom prst="rect">
            <a:avLst/>
          </a:prstGeom>
          <a:noFill/>
        </p:spPr>
      </p:pic>
      <p:pic>
        <p:nvPicPr>
          <p:cNvPr id="14" name="Picture 6" descr="Ð ÐµÐ·ÑÐ»ÑÑÐ°Ñ Ð¿Ð¾ÑÑÐºÑ Ð·Ð¾Ð±ÑÐ°Ð¶ÐµÐ½Ñ Ð·Ð° Ð·Ð°Ð¿Ð¸ÑÐ¾Ð¼ &quot;ÐºÐ°ÑÐ¾Ðº Ð¼Ð°ÑÐ¸Ð½Ð°&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28" y="2403654"/>
            <a:ext cx="500066" cy="382404"/>
          </a:xfrm>
          <a:prstGeom prst="rect">
            <a:avLst/>
          </a:prstGeom>
          <a:noFill/>
        </p:spPr>
      </p:pic>
      <p:pic>
        <p:nvPicPr>
          <p:cNvPr id="16" name="Picture 8" descr="Ð ÐµÐ·ÑÐ»ÑÑÐ°Ñ Ð¿Ð¾ÑÑÐºÑ Ð·Ð¾Ð±ÑÐ°Ð¶ÐµÐ½Ñ Ð·Ð° Ð·Ð°Ð¿Ð¸ÑÐ¾Ð¼ &quot;ÐºÐ°ÑÐ¾Ðº Ð°ÑÑÐ°Ð»ÑÑÐ½ÑÐ¹&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142976" y="2000240"/>
            <a:ext cx="416734" cy="357190"/>
          </a:xfrm>
          <a:prstGeom prst="rect">
            <a:avLst/>
          </a:prstGeom>
          <a:noFill/>
        </p:spPr>
      </p:pic>
      <p:pic>
        <p:nvPicPr>
          <p:cNvPr id="19" name="Picture 6" descr="ÐÐ¾Ð²âÑÐ·Ð°Ð½Ðµ Ð·Ð¾Ð±ÑÐ°Ð¶ÐµÐ½Ð½Ñ"/>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4348" y="2357430"/>
            <a:ext cx="571504" cy="422134"/>
          </a:xfrm>
          <a:prstGeom prst="rect">
            <a:avLst/>
          </a:prstGeom>
          <a:noFill/>
        </p:spPr>
      </p:pic>
      <p:pic>
        <p:nvPicPr>
          <p:cNvPr id="21" name="Picture 8" descr="Ð ÐµÐ·ÑÐ»ÑÑÐ°Ñ Ð¿Ð¾ÑÑÐºÑ Ð·Ð¾Ð±ÑÐ°Ð¶ÐµÐ½Ñ Ð·Ð° Ð·Ð°Ð¿Ð¸ÑÐ¾Ð¼ &quot;ÑÐ°Ð¼Ð¾ÑÐ¾Ð´Ð½Ð° ÑÑÐµÐ·Ð°&quo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1357290" y="3500438"/>
            <a:ext cx="529170" cy="357190"/>
          </a:xfrm>
          <a:prstGeom prst="rect">
            <a:avLst/>
          </a:prstGeom>
          <a:noFill/>
        </p:spPr>
      </p:pic>
      <p:pic>
        <p:nvPicPr>
          <p:cNvPr id="24" name="Picture 8" descr="Ð ÐµÐ·ÑÐ»ÑÑÐ°Ñ Ð¿Ð¾ÑÑÐºÑ Ð·Ð¾Ð±ÑÐ°Ð¶ÐµÐ½Ñ Ð·Ð° Ð·Ð°Ð¿Ð¸ÑÐ¾Ð¼ &quot;ÐºÐ°ÑÐ¾Ðº Ð°ÑÑÐ°Ð»ÑÑÐ½ÑÐ¹&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071538" y="3929066"/>
            <a:ext cx="416734" cy="357190"/>
          </a:xfrm>
          <a:prstGeom prst="rect">
            <a:avLst/>
          </a:prstGeom>
          <a:noFill/>
        </p:spPr>
      </p:pic>
      <p:pic>
        <p:nvPicPr>
          <p:cNvPr id="24588" name="Picture 12" descr="ÐÐ¾Ð²âÑÐ·Ð°Ð½Ðµ Ð·Ð¾Ð±ÑÐ°Ð¶ÐµÐ½Ð½Ñ"/>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3058" y="3500438"/>
            <a:ext cx="611356" cy="428628"/>
          </a:xfrm>
          <a:prstGeom prst="rect">
            <a:avLst/>
          </a:prstGeom>
          <a:noFill/>
        </p:spPr>
      </p:pic>
      <p:sp>
        <p:nvSpPr>
          <p:cNvPr id="25" name="Прямоугольник 24"/>
          <p:cNvSpPr/>
          <p:nvPr/>
        </p:nvSpPr>
        <p:spPr>
          <a:xfrm>
            <a:off x="2143108" y="5072074"/>
            <a:ext cx="6072230" cy="1277273"/>
          </a:xfrm>
          <a:prstGeom prst="rect">
            <a:avLst/>
          </a:prstGeom>
        </p:spPr>
        <p:txBody>
          <a:bodyPr wrap="square">
            <a:spAutoFit/>
          </a:bodyPr>
          <a:lstStyle/>
          <a:p>
            <a:pPr>
              <a:buFont typeface="Arial" pitchFamily="34" charset="0"/>
              <a:buChar char="•"/>
            </a:pPr>
            <a:r>
              <a:rPr lang="uk-UA" sz="1100" dirty="0">
                <a:latin typeface="+mn-lt"/>
              </a:rPr>
              <a:t>     чисельність дорожніх працівників від 500 осіб;</a:t>
            </a:r>
          </a:p>
          <a:p>
            <a:pPr>
              <a:buFont typeface="Arial" pitchFamily="34" charset="0"/>
              <a:buChar char="•"/>
            </a:pPr>
            <a:r>
              <a:rPr lang="uk-UA" sz="1100" dirty="0">
                <a:latin typeface="+mn-lt"/>
              </a:rPr>
              <a:t>     наявність повного переліку власних машин і механізмів, обладнання і устаткування необхідних для забезпечення виконання технологічних правил робіт передбачених на об’єкті,;</a:t>
            </a:r>
          </a:p>
          <a:p>
            <a:pPr>
              <a:buFont typeface="Arial" pitchFamily="34" charset="0"/>
              <a:buChar char="•"/>
            </a:pPr>
            <a:r>
              <a:rPr lang="uk-UA" sz="1100" dirty="0">
                <a:latin typeface="+mn-lt"/>
              </a:rPr>
              <a:t>     </a:t>
            </a:r>
            <a:r>
              <a:rPr lang="uk-UA" sz="1100" dirty="0" err="1">
                <a:latin typeface="+mn-lt"/>
              </a:rPr>
              <a:t>асфальтозмішувальна</a:t>
            </a:r>
            <a:r>
              <a:rPr lang="uk-UA" sz="1100" dirty="0">
                <a:latin typeface="+mn-lt"/>
              </a:rPr>
              <a:t> установка продуктивністю від 200 </a:t>
            </a:r>
            <a:r>
              <a:rPr lang="uk-UA" sz="1100" dirty="0" err="1">
                <a:latin typeface="+mn-lt"/>
              </a:rPr>
              <a:t>тн</a:t>
            </a:r>
            <a:r>
              <a:rPr lang="uk-UA" sz="1100" dirty="0">
                <a:latin typeface="+mn-lt"/>
              </a:rPr>
              <a:t>/годину (у залежності від типу дорожнього покриття високопродуктивна бетонозмішувальна установка);</a:t>
            </a:r>
          </a:p>
          <a:p>
            <a:pPr>
              <a:buFont typeface="Arial" pitchFamily="34" charset="0"/>
              <a:buChar char="•"/>
            </a:pPr>
            <a:r>
              <a:rPr lang="uk-UA" sz="1100" dirty="0">
                <a:latin typeface="+mn-lt"/>
              </a:rPr>
              <a:t>     досвід роботи від 6-ти років із розміром доходів за виконання аналогічних робіт в еквіваленті від 30 </a:t>
            </a:r>
            <a:r>
              <a:rPr lang="uk-UA" sz="1100" dirty="0" err="1">
                <a:latin typeface="+mn-lt"/>
              </a:rPr>
              <a:t>млн</a:t>
            </a:r>
            <a:r>
              <a:rPr lang="uk-UA" sz="1100" dirty="0">
                <a:latin typeface="+mn-lt"/>
              </a:rPr>
              <a:t> доларів США на рік за 2-3 останні роки.</a:t>
            </a:r>
          </a:p>
        </p:txBody>
      </p:sp>
      <p:pic>
        <p:nvPicPr>
          <p:cNvPr id="26" name="Picture 6" descr="Ð ÐµÐ·ÑÐ»ÑÑÐ°Ñ Ð¿Ð¾ÑÑÐºÑ Ð·Ð¾Ð±ÑÐ°Ð¶ÐµÐ½Ñ Ð·Ð° Ð·Ð°Ð¿Ð¸ÑÐ¾Ð¼ &quot;ÐºÐ°ÑÐ¾Ðº Ð¼Ð°ÑÐ¸Ð½Ð°&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00166" y="5797666"/>
            <a:ext cx="500066" cy="382404"/>
          </a:xfrm>
          <a:prstGeom prst="rect">
            <a:avLst/>
          </a:prstGeom>
          <a:noFill/>
        </p:spPr>
      </p:pic>
      <p:pic>
        <p:nvPicPr>
          <p:cNvPr id="27" name="Picture 8" descr="Ð ÐµÐ·ÑÐ»ÑÑÐ°Ñ Ð¿Ð¾ÑÑÐºÑ Ð·Ð¾Ð±ÑÐ°Ð¶ÐµÐ½Ñ Ð·Ð° Ð·Ð°Ð¿Ð¸ÑÐ¾Ð¼ &quot;ÑÐ°Ð¼Ð¾ÑÐ¾Ð´Ð½Ð° ÑÑÐµÐ·Ð°&quo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1357290" y="5072074"/>
            <a:ext cx="529170" cy="357190"/>
          </a:xfrm>
          <a:prstGeom prst="rect">
            <a:avLst/>
          </a:prstGeom>
          <a:noFill/>
        </p:spPr>
      </p:pic>
      <p:pic>
        <p:nvPicPr>
          <p:cNvPr id="28" name="Picture 10" descr="Ð ÐµÐ·ÑÐ»ÑÑÐ°Ñ Ð¿Ð¾ÑÑÐºÑ Ð·Ð¾Ð±ÑÐ°Ð¶ÐµÐ½Ñ Ð·Ð° Ð·Ð°Ð¿Ð¸ÑÐ¾Ð¼ &quot;ÑÐµÑÐ°Ð¹ÐºÐ»ÐµÑ Ð´Ð¾ÑÐ¾Ð¶Ð½ÑÐ¹&quo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7158" y="5072074"/>
            <a:ext cx="802430" cy="500066"/>
          </a:xfrm>
          <a:prstGeom prst="rect">
            <a:avLst/>
          </a:prstGeom>
          <a:noFill/>
        </p:spPr>
      </p:pic>
      <p:pic>
        <p:nvPicPr>
          <p:cNvPr id="29" name="Picture 8" descr="Ð ÐµÐ·ÑÐ»ÑÑÐ°Ñ Ð¿Ð¾ÑÑÐºÑ Ð·Ð¾Ð±ÑÐ°Ð¶ÐµÐ½Ñ Ð·Ð° Ð·Ð°Ð¿Ð¸ÑÐ¾Ð¼ &quot;ÐºÐ°ÑÐ¾Ðº Ð°ÑÑÐ°Ð»ÑÑÐ½ÑÐ¹&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142976" y="5429264"/>
            <a:ext cx="416734" cy="357190"/>
          </a:xfrm>
          <a:prstGeom prst="rect">
            <a:avLst/>
          </a:prstGeom>
          <a:noFill/>
        </p:spPr>
      </p:pic>
      <p:pic>
        <p:nvPicPr>
          <p:cNvPr id="30" name="Picture 12" descr="ÐÐ¾Ð²âÑÐ·Ð°Ð½Ðµ Ð·Ð¾Ð±ÑÐ°Ð¶ÐµÐ½Ð½Ñ"/>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8596" y="5715016"/>
            <a:ext cx="611356" cy="428628"/>
          </a:xfrm>
          <a:prstGeom prst="rect">
            <a:avLst/>
          </a:prstGeom>
          <a:noFill/>
        </p:spPr>
      </p:pic>
      <p:sp>
        <p:nvSpPr>
          <p:cNvPr id="31" name="Rectangle 2"/>
          <p:cNvSpPr>
            <a:spLocks noChangeArrowheads="1"/>
          </p:cNvSpPr>
          <p:nvPr/>
        </p:nvSpPr>
        <p:spPr bwMode="auto">
          <a:xfrm>
            <a:off x="571472" y="4429132"/>
            <a:ext cx="850112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b="1" dirty="0">
                <a:solidFill>
                  <a:srgbClr val="FF0000"/>
                </a:solidFill>
                <a:latin typeface="Calibri" pitchFamily="34" charset="0"/>
                <a:ea typeface="Times New Roman" pitchFamily="18" charset="0"/>
                <a:cs typeface="Times New Roman" pitchFamily="18" charset="0"/>
              </a:rPr>
              <a:t>Категорія </a:t>
            </a:r>
            <a:r>
              <a:rPr lang="en-US" sz="1600" b="1" dirty="0">
                <a:solidFill>
                  <a:srgbClr val="FF0000"/>
                </a:solidFill>
                <a:latin typeface="Calibri" pitchFamily="34" charset="0"/>
                <a:ea typeface="Times New Roman" pitchFamily="18" charset="0"/>
                <a:cs typeface="Times New Roman" pitchFamily="18" charset="0"/>
              </a:rPr>
              <a:t>V</a:t>
            </a:r>
            <a:endParaRPr lang="uk-UA" sz="1600" b="1" dirty="0">
              <a:solidFill>
                <a:srgbClr val="FF0000"/>
              </a:solidFill>
              <a:latin typeface="Calibri" pitchFamily="34" charset="0"/>
              <a:ea typeface="Times New Roman" pitchFamily="18" charset="0"/>
              <a:cs typeface="Times New Roman" pitchFamily="18" charset="0"/>
            </a:endParaRPr>
          </a:p>
          <a:p>
            <a:pPr lvl="0" algn="just"/>
            <a:r>
              <a:rPr lang="uk-UA" sz="1100" b="1" dirty="0">
                <a:solidFill>
                  <a:srgbClr val="FF0000"/>
                </a:solidFill>
                <a:latin typeface="Calibri" pitchFamily="34" charset="0"/>
                <a:ea typeface="Times New Roman" pitchFamily="18" charset="0"/>
                <a:cs typeface="Times New Roman" pitchFamily="18" charset="0"/>
              </a:rPr>
              <a:t>будівництво, реконструкція чи ремонт автомобільних доріг державного значення </a:t>
            </a:r>
            <a:r>
              <a:rPr lang="en-US" sz="1100" b="1" dirty="0">
                <a:solidFill>
                  <a:srgbClr val="FF0000"/>
                </a:solidFill>
                <a:latin typeface="Calibri" pitchFamily="34" charset="0"/>
                <a:ea typeface="Times New Roman" pitchFamily="18" charset="0"/>
                <a:cs typeface="Times New Roman" pitchFamily="18" charset="0"/>
              </a:rPr>
              <a:t>I</a:t>
            </a:r>
            <a:r>
              <a:rPr lang="uk-UA" sz="1100" b="1" dirty="0">
                <a:solidFill>
                  <a:srgbClr val="FF0000"/>
                </a:solidFill>
                <a:latin typeface="Calibri" pitchFamily="34" charset="0"/>
                <a:ea typeface="Times New Roman" pitchFamily="18" charset="0"/>
                <a:cs typeface="Times New Roman" pitchFamily="18" charset="0"/>
              </a:rPr>
              <a:t>-</a:t>
            </a:r>
            <a:r>
              <a:rPr lang="en-US" sz="1100" b="1" dirty="0">
                <a:solidFill>
                  <a:srgbClr val="FF0000"/>
                </a:solidFill>
                <a:latin typeface="Calibri" pitchFamily="34" charset="0"/>
                <a:ea typeface="Times New Roman" pitchFamily="18" charset="0"/>
                <a:cs typeface="Times New Roman" pitchFamily="18" charset="0"/>
              </a:rPr>
              <a:t>II </a:t>
            </a:r>
            <a:r>
              <a:rPr lang="uk-UA" sz="1100" b="1" dirty="0">
                <a:solidFill>
                  <a:srgbClr val="FF0000"/>
                </a:solidFill>
                <a:latin typeface="Calibri" pitchFamily="34" charset="0"/>
                <a:ea typeface="Times New Roman" pitchFamily="18" charset="0"/>
                <a:cs typeface="Times New Roman" pitchFamily="18" charset="0"/>
              </a:rPr>
              <a:t>категорій, </a:t>
            </a:r>
          </a:p>
          <a:p>
            <a:pPr lvl="0" algn="just"/>
            <a:r>
              <a:rPr lang="uk-UA" sz="1100" b="1" dirty="0">
                <a:solidFill>
                  <a:srgbClr val="FF0000"/>
                </a:solidFill>
                <a:latin typeface="Calibri" pitchFamily="34" charset="0"/>
                <a:ea typeface="Times New Roman" pitchFamily="18" charset="0"/>
                <a:cs typeface="Times New Roman" pitchFamily="18" charset="0"/>
              </a:rPr>
              <a:t>з індексами М (міжнародні) </a:t>
            </a:r>
            <a:r>
              <a:rPr lang="en-US" sz="1100" b="1" dirty="0">
                <a:solidFill>
                  <a:srgbClr val="FF0000"/>
                </a:solidFill>
                <a:latin typeface="Calibri" pitchFamily="34" charset="0"/>
                <a:ea typeface="Times New Roman" pitchFamily="18" charset="0"/>
                <a:cs typeface="Times New Roman" pitchFamily="18" charset="0"/>
              </a:rPr>
              <a:t>(</a:t>
            </a:r>
            <a:r>
              <a:rPr lang="uk-UA" sz="1100" b="1" dirty="0">
                <a:solidFill>
                  <a:srgbClr val="FF0000"/>
                </a:solidFill>
                <a:latin typeface="Calibri" pitchFamily="34" charset="0"/>
                <a:ea typeface="Times New Roman" pitchFamily="18" charset="0"/>
                <a:cs typeface="Times New Roman" pitchFamily="18" charset="0"/>
              </a:rPr>
              <a:t>9-10 кваліфікаційних балів</a:t>
            </a:r>
            <a:r>
              <a:rPr lang="en-US" sz="1100" b="1" dirty="0">
                <a:solidFill>
                  <a:srgbClr val="FF0000"/>
                </a:solidFill>
                <a:latin typeface="Calibri" pitchFamily="34" charset="0"/>
                <a:ea typeface="Times New Roman" pitchFamily="18" charset="0"/>
                <a:cs typeface="Times New Roman" pitchFamily="18" charset="0"/>
              </a:rPr>
              <a:t>)</a:t>
            </a:r>
            <a:endParaRPr lang="uk-UA" sz="1100" b="1" dirty="0">
              <a:solidFill>
                <a:srgbClr val="FF0000"/>
              </a:solidFill>
              <a:latin typeface="Calibri" pitchFamily="34" charset="0"/>
              <a:ea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923330"/>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ПРОПОЗИЦІЇ СЛУЖБИ АВТОМОБІЛЬНИХ ДОРІГ </a:t>
            </a:r>
          </a:p>
          <a:p>
            <a:pPr fontAlgn="auto">
              <a:spcBef>
                <a:spcPts val="0"/>
              </a:spcBef>
              <a:spcAft>
                <a:spcPts val="0"/>
              </a:spcAft>
              <a:defRPr/>
            </a:pPr>
            <a:r>
              <a:rPr lang="uk-UA" b="1" dirty="0">
                <a:solidFill>
                  <a:schemeClr val="tx1">
                    <a:lumMod val="85000"/>
                    <a:lumOff val="15000"/>
                  </a:schemeClr>
                </a:solidFill>
              </a:rPr>
              <a:t>В ОДЕСЬКІЙ ОБЛАСТІ</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28673" name="Rectangle 1"/>
          <p:cNvSpPr>
            <a:spLocks noChangeArrowheads="1"/>
          </p:cNvSpPr>
          <p:nvPr/>
        </p:nvSpPr>
        <p:spPr bwMode="auto">
          <a:xfrm>
            <a:off x="642910" y="1322848"/>
            <a:ext cx="77153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630238" algn="l"/>
              </a:tabLst>
            </a:pP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Запровадження обов’язкової наявності у підрядних організацій, учасників тендерів </a:t>
            </a:r>
            <a:r>
              <a:rPr lang="uk-UA" sz="1400" dirty="0">
                <a:latin typeface="Calibri" pitchFamily="34" charset="0"/>
                <a:ea typeface="Times New Roman" pitchFamily="18" charset="0"/>
                <a:cs typeface="Times New Roman" pitchFamily="18" charset="0"/>
              </a:rPr>
              <a:t>сертифікату з системи управління якістю  </a:t>
            </a: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ДСТУ ISO 9001 для компаній </a:t>
            </a:r>
            <a:r>
              <a:rPr kumimoji="0" lang="en-US"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III</a:t>
            </a: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IV</a:t>
            </a: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V </a:t>
            </a: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рівня, як основний критерій допуску до торгів з виконання робіт на автомобільних дорогах з індексами Т, Р, Н, М. </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endPar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p:txBody>
      </p:sp>
      <p:sp>
        <p:nvSpPr>
          <p:cNvPr id="7" name="Rectangle 1"/>
          <p:cNvSpPr>
            <a:spLocks noChangeArrowheads="1"/>
          </p:cNvSpPr>
          <p:nvPr/>
        </p:nvSpPr>
        <p:spPr bwMode="auto">
          <a:xfrm>
            <a:off x="642910" y="2537294"/>
            <a:ext cx="77153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tabLst>
                <a:tab pos="630238" algn="l"/>
              </a:tabLst>
            </a:pPr>
            <a:r>
              <a:rPr lang="uk-UA" sz="1400" dirty="0">
                <a:latin typeface="Calibri" pitchFamily="34" charset="0"/>
                <a:ea typeface="Times New Roman" pitchFamily="18" charset="0"/>
                <a:cs typeface="Times New Roman" pitchFamily="18" charset="0"/>
              </a:rPr>
              <a:t>Під час процедури закупівель учасник торгів за вимогою Замовника має надати довідку про виконання аналогічного договору з </a:t>
            </a:r>
            <a:r>
              <a:rPr lang="uk-UA" sz="1400" dirty="0" err="1">
                <a:latin typeface="Calibri" pitchFamily="34" charset="0"/>
                <a:ea typeface="Times New Roman" pitchFamily="18" charset="0"/>
                <a:cs typeface="Times New Roman" pitchFamily="18" charset="0"/>
              </a:rPr>
              <a:t>долученням</a:t>
            </a:r>
            <a:r>
              <a:rPr lang="uk-UA" sz="1400" dirty="0">
                <a:latin typeface="Calibri" pitchFamily="34" charset="0"/>
                <a:ea typeface="Times New Roman" pitchFamily="18" charset="0"/>
                <a:cs typeface="Times New Roman" pitchFamily="18" charset="0"/>
              </a:rPr>
              <a:t> позитивного відгуку відповідного попереднього замовника. Як правило, надаються тільки позитивні відгуки. Через те, що Замовник робіт немає технічної можливості ознайомитись з повною історією виконання учасником аналогічних договірних зобов’язань пропонується впровадження певної відкритої бази по підрядним організаціям служб автомобільних доріг з можливістю використати фільтр учасників процедури торгів за певним видом та обсягами робіт. Така база формується представництвами Укравтодору в областях за результатами закінчення дії певного договору. Обов’язковим є внесення до бази позитивного чи негативного відгуку виконавцю робіт.  </a:t>
            </a:r>
            <a:endPar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sz="1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Замовник, що оголошує тендерну процедуру, у разі аналізу інформації щодо попередньої негативної активності компанії на ринку дорожнього господарства має право відхилити учасника торгів.</a:t>
            </a:r>
            <a:endParaRPr kumimoji="0" lang="ru-RU" sz="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923330"/>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ПРОПОЗИЦІЇ СЛУЖБИ АВТОМОБІЛЬНИХ ДОРІГ </a:t>
            </a:r>
          </a:p>
          <a:p>
            <a:pPr fontAlgn="auto">
              <a:spcBef>
                <a:spcPts val="0"/>
              </a:spcBef>
              <a:spcAft>
                <a:spcPts val="0"/>
              </a:spcAft>
              <a:defRPr/>
            </a:pPr>
            <a:r>
              <a:rPr lang="uk-UA" b="1" dirty="0">
                <a:solidFill>
                  <a:schemeClr val="tx1">
                    <a:lumMod val="85000"/>
                    <a:lumOff val="15000"/>
                  </a:schemeClr>
                </a:solidFill>
              </a:rPr>
              <a:t>В ОДЕСЬКІЙ ОБЛАСТІ</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28674" name="Rectangle 2"/>
          <p:cNvSpPr>
            <a:spLocks noChangeArrowheads="1"/>
          </p:cNvSpPr>
          <p:nvPr/>
        </p:nvSpPr>
        <p:spPr bwMode="auto">
          <a:xfrm>
            <a:off x="285752" y="1357298"/>
            <a:ext cx="7643834" cy="4708981"/>
          </a:xfrm>
          <a:prstGeom prst="rect">
            <a:avLst/>
          </a:prstGeom>
          <a:noFill/>
          <a:ln w="9525">
            <a:noFill/>
            <a:miter lim="800000"/>
            <a:headEnd/>
            <a:tailEnd/>
          </a:ln>
          <a:effectLst/>
        </p:spPr>
        <p:txBody>
          <a:bodyPr vert="horz" wrap="square" lIns="457056"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uk-UA" sz="1400" b="1" dirty="0">
                <a:latin typeface="Calibri" pitchFamily="34" charset="0"/>
                <a:cs typeface="Times New Roman" pitchFamily="18" charset="0"/>
              </a:rPr>
              <a:t>П</a:t>
            </a:r>
            <a:r>
              <a:rPr kumimoji="0" lang="uk-UA" sz="1400" b="1" i="0" u="none" strike="noStrike" cap="none" normalizeH="0" baseline="0" dirty="0">
                <a:ln>
                  <a:noFill/>
                </a:ln>
                <a:solidFill>
                  <a:schemeClr val="tx1"/>
                </a:solidFill>
                <a:effectLst/>
                <a:latin typeface="Calibri" pitchFamily="34" charset="0"/>
                <a:cs typeface="Times New Roman" pitchFamily="18" charset="0"/>
              </a:rPr>
              <a:t>роблемним питанням, що є пережитком радянського минулого, є наявність діючої системи ціноутворення, а саме ресурсних елементних кошторисних норм на будівельні роботи.</a:t>
            </a:r>
          </a:p>
          <a:p>
            <a:pPr marL="0" marR="0" lvl="0" indent="0" algn="l" defTabSz="914400" rtl="0" eaLnBrk="1" fontAlgn="base" latinLnBrk="0" hangingPunct="1">
              <a:lnSpc>
                <a:spcPct val="100000"/>
              </a:lnSpc>
              <a:spcBef>
                <a:spcPct val="0"/>
              </a:spcBef>
              <a:spcAft>
                <a:spcPct val="0"/>
              </a:spcAft>
              <a:buClrTx/>
              <a:buSzTx/>
              <a:tabLst/>
            </a:pPr>
            <a:endParaRPr kumimoji="0" lang="ru-RU"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Calibri" pitchFamily="34" charset="0"/>
                <a:cs typeface="Times New Roman" pitchFamily="18" charset="0"/>
              </a:rPr>
              <a:t>Незрозумілим є те, що попри запровадження тендерних закупівель у системі </a:t>
            </a:r>
            <a:r>
              <a:rPr kumimoji="0" lang="en-US" sz="1400" b="0" i="0" u="none" strike="noStrike" cap="none" normalizeH="0" baseline="0" dirty="0" err="1">
                <a:ln>
                  <a:noFill/>
                </a:ln>
                <a:solidFill>
                  <a:schemeClr val="tx1"/>
                </a:solidFill>
                <a:effectLst/>
                <a:latin typeface="Calibri" pitchFamily="34" charset="0"/>
                <a:cs typeface="Times New Roman" pitchFamily="18" charset="0"/>
              </a:rPr>
              <a:t>Prozorro</a:t>
            </a:r>
            <a:r>
              <a:rPr kumimoji="0" lang="uk-UA" sz="1400" b="0" i="0" u="none" strike="noStrike" cap="none" normalizeH="0" baseline="0" dirty="0">
                <a:ln>
                  <a:noFill/>
                </a:ln>
                <a:solidFill>
                  <a:schemeClr val="tx1"/>
                </a:solidFill>
                <a:effectLst/>
                <a:latin typeface="Calibri" pitchFamily="34" charset="0"/>
                <a:cs typeface="Times New Roman" pitchFamily="18" charset="0"/>
              </a:rPr>
              <a:t>, де компанії-переможцю, що надала найнижчу ціну на виконання робіт, необхідно проходити величезну бюрократичну процедуру на підтвердження відповідності кошторису кожної витрати у договірній ціні, актах виконаних робіт.</a:t>
            </a:r>
            <a:endParaRPr kumimoji="0" lang="ru-RU"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Calibri" pitchFamily="34" charset="0"/>
                <a:cs typeface="Times New Roman" pitchFamily="18" charset="0"/>
              </a:rPr>
              <a:t>Насправді для замовника не має значення, чи виконує підрядник роботи на механізмі тієї чи іншої торгової марки, чи використовує для завантаження самоскидів об’єм ковшу 1,3 кубічні метри чи 2,5 кубічні метри. Головними для замовника є наступні основні 4 критерії роботи підрядної організації, що виконує роботи: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Calibri" pitchFamily="34" charset="0"/>
                <a:cs typeface="Times New Roman" pitchFamily="18" charset="0"/>
              </a:rPr>
              <a:t>				1. якість;</a:t>
            </a:r>
            <a:endParaRPr kumimoji="0" lang="ru-RU"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Calibri" pitchFamily="34" charset="0"/>
                <a:cs typeface="Times New Roman" pitchFamily="18" charset="0"/>
              </a:rPr>
              <a:t>				2. ціна;</a:t>
            </a:r>
            <a:endParaRPr kumimoji="0" lang="ru-RU"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Calibri" pitchFamily="34" charset="0"/>
                <a:cs typeface="Times New Roman" pitchFamily="18" charset="0"/>
              </a:rPr>
              <a:t>				3. строки виконання робіт.</a:t>
            </a:r>
            <a:endParaRPr kumimoji="0" lang="ru-RU"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pic>
        <p:nvPicPr>
          <p:cNvPr id="3074" name="Picture 2" descr="ÐÐ°ÑÑÐ¸Ð½ÐºÐ¸ Ð¿Ð¾ Ð·Ð°Ð¿ÑÐ¾ÑÑ ÑÐºÑÐ°Ð²ÑÐ¾Ð´Ð¾Ñ Ð»Ð¾Ð³Ð¾"/>
          <p:cNvPicPr>
            <a:picLocks noChangeAspect="1" noChangeArrowheads="1"/>
          </p:cNvPicPr>
          <p:nvPr/>
        </p:nvPicPr>
        <p:blipFill>
          <a:blip r:embed="rId3" cstate="print"/>
          <a:srcRect/>
          <a:stretch>
            <a:fillRect/>
          </a:stretch>
        </p:blipFill>
        <p:spPr bwMode="auto">
          <a:xfrm>
            <a:off x="2928926" y="1725572"/>
            <a:ext cx="3214710" cy="2949498"/>
          </a:xfrm>
          <a:prstGeom prst="rect">
            <a:avLst/>
          </a:prstGeom>
          <a:noFill/>
        </p:spPr>
      </p:pic>
      <p:sp>
        <p:nvSpPr>
          <p:cNvPr id="18" name="Прямоугольник 17"/>
          <p:cNvSpPr/>
          <p:nvPr/>
        </p:nvSpPr>
        <p:spPr>
          <a:xfrm>
            <a:off x="1714480" y="142852"/>
            <a:ext cx="8072494" cy="2769989"/>
          </a:xfrm>
          <a:prstGeom prst="rect">
            <a:avLst/>
          </a:prstGeom>
        </p:spPr>
        <p:txBody>
          <a:bodyPr wrap="square">
            <a:spAutoFit/>
          </a:bodyPr>
          <a:lstStyle/>
          <a:p>
            <a:pPr marL="0" lvl="1"/>
            <a:r>
              <a:rPr lang="uk-UA" sz="6000" b="1" dirty="0">
                <a:solidFill>
                  <a:schemeClr val="tx1">
                    <a:lumMod val="85000"/>
                    <a:lumOff val="15000"/>
                  </a:schemeClr>
                </a:solidFill>
                <a:latin typeface="+mn-lt"/>
                <a:cs typeface="Aharoni" pitchFamily="2" charset="-79"/>
              </a:rPr>
              <a:t>ДЯКУЮ ЗА УВАГУ</a:t>
            </a:r>
            <a:endParaRPr lang="ru-RU" sz="6000" b="1" dirty="0">
              <a:solidFill>
                <a:schemeClr val="tx1">
                  <a:lumMod val="85000"/>
                  <a:lumOff val="15000"/>
                </a:schemeClr>
              </a:solidFill>
              <a:latin typeface="+mn-lt"/>
              <a:cs typeface="Aharoni" pitchFamily="2" charset="-79"/>
            </a:endParaRPr>
          </a:p>
          <a:p>
            <a:pPr marL="0" lvl="1"/>
            <a:r>
              <a:rPr lang="uk-UA" sz="6000" b="1" dirty="0">
                <a:solidFill>
                  <a:schemeClr val="tx1">
                    <a:lumMod val="85000"/>
                    <a:lumOff val="15000"/>
                  </a:schemeClr>
                </a:solidFill>
                <a:latin typeface="+mn-lt"/>
                <a:cs typeface="Aharoni" pitchFamily="2" charset="-79"/>
              </a:rPr>
              <a:t/>
            </a:r>
            <a:br>
              <a:rPr lang="uk-UA" sz="6000" b="1" dirty="0">
                <a:solidFill>
                  <a:schemeClr val="tx1">
                    <a:lumMod val="85000"/>
                    <a:lumOff val="15000"/>
                  </a:schemeClr>
                </a:solidFill>
                <a:latin typeface="+mn-lt"/>
                <a:cs typeface="Aharoni" pitchFamily="2" charset="-79"/>
              </a:rPr>
            </a:br>
            <a:endParaRPr lang="uk-UA" sz="5400" b="1" dirty="0">
              <a:solidFill>
                <a:schemeClr val="tx1">
                  <a:lumMod val="85000"/>
                  <a:lumOff val="15000"/>
                </a:schemeClr>
              </a:solidFill>
              <a:latin typeface="+mn-lt"/>
              <a:cs typeface="Aharoni" pitchFamily="2" charset="-79"/>
            </a:endParaRPr>
          </a:p>
        </p:txBody>
      </p:sp>
      <p:sp>
        <p:nvSpPr>
          <p:cNvPr id="8" name="Прямоугольник 7"/>
          <p:cNvSpPr/>
          <p:nvPr/>
        </p:nvSpPr>
        <p:spPr>
          <a:xfrm>
            <a:off x="1857356" y="4889384"/>
            <a:ext cx="5429288" cy="1754326"/>
          </a:xfrm>
          <a:prstGeom prst="rect">
            <a:avLst/>
          </a:prstGeom>
        </p:spPr>
        <p:txBody>
          <a:bodyPr wrap="square">
            <a:spAutoFit/>
          </a:bodyPr>
          <a:lstStyle/>
          <a:p>
            <a:pPr marL="0" lvl="1" algn="ctr"/>
            <a:r>
              <a:rPr lang="uk-UA" sz="2800" b="1" dirty="0">
                <a:solidFill>
                  <a:schemeClr val="tx1">
                    <a:lumMod val="85000"/>
                    <a:lumOff val="15000"/>
                  </a:schemeClr>
                </a:solidFill>
                <a:latin typeface="+mn-lt"/>
                <a:cs typeface="Aharoni" pitchFamily="2" charset="-79"/>
              </a:rPr>
              <a:t>СЛУЖБА АВТОМОБІЛЬНИХ ДОРІГ</a:t>
            </a:r>
          </a:p>
          <a:p>
            <a:pPr marL="0" lvl="1" algn="ctr"/>
            <a:r>
              <a:rPr lang="uk-UA" sz="2800" b="1" dirty="0">
                <a:solidFill>
                  <a:schemeClr val="tx1">
                    <a:lumMod val="85000"/>
                    <a:lumOff val="15000"/>
                  </a:schemeClr>
                </a:solidFill>
                <a:latin typeface="+mn-lt"/>
                <a:cs typeface="Aharoni" pitchFamily="2" charset="-79"/>
              </a:rPr>
              <a:t>В ОДЕСЬКІЙ ОБЛАСТІ</a:t>
            </a:r>
            <a:endParaRPr lang="ru-RU" sz="2800" b="1" dirty="0">
              <a:solidFill>
                <a:schemeClr val="tx1">
                  <a:lumMod val="85000"/>
                  <a:lumOff val="15000"/>
                </a:schemeClr>
              </a:solidFill>
              <a:latin typeface="+mn-lt"/>
              <a:cs typeface="Aharoni" pitchFamily="2" charset="-79"/>
            </a:endParaRPr>
          </a:p>
          <a:p>
            <a:pPr marL="0" lvl="1"/>
            <a:r>
              <a:rPr lang="uk-UA" sz="2800" b="1" dirty="0">
                <a:latin typeface="+mn-lt"/>
                <a:cs typeface="Aharoni" pitchFamily="2" charset="-79"/>
              </a:rPr>
              <a:t/>
            </a:r>
            <a:br>
              <a:rPr lang="uk-UA" sz="2800" b="1" dirty="0">
                <a:latin typeface="+mn-lt"/>
                <a:cs typeface="Aharoni" pitchFamily="2" charset="-79"/>
              </a:rPr>
            </a:br>
            <a:endParaRPr lang="uk-UA" sz="2400" b="1" dirty="0">
              <a:latin typeface="+mn-lt"/>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4" name="Прямоугольник 3"/>
          <p:cNvSpPr/>
          <p:nvPr/>
        </p:nvSpPr>
        <p:spPr>
          <a:xfrm>
            <a:off x="1071538" y="357166"/>
            <a:ext cx="8072494" cy="369332"/>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Частина 1</a:t>
            </a:r>
          </a:p>
        </p:txBody>
      </p:sp>
      <p:sp>
        <p:nvSpPr>
          <p:cNvPr id="5" name="Прямоугольник 4"/>
          <p:cNvSpPr/>
          <p:nvPr/>
        </p:nvSpPr>
        <p:spPr>
          <a:xfrm>
            <a:off x="642910" y="2143116"/>
            <a:ext cx="8429684" cy="2862322"/>
          </a:xfrm>
          <a:prstGeom prst="rect">
            <a:avLst/>
          </a:prstGeom>
        </p:spPr>
        <p:txBody>
          <a:bodyPr wrap="square">
            <a:spAutoFit/>
          </a:bodyPr>
          <a:lstStyle/>
          <a:p>
            <a:pPr fontAlgn="auto">
              <a:spcBef>
                <a:spcPts val="0"/>
              </a:spcBef>
              <a:spcAft>
                <a:spcPts val="0"/>
              </a:spcAft>
              <a:defRPr/>
            </a:pPr>
            <a:r>
              <a:rPr lang="uk-UA" sz="3600" b="1" dirty="0">
                <a:solidFill>
                  <a:schemeClr val="tx1">
                    <a:lumMod val="85000"/>
                    <a:lumOff val="15000"/>
                  </a:schemeClr>
                </a:solidFill>
              </a:rPr>
              <a:t>Поточний </a:t>
            </a:r>
          </a:p>
          <a:p>
            <a:pPr fontAlgn="auto">
              <a:spcBef>
                <a:spcPts val="0"/>
              </a:spcBef>
              <a:spcAft>
                <a:spcPts val="0"/>
              </a:spcAft>
              <a:defRPr/>
            </a:pPr>
            <a:endParaRPr lang="uk-UA" sz="3600" b="1" dirty="0">
              <a:solidFill>
                <a:schemeClr val="tx1">
                  <a:lumMod val="85000"/>
                  <a:lumOff val="15000"/>
                </a:schemeClr>
              </a:solidFill>
            </a:endParaRPr>
          </a:p>
          <a:p>
            <a:pPr fontAlgn="auto">
              <a:spcBef>
                <a:spcPts val="0"/>
              </a:spcBef>
              <a:spcAft>
                <a:spcPts val="0"/>
              </a:spcAft>
              <a:defRPr/>
            </a:pPr>
            <a:r>
              <a:rPr lang="uk-UA" sz="3600" b="1" dirty="0">
                <a:solidFill>
                  <a:schemeClr val="tx1">
                    <a:lumMod val="85000"/>
                    <a:lumOff val="15000"/>
                  </a:schemeClr>
                </a:solidFill>
              </a:rPr>
              <a:t>	стан справ </a:t>
            </a:r>
          </a:p>
          <a:p>
            <a:pPr fontAlgn="auto">
              <a:spcBef>
                <a:spcPts val="0"/>
              </a:spcBef>
              <a:spcAft>
                <a:spcPts val="0"/>
              </a:spcAft>
              <a:defRPr/>
            </a:pPr>
            <a:endParaRPr lang="uk-UA" sz="3600" b="1" dirty="0">
              <a:solidFill>
                <a:schemeClr val="tx1">
                  <a:lumMod val="85000"/>
                  <a:lumOff val="15000"/>
                </a:schemeClr>
              </a:solidFill>
            </a:endParaRPr>
          </a:p>
          <a:p>
            <a:pPr fontAlgn="auto">
              <a:spcBef>
                <a:spcPts val="0"/>
              </a:spcBef>
              <a:spcAft>
                <a:spcPts val="0"/>
              </a:spcAft>
              <a:defRPr/>
            </a:pPr>
            <a:r>
              <a:rPr lang="uk-UA" sz="3600" b="1" dirty="0">
                <a:solidFill>
                  <a:schemeClr val="tx1">
                    <a:lumMod val="85000"/>
                    <a:lumOff val="15000"/>
                  </a:schemeClr>
                </a:solidFill>
              </a:rPr>
              <a:t>			у публічних закупівлях </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p:spPr>
      </p:pic>
      <p:sp>
        <p:nvSpPr>
          <p:cNvPr id="6" name="Прямоугольник 5"/>
          <p:cNvSpPr/>
          <p:nvPr/>
        </p:nvSpPr>
        <p:spPr>
          <a:xfrm>
            <a:off x="1000100" y="214290"/>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Загальна схема етапів ремонту (будівництва) </a:t>
            </a:r>
          </a:p>
          <a:p>
            <a:pPr fontAlgn="auto">
              <a:spcBef>
                <a:spcPts val="0"/>
              </a:spcBef>
              <a:spcAft>
                <a:spcPts val="0"/>
              </a:spcAft>
              <a:defRPr/>
            </a:pPr>
            <a:r>
              <a:rPr lang="uk-UA" b="1" dirty="0">
                <a:solidFill>
                  <a:schemeClr val="tx1">
                    <a:lumMod val="85000"/>
                    <a:lumOff val="15000"/>
                  </a:schemeClr>
                </a:solidFill>
              </a:rPr>
              <a:t>в автодорожній галузі</a:t>
            </a:r>
          </a:p>
        </p:txBody>
      </p:sp>
      <p:pic>
        <p:nvPicPr>
          <p:cNvPr id="20"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32" name="Стрелка вниз 31"/>
          <p:cNvSpPr/>
          <p:nvPr/>
        </p:nvSpPr>
        <p:spPr>
          <a:xfrm rot="3117449">
            <a:off x="2878326" y="1785181"/>
            <a:ext cx="158343" cy="107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Стрелка вниз 32"/>
          <p:cNvSpPr/>
          <p:nvPr/>
        </p:nvSpPr>
        <p:spPr>
          <a:xfrm rot="18074801" flipH="1">
            <a:off x="5807363" y="1787391"/>
            <a:ext cx="144113" cy="1140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Прямоугольник 35"/>
          <p:cNvSpPr/>
          <p:nvPr/>
        </p:nvSpPr>
        <p:spPr>
          <a:xfrm>
            <a:off x="5643570" y="2714620"/>
            <a:ext cx="2214578" cy="500066"/>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Прямоугольник 36"/>
          <p:cNvSpPr/>
          <p:nvPr/>
        </p:nvSpPr>
        <p:spPr>
          <a:xfrm>
            <a:off x="785786" y="2714620"/>
            <a:ext cx="2428892" cy="28575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Прямоугольник 38"/>
          <p:cNvSpPr/>
          <p:nvPr/>
        </p:nvSpPr>
        <p:spPr>
          <a:xfrm>
            <a:off x="1214414" y="3357562"/>
            <a:ext cx="1285884" cy="28575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Стрелка вниз 40"/>
          <p:cNvSpPr/>
          <p:nvPr/>
        </p:nvSpPr>
        <p:spPr>
          <a:xfrm rot="3902132">
            <a:off x="5945140" y="2973360"/>
            <a:ext cx="132907" cy="1538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Стрелка вниз 41"/>
          <p:cNvSpPr/>
          <p:nvPr/>
        </p:nvSpPr>
        <p:spPr>
          <a:xfrm rot="17027465" flipH="1">
            <a:off x="2572261" y="3187485"/>
            <a:ext cx="155713" cy="1469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Прямоугольник 42"/>
          <p:cNvSpPr/>
          <p:nvPr/>
        </p:nvSpPr>
        <p:spPr>
          <a:xfrm>
            <a:off x="2214546" y="4214818"/>
            <a:ext cx="4357718" cy="28575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4" name="Стрелка вниз 43"/>
          <p:cNvSpPr/>
          <p:nvPr/>
        </p:nvSpPr>
        <p:spPr>
          <a:xfrm>
            <a:off x="1785918" y="3049785"/>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Стрелка вниз 44"/>
          <p:cNvSpPr/>
          <p:nvPr/>
        </p:nvSpPr>
        <p:spPr>
          <a:xfrm>
            <a:off x="4286248" y="4549983"/>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7" name="Стрелка вниз 46"/>
          <p:cNvSpPr/>
          <p:nvPr/>
        </p:nvSpPr>
        <p:spPr>
          <a:xfrm>
            <a:off x="4286248" y="5264363"/>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Прямоугольник 47"/>
          <p:cNvSpPr/>
          <p:nvPr/>
        </p:nvSpPr>
        <p:spPr>
          <a:xfrm>
            <a:off x="2714612" y="5643578"/>
            <a:ext cx="3429024" cy="28575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3428992" y="1214422"/>
            <a:ext cx="1857388" cy="785818"/>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Прямоугольник 24"/>
          <p:cNvSpPr/>
          <p:nvPr/>
        </p:nvSpPr>
        <p:spPr>
          <a:xfrm>
            <a:off x="5681156" y="2714620"/>
            <a:ext cx="2234394" cy="523220"/>
          </a:xfrm>
          <a:prstGeom prst="rect">
            <a:avLst/>
          </a:prstGeom>
        </p:spPr>
        <p:txBody>
          <a:bodyPr wrap="none">
            <a:spAutoFit/>
          </a:bodyPr>
          <a:lstStyle/>
          <a:p>
            <a:r>
              <a:rPr lang="uk-UA" sz="1400" dirty="0"/>
              <a:t>проектування власними </a:t>
            </a:r>
          </a:p>
          <a:p>
            <a:r>
              <a:rPr lang="uk-UA" sz="1400" dirty="0"/>
              <a:t>силами САД</a:t>
            </a:r>
          </a:p>
        </p:txBody>
      </p:sp>
      <p:sp>
        <p:nvSpPr>
          <p:cNvPr id="21" name="Прямоугольник 20"/>
          <p:cNvSpPr/>
          <p:nvPr/>
        </p:nvSpPr>
        <p:spPr>
          <a:xfrm>
            <a:off x="3428992" y="1214422"/>
            <a:ext cx="1966885" cy="738664"/>
          </a:xfrm>
          <a:prstGeom prst="rect">
            <a:avLst/>
          </a:prstGeom>
        </p:spPr>
        <p:txBody>
          <a:bodyPr wrap="none">
            <a:spAutoFit/>
          </a:bodyPr>
          <a:lstStyle/>
          <a:p>
            <a:r>
              <a:rPr lang="uk-UA" sz="1400" dirty="0"/>
              <a:t>Прийняття рішення,</a:t>
            </a:r>
          </a:p>
          <a:p>
            <a:r>
              <a:rPr lang="uk-UA" sz="1400" dirty="0"/>
              <a:t>визначення джерела </a:t>
            </a:r>
          </a:p>
          <a:p>
            <a:pPr algn="ctr"/>
            <a:r>
              <a:rPr lang="uk-UA" sz="1400" dirty="0"/>
              <a:t>фінансування </a:t>
            </a:r>
          </a:p>
        </p:txBody>
      </p:sp>
      <p:sp>
        <p:nvSpPr>
          <p:cNvPr id="23" name="Прямоугольник 22"/>
          <p:cNvSpPr/>
          <p:nvPr/>
        </p:nvSpPr>
        <p:spPr>
          <a:xfrm>
            <a:off x="770168" y="2680453"/>
            <a:ext cx="2440925" cy="307777"/>
          </a:xfrm>
          <a:prstGeom prst="rect">
            <a:avLst/>
          </a:prstGeom>
        </p:spPr>
        <p:txBody>
          <a:bodyPr wrap="none">
            <a:spAutoFit/>
          </a:bodyPr>
          <a:lstStyle/>
          <a:p>
            <a:r>
              <a:rPr lang="uk-UA" sz="1400" dirty="0"/>
              <a:t>тендер на проектні роботи </a:t>
            </a:r>
          </a:p>
        </p:txBody>
      </p:sp>
      <p:sp>
        <p:nvSpPr>
          <p:cNvPr id="27" name="Прямоугольник 26"/>
          <p:cNvSpPr/>
          <p:nvPr/>
        </p:nvSpPr>
        <p:spPr>
          <a:xfrm>
            <a:off x="1214414" y="3335537"/>
            <a:ext cx="1374479" cy="307777"/>
          </a:xfrm>
          <a:prstGeom prst="rect">
            <a:avLst/>
          </a:prstGeom>
        </p:spPr>
        <p:txBody>
          <a:bodyPr wrap="none">
            <a:spAutoFit/>
          </a:bodyPr>
          <a:lstStyle/>
          <a:p>
            <a:r>
              <a:rPr lang="uk-UA" sz="1400" dirty="0"/>
              <a:t>проектування </a:t>
            </a:r>
          </a:p>
        </p:txBody>
      </p:sp>
      <p:sp>
        <p:nvSpPr>
          <p:cNvPr id="26" name="Прямоугольник 25"/>
          <p:cNvSpPr/>
          <p:nvPr/>
        </p:nvSpPr>
        <p:spPr>
          <a:xfrm>
            <a:off x="2071670" y="4192793"/>
            <a:ext cx="4572000" cy="307777"/>
          </a:xfrm>
          <a:prstGeom prst="rect">
            <a:avLst/>
          </a:prstGeom>
        </p:spPr>
        <p:txBody>
          <a:bodyPr>
            <a:spAutoFit/>
          </a:bodyPr>
          <a:lstStyle/>
          <a:p>
            <a:pPr algn="ctr"/>
            <a:r>
              <a:rPr lang="uk-UA" sz="1400" dirty="0"/>
              <a:t>тендер на виконання ремонтних (будівельних) робіт </a:t>
            </a:r>
          </a:p>
        </p:txBody>
      </p:sp>
      <p:sp>
        <p:nvSpPr>
          <p:cNvPr id="46" name="Прямоугольник 45"/>
          <p:cNvSpPr/>
          <p:nvPr/>
        </p:nvSpPr>
        <p:spPr>
          <a:xfrm>
            <a:off x="2500298" y="4929198"/>
            <a:ext cx="3643338" cy="285752"/>
          </a:xfrm>
          <a:prstGeom prst="rect">
            <a:avLst/>
          </a:pr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рямоугольник 27"/>
          <p:cNvSpPr/>
          <p:nvPr/>
        </p:nvSpPr>
        <p:spPr>
          <a:xfrm>
            <a:off x="2522909" y="4907173"/>
            <a:ext cx="3692165" cy="307777"/>
          </a:xfrm>
          <a:prstGeom prst="rect">
            <a:avLst/>
          </a:prstGeom>
        </p:spPr>
        <p:txBody>
          <a:bodyPr wrap="none">
            <a:spAutoFit/>
          </a:bodyPr>
          <a:lstStyle/>
          <a:p>
            <a:r>
              <a:rPr lang="uk-UA" sz="1400" dirty="0"/>
              <a:t>виконання ремонтних (будівельних) робіт </a:t>
            </a:r>
          </a:p>
        </p:txBody>
      </p:sp>
      <p:sp>
        <p:nvSpPr>
          <p:cNvPr id="29" name="Прямоугольник 28"/>
          <p:cNvSpPr/>
          <p:nvPr/>
        </p:nvSpPr>
        <p:spPr>
          <a:xfrm>
            <a:off x="2913308" y="5621553"/>
            <a:ext cx="2920287" cy="307777"/>
          </a:xfrm>
          <a:prstGeom prst="rect">
            <a:avLst/>
          </a:prstGeom>
        </p:spPr>
        <p:txBody>
          <a:bodyPr wrap="none">
            <a:spAutoFit/>
          </a:bodyPr>
          <a:lstStyle/>
          <a:p>
            <a:r>
              <a:rPr lang="uk-UA" sz="1400" dirty="0"/>
              <a:t>введення об’єкта в експлуатацію</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512" y="0"/>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ПРОЕКТУВАННЯ</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24" name="Прямоугольник 23"/>
          <p:cNvSpPr/>
          <p:nvPr/>
        </p:nvSpPr>
        <p:spPr>
          <a:xfrm>
            <a:off x="1214414" y="1515421"/>
            <a:ext cx="7215238" cy="984885"/>
          </a:xfrm>
          <a:prstGeom prst="rect">
            <a:avLst/>
          </a:prstGeom>
        </p:spPr>
        <p:txBody>
          <a:bodyPr wrap="square">
            <a:spAutoFit/>
          </a:bodyPr>
          <a:lstStyle/>
          <a:p>
            <a:pPr lvl="0">
              <a:spcBef>
                <a:spcPts val="600"/>
              </a:spcBef>
              <a:buFontTx/>
              <a:buChar char="-"/>
            </a:pPr>
            <a:r>
              <a:rPr lang="uk-UA" sz="1600" dirty="0">
                <a:latin typeface="+mj-lt"/>
              </a:rPr>
              <a:t> Підготовка і затвердження завдання на проектування замовником робіт;</a:t>
            </a:r>
            <a:endParaRPr lang="ru-RU" sz="1600" dirty="0">
              <a:latin typeface="+mj-lt"/>
            </a:endParaRPr>
          </a:p>
          <a:p>
            <a:pPr lvl="0">
              <a:spcBef>
                <a:spcPts val="600"/>
              </a:spcBef>
            </a:pPr>
            <a:r>
              <a:rPr lang="uk-UA" sz="1600" dirty="0">
                <a:latin typeface="+mj-lt"/>
              </a:rPr>
              <a:t>- Підготовка і затвердження тендерної документації;</a:t>
            </a:r>
            <a:endParaRPr lang="ru-RU" sz="1600" dirty="0">
              <a:latin typeface="+mj-lt"/>
            </a:endParaRPr>
          </a:p>
          <a:p>
            <a:pPr lvl="0">
              <a:spcBef>
                <a:spcPts val="600"/>
              </a:spcBef>
            </a:pPr>
            <a:r>
              <a:rPr lang="uk-UA" sz="1600" dirty="0">
                <a:latin typeface="+mj-lt"/>
              </a:rPr>
              <a:t>- Проведення процедури закупівлі в системі </a:t>
            </a:r>
            <a:r>
              <a:rPr lang="uk-UA" sz="1600" dirty="0" err="1">
                <a:latin typeface="+mj-lt"/>
              </a:rPr>
              <a:t>Prozorro</a:t>
            </a:r>
            <a:r>
              <a:rPr lang="uk-UA" sz="1600" dirty="0">
                <a:latin typeface="+mj-lt"/>
              </a:rPr>
              <a:t>.</a:t>
            </a:r>
            <a:endParaRPr lang="ru-RU" sz="1600" dirty="0">
              <a:latin typeface="+mj-lt"/>
            </a:endParaRPr>
          </a:p>
        </p:txBody>
      </p:sp>
      <p:sp>
        <p:nvSpPr>
          <p:cNvPr id="25" name="Прямоугольник 24"/>
          <p:cNvSpPr/>
          <p:nvPr/>
        </p:nvSpPr>
        <p:spPr>
          <a:xfrm>
            <a:off x="571472" y="1214422"/>
            <a:ext cx="8072494" cy="615553"/>
          </a:xfrm>
          <a:prstGeom prst="rect">
            <a:avLst/>
          </a:prstGeom>
        </p:spPr>
        <p:txBody>
          <a:bodyPr wrap="square">
            <a:spAutoFit/>
          </a:bodyPr>
          <a:lstStyle/>
          <a:p>
            <a:pPr fontAlgn="auto">
              <a:spcBef>
                <a:spcPts val="0"/>
              </a:spcBef>
              <a:spcAft>
                <a:spcPts val="0"/>
              </a:spcAft>
              <a:defRPr/>
            </a:pPr>
            <a:r>
              <a:rPr lang="uk-UA" sz="1600" b="1" dirty="0">
                <a:solidFill>
                  <a:schemeClr val="tx1">
                    <a:lumMod val="85000"/>
                    <a:lumOff val="15000"/>
                  </a:schemeClr>
                </a:solidFill>
              </a:rPr>
              <a:t>Етапи організації тендеру на проектні роботи</a:t>
            </a:r>
          </a:p>
          <a:p>
            <a:pPr fontAlgn="auto">
              <a:spcBef>
                <a:spcPts val="0"/>
              </a:spcBef>
              <a:spcAft>
                <a:spcPts val="0"/>
              </a:spcAft>
              <a:defRPr/>
            </a:pPr>
            <a:endParaRPr lang="uk-UA" b="1" dirty="0">
              <a:solidFill>
                <a:schemeClr val="tx1">
                  <a:lumMod val="85000"/>
                  <a:lumOff val="15000"/>
                </a:schemeClr>
              </a:solidFill>
            </a:endParaRPr>
          </a:p>
        </p:txBody>
      </p:sp>
      <p:sp>
        <p:nvSpPr>
          <p:cNvPr id="26" name="Прямоугольник 25"/>
          <p:cNvSpPr/>
          <p:nvPr/>
        </p:nvSpPr>
        <p:spPr>
          <a:xfrm>
            <a:off x="571472" y="2642898"/>
            <a:ext cx="8072494" cy="615553"/>
          </a:xfrm>
          <a:prstGeom prst="rect">
            <a:avLst/>
          </a:prstGeom>
        </p:spPr>
        <p:txBody>
          <a:bodyPr wrap="square">
            <a:spAutoFit/>
          </a:bodyPr>
          <a:lstStyle/>
          <a:p>
            <a:pPr fontAlgn="auto">
              <a:spcBef>
                <a:spcPts val="0"/>
              </a:spcBef>
              <a:spcAft>
                <a:spcPts val="0"/>
              </a:spcAft>
              <a:defRPr/>
            </a:pPr>
            <a:r>
              <a:rPr lang="uk-UA" sz="1600" b="1" dirty="0">
                <a:solidFill>
                  <a:schemeClr val="tx1">
                    <a:lumMod val="85000"/>
                    <a:lumOff val="15000"/>
                  </a:schemeClr>
                </a:solidFill>
              </a:rPr>
              <a:t>Етапи на яких можуть бути допущені помилки при проведенні торгів</a:t>
            </a:r>
          </a:p>
          <a:p>
            <a:pPr fontAlgn="auto">
              <a:spcBef>
                <a:spcPts val="0"/>
              </a:spcBef>
              <a:spcAft>
                <a:spcPts val="0"/>
              </a:spcAft>
              <a:defRPr/>
            </a:pPr>
            <a:endParaRPr lang="uk-UA" b="1" dirty="0">
              <a:solidFill>
                <a:schemeClr val="tx1">
                  <a:lumMod val="85000"/>
                  <a:lumOff val="15000"/>
                </a:schemeClr>
              </a:solidFill>
            </a:endParaRPr>
          </a:p>
        </p:txBody>
      </p:sp>
      <p:sp>
        <p:nvSpPr>
          <p:cNvPr id="28" name="Прямоугольник 27"/>
          <p:cNvSpPr/>
          <p:nvPr/>
        </p:nvSpPr>
        <p:spPr>
          <a:xfrm>
            <a:off x="1214414" y="2901261"/>
            <a:ext cx="7215238" cy="1631216"/>
          </a:xfrm>
          <a:prstGeom prst="rect">
            <a:avLst/>
          </a:prstGeom>
        </p:spPr>
        <p:txBody>
          <a:bodyPr wrap="square">
            <a:spAutoFit/>
          </a:bodyPr>
          <a:lstStyle/>
          <a:p>
            <a:pPr lvl="0">
              <a:spcAft>
                <a:spcPts val="600"/>
              </a:spcAft>
            </a:pPr>
            <a:r>
              <a:rPr lang="uk-UA" sz="1600" dirty="0">
                <a:solidFill>
                  <a:schemeClr val="tx1">
                    <a:lumMod val="85000"/>
                    <a:lumOff val="15000"/>
                  </a:schemeClr>
                </a:solidFill>
                <a:latin typeface="+mj-lt"/>
              </a:rPr>
              <a:t>- Визначення очікуваної вартості проектних робіт;</a:t>
            </a:r>
            <a:endParaRPr lang="ru-RU" sz="1600" dirty="0">
              <a:solidFill>
                <a:schemeClr val="tx1">
                  <a:lumMod val="85000"/>
                  <a:lumOff val="15000"/>
                </a:schemeClr>
              </a:solidFill>
              <a:latin typeface="+mj-lt"/>
            </a:endParaRPr>
          </a:p>
          <a:p>
            <a:pPr lvl="0">
              <a:spcAft>
                <a:spcPts val="600"/>
              </a:spcAft>
              <a:buFontTx/>
              <a:buChar char="-"/>
            </a:pPr>
            <a:r>
              <a:rPr lang="uk-UA" sz="1600" dirty="0">
                <a:solidFill>
                  <a:schemeClr val="tx1">
                    <a:lumMod val="85000"/>
                    <a:lumOff val="15000"/>
                  </a:schemeClr>
                </a:solidFill>
                <a:latin typeface="+mj-lt"/>
              </a:rPr>
              <a:t> Складання завдання на проектування;</a:t>
            </a:r>
          </a:p>
          <a:p>
            <a:pPr lvl="0">
              <a:spcAft>
                <a:spcPts val="600"/>
              </a:spcAft>
              <a:buFontTx/>
              <a:buChar char="-"/>
            </a:pPr>
            <a:r>
              <a:rPr lang="ru-RU" sz="1600" dirty="0">
                <a:solidFill>
                  <a:schemeClr val="tx1">
                    <a:lumMod val="85000"/>
                    <a:lumOff val="15000"/>
                  </a:schemeClr>
                </a:solidFill>
                <a:latin typeface="+mj-lt"/>
              </a:rPr>
              <a:t> </a:t>
            </a:r>
            <a:r>
              <a:rPr lang="uk-UA" sz="1600" dirty="0">
                <a:solidFill>
                  <a:schemeClr val="tx1">
                    <a:lumMod val="85000"/>
                    <a:lumOff val="15000"/>
                  </a:schemeClr>
                </a:solidFill>
                <a:latin typeface="+mj-lt"/>
              </a:rPr>
              <a:t>Оцінка пропозицій учасників </a:t>
            </a:r>
            <a:r>
              <a:rPr lang="ru-RU" sz="1600" dirty="0">
                <a:solidFill>
                  <a:schemeClr val="tx1">
                    <a:lumMod val="85000"/>
                    <a:lumOff val="15000"/>
                  </a:schemeClr>
                </a:solidFill>
                <a:latin typeface="+mj-lt"/>
              </a:rPr>
              <a:t>(</a:t>
            </a:r>
            <a:r>
              <a:rPr lang="uk-UA" sz="1600" dirty="0">
                <a:solidFill>
                  <a:schemeClr val="tx1">
                    <a:lumMod val="85000"/>
                    <a:lumOff val="15000"/>
                  </a:schemeClr>
                </a:solidFill>
                <a:latin typeface="+mj-lt"/>
              </a:rPr>
              <a:t>оголошення переможцем тендера учасника, пропозиція, якого не відповідає вимогам тендерної документації). </a:t>
            </a:r>
            <a:endParaRPr lang="ru-RU" sz="1600" dirty="0">
              <a:solidFill>
                <a:schemeClr val="tx1">
                  <a:lumMod val="85000"/>
                  <a:lumOff val="15000"/>
                </a:schemeClr>
              </a:solidFill>
              <a:latin typeface="+mj-lt"/>
            </a:endParaRPr>
          </a:p>
          <a:p>
            <a:pPr lvl="0">
              <a:spcBef>
                <a:spcPts val="600"/>
              </a:spcBef>
              <a:buFontTx/>
              <a:buChar char="-"/>
            </a:pPr>
            <a:endParaRPr lang="ru-RU" sz="1600" dirty="0">
              <a:latin typeface="+mj-lt"/>
            </a:endParaRPr>
          </a:p>
        </p:txBody>
      </p:sp>
      <p:sp>
        <p:nvSpPr>
          <p:cNvPr id="10" name="Прямоугольник 9"/>
          <p:cNvSpPr/>
          <p:nvPr/>
        </p:nvSpPr>
        <p:spPr>
          <a:xfrm>
            <a:off x="1214414" y="4651915"/>
            <a:ext cx="7215238" cy="2277547"/>
          </a:xfrm>
          <a:prstGeom prst="rect">
            <a:avLst/>
          </a:prstGeom>
        </p:spPr>
        <p:txBody>
          <a:bodyPr wrap="square">
            <a:spAutoFit/>
          </a:bodyPr>
          <a:lstStyle/>
          <a:p>
            <a:pPr lvl="0">
              <a:spcBef>
                <a:spcPts val="600"/>
              </a:spcBef>
            </a:pPr>
            <a:r>
              <a:rPr lang="uk-UA" sz="1600" dirty="0">
                <a:latin typeface="+mj-lt"/>
              </a:rPr>
              <a:t>- Гідрогеологічні;</a:t>
            </a:r>
            <a:endParaRPr lang="ru-RU" sz="1600" dirty="0">
              <a:latin typeface="+mj-lt"/>
            </a:endParaRPr>
          </a:p>
          <a:p>
            <a:pPr lvl="0">
              <a:spcBef>
                <a:spcPts val="600"/>
              </a:spcBef>
            </a:pPr>
            <a:r>
              <a:rPr lang="uk-UA" sz="1600" dirty="0">
                <a:latin typeface="+mj-lt"/>
              </a:rPr>
              <a:t>- Питання, пов’язані з перевлаштуванням інженерних комунікацій;</a:t>
            </a:r>
            <a:endParaRPr lang="ru-RU" sz="1600" dirty="0">
              <a:latin typeface="+mj-lt"/>
            </a:endParaRPr>
          </a:p>
          <a:p>
            <a:pPr lvl="0">
              <a:spcBef>
                <a:spcPts val="600"/>
              </a:spcBef>
            </a:pPr>
            <a:r>
              <a:rPr lang="uk-UA" sz="1600" dirty="0">
                <a:latin typeface="+mj-lt"/>
              </a:rPr>
              <a:t>- Невідповідність нормативним актам;</a:t>
            </a:r>
            <a:endParaRPr lang="ru-RU" sz="1600" dirty="0">
              <a:latin typeface="+mj-lt"/>
            </a:endParaRPr>
          </a:p>
          <a:p>
            <a:pPr lvl="0">
              <a:spcBef>
                <a:spcPts val="600"/>
              </a:spcBef>
            </a:pPr>
            <a:r>
              <a:rPr lang="uk-UA" sz="1600" dirty="0">
                <a:latin typeface="+mj-lt"/>
              </a:rPr>
              <a:t>- Поверхневе техніко-економічне обґрунтування та прийняття рішень;</a:t>
            </a:r>
            <a:endParaRPr lang="ru-RU" sz="1600" dirty="0">
              <a:latin typeface="+mj-lt"/>
            </a:endParaRPr>
          </a:p>
          <a:p>
            <a:pPr lvl="0">
              <a:spcBef>
                <a:spcPts val="600"/>
              </a:spcBef>
            </a:pPr>
            <a:r>
              <a:rPr lang="uk-UA" sz="1600" dirty="0">
                <a:latin typeface="+mj-lt"/>
              </a:rPr>
              <a:t>- Нехтування застосуванням сучасних матеріалів та методів виконання робіт;</a:t>
            </a:r>
            <a:endParaRPr lang="ru-RU" sz="1600" dirty="0">
              <a:latin typeface="+mj-lt"/>
            </a:endParaRPr>
          </a:p>
          <a:p>
            <a:pPr lvl="0">
              <a:spcBef>
                <a:spcPts val="600"/>
              </a:spcBef>
            </a:pPr>
            <a:r>
              <a:rPr lang="uk-UA" sz="1600" dirty="0">
                <a:latin typeface="+mj-lt"/>
              </a:rPr>
              <a:t>- Визначення видів, обсягів і вартості робіт в готовому проекті.</a:t>
            </a:r>
            <a:endParaRPr lang="ru-RU" sz="1600" dirty="0">
              <a:latin typeface="+mj-lt"/>
            </a:endParaRPr>
          </a:p>
          <a:p>
            <a:pPr lvl="0">
              <a:spcBef>
                <a:spcPts val="600"/>
              </a:spcBef>
              <a:buFontTx/>
              <a:buChar char="-"/>
            </a:pPr>
            <a:endParaRPr lang="ru-RU" sz="1600" dirty="0">
              <a:latin typeface="+mj-lt"/>
            </a:endParaRPr>
          </a:p>
        </p:txBody>
      </p:sp>
      <p:sp>
        <p:nvSpPr>
          <p:cNvPr id="11" name="Прямоугольник 10"/>
          <p:cNvSpPr/>
          <p:nvPr/>
        </p:nvSpPr>
        <p:spPr>
          <a:xfrm>
            <a:off x="571472" y="4143380"/>
            <a:ext cx="8072494" cy="861774"/>
          </a:xfrm>
          <a:prstGeom prst="rect">
            <a:avLst/>
          </a:prstGeom>
        </p:spPr>
        <p:txBody>
          <a:bodyPr wrap="square">
            <a:spAutoFit/>
          </a:bodyPr>
          <a:lstStyle/>
          <a:p>
            <a:pPr fontAlgn="auto">
              <a:spcBef>
                <a:spcPts val="0"/>
              </a:spcBef>
              <a:spcAft>
                <a:spcPts val="0"/>
              </a:spcAft>
              <a:defRPr/>
            </a:pPr>
            <a:r>
              <a:rPr lang="uk-UA" sz="1600" b="1" dirty="0">
                <a:solidFill>
                  <a:schemeClr val="tx1">
                    <a:lumMod val="85000"/>
                    <a:lumOff val="15000"/>
                  </a:schemeClr>
                </a:solidFill>
              </a:rPr>
              <a:t>Помилки та недоліки, які можуть бути допущені на стадії виконання робіт з проектування</a:t>
            </a:r>
          </a:p>
          <a:p>
            <a:pPr fontAlgn="auto">
              <a:spcBef>
                <a:spcPts val="0"/>
              </a:spcBef>
              <a:spcAft>
                <a:spcPts val="0"/>
              </a:spcAft>
              <a:defRPr/>
            </a:pPr>
            <a:endParaRPr lang="uk-UA" b="1"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480" y="-3814"/>
            <a:ext cx="9180512" cy="6858000"/>
          </a:xfrm>
          <a:prstGeom prst="rect">
            <a:avLst/>
          </a:prstGeom>
          <a:noFill/>
          <a:ln w="9525">
            <a:noFill/>
            <a:miter lim="800000"/>
            <a:headEnd/>
            <a:tailEnd/>
          </a:ln>
          <a:effectLst/>
        </p:spPr>
      </p:pic>
      <p:sp>
        <p:nvSpPr>
          <p:cNvPr id="22" name="Прямоугольник 21"/>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РЕМОНТНО-БУДІВЕЛЬНІ РОБОТИ</a:t>
            </a:r>
          </a:p>
          <a:p>
            <a:pPr fontAlgn="auto">
              <a:spcBef>
                <a:spcPts val="0"/>
              </a:spcBef>
              <a:spcAft>
                <a:spcPts val="0"/>
              </a:spcAft>
              <a:defRPr/>
            </a:pPr>
            <a:endParaRPr lang="uk-UA" b="1" dirty="0">
              <a:solidFill>
                <a:schemeClr val="tx1">
                  <a:lumMod val="85000"/>
                  <a:lumOff val="15000"/>
                </a:schemeClr>
              </a:solidFill>
            </a:endParaRPr>
          </a:p>
        </p:txBody>
      </p:sp>
      <p:pic>
        <p:nvPicPr>
          <p:cNvPr id="23"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25" name="Прямоугольник 24"/>
          <p:cNvSpPr/>
          <p:nvPr/>
        </p:nvSpPr>
        <p:spPr>
          <a:xfrm>
            <a:off x="571472" y="1214422"/>
            <a:ext cx="8072494" cy="861774"/>
          </a:xfrm>
          <a:prstGeom prst="rect">
            <a:avLst/>
          </a:prstGeom>
        </p:spPr>
        <p:txBody>
          <a:bodyPr wrap="square">
            <a:spAutoFit/>
          </a:bodyPr>
          <a:lstStyle/>
          <a:p>
            <a:pPr fontAlgn="auto">
              <a:spcBef>
                <a:spcPts val="0"/>
              </a:spcBef>
              <a:spcAft>
                <a:spcPts val="0"/>
              </a:spcAft>
              <a:defRPr/>
            </a:pPr>
            <a:r>
              <a:rPr lang="uk-UA" sz="1600" b="1" dirty="0">
                <a:solidFill>
                  <a:schemeClr val="tx1">
                    <a:lumMod val="85000"/>
                    <a:lumOff val="15000"/>
                  </a:schemeClr>
                </a:solidFill>
              </a:rPr>
              <a:t>Етапи організації тендеру на ремонтно-будівельні робіти</a:t>
            </a:r>
            <a:r>
              <a:rPr lang="uk-UA" sz="1600" dirty="0"/>
              <a:t> </a:t>
            </a:r>
          </a:p>
          <a:p>
            <a:pPr fontAlgn="auto">
              <a:spcBef>
                <a:spcPts val="0"/>
              </a:spcBef>
              <a:spcAft>
                <a:spcPts val="0"/>
              </a:spcAft>
              <a:defRPr/>
            </a:pPr>
            <a:endParaRPr lang="uk-UA" sz="1600" b="1" dirty="0">
              <a:solidFill>
                <a:schemeClr val="tx1">
                  <a:lumMod val="85000"/>
                  <a:lumOff val="15000"/>
                </a:schemeClr>
              </a:solidFill>
            </a:endParaRPr>
          </a:p>
          <a:p>
            <a:pPr fontAlgn="auto">
              <a:spcBef>
                <a:spcPts val="0"/>
              </a:spcBef>
              <a:spcAft>
                <a:spcPts val="0"/>
              </a:spcAft>
              <a:defRPr/>
            </a:pPr>
            <a:endParaRPr lang="uk-UA" b="1" dirty="0">
              <a:solidFill>
                <a:schemeClr val="tx1">
                  <a:lumMod val="85000"/>
                  <a:lumOff val="15000"/>
                </a:schemeClr>
              </a:solidFill>
            </a:endParaRPr>
          </a:p>
        </p:txBody>
      </p:sp>
      <p:sp>
        <p:nvSpPr>
          <p:cNvPr id="26" name="Прямоугольник 25"/>
          <p:cNvSpPr/>
          <p:nvPr/>
        </p:nvSpPr>
        <p:spPr>
          <a:xfrm>
            <a:off x="571472" y="2714620"/>
            <a:ext cx="8072494" cy="615553"/>
          </a:xfrm>
          <a:prstGeom prst="rect">
            <a:avLst/>
          </a:prstGeom>
        </p:spPr>
        <p:txBody>
          <a:bodyPr wrap="square">
            <a:spAutoFit/>
          </a:bodyPr>
          <a:lstStyle/>
          <a:p>
            <a:pPr fontAlgn="auto">
              <a:spcBef>
                <a:spcPts val="0"/>
              </a:spcBef>
              <a:spcAft>
                <a:spcPts val="0"/>
              </a:spcAft>
              <a:defRPr/>
            </a:pPr>
            <a:r>
              <a:rPr lang="uk-UA" sz="1600" b="1" dirty="0">
                <a:solidFill>
                  <a:schemeClr val="tx1">
                    <a:lumMod val="85000"/>
                    <a:lumOff val="15000"/>
                  </a:schemeClr>
                </a:solidFill>
              </a:rPr>
              <a:t>Помилки, які можуть бути допущені на етапі до укладання договору</a:t>
            </a:r>
          </a:p>
          <a:p>
            <a:pPr fontAlgn="auto">
              <a:spcBef>
                <a:spcPts val="0"/>
              </a:spcBef>
              <a:spcAft>
                <a:spcPts val="0"/>
              </a:spcAft>
              <a:defRPr/>
            </a:pPr>
            <a:endParaRPr lang="uk-UA" b="1" dirty="0">
              <a:solidFill>
                <a:schemeClr val="tx1">
                  <a:lumMod val="85000"/>
                  <a:lumOff val="15000"/>
                </a:schemeClr>
              </a:solidFill>
            </a:endParaRPr>
          </a:p>
        </p:txBody>
      </p:sp>
      <p:sp>
        <p:nvSpPr>
          <p:cNvPr id="28" name="Прямоугольник 27"/>
          <p:cNvSpPr/>
          <p:nvPr/>
        </p:nvSpPr>
        <p:spPr>
          <a:xfrm>
            <a:off x="1214414" y="3000372"/>
            <a:ext cx="7215238" cy="3447098"/>
          </a:xfrm>
          <a:prstGeom prst="rect">
            <a:avLst/>
          </a:prstGeom>
        </p:spPr>
        <p:txBody>
          <a:bodyPr wrap="square">
            <a:spAutoFit/>
          </a:bodyPr>
          <a:lstStyle/>
          <a:p>
            <a:pPr lvl="0">
              <a:spcAft>
                <a:spcPts val="600"/>
              </a:spcAft>
            </a:pPr>
            <a:r>
              <a:rPr lang="uk-UA" sz="1600" dirty="0">
                <a:solidFill>
                  <a:schemeClr val="tx1">
                    <a:lumMod val="85000"/>
                    <a:lumOff val="15000"/>
                  </a:schemeClr>
                </a:solidFill>
                <a:latin typeface="+mj-lt"/>
              </a:rPr>
              <a:t>- Встановлення дискримінаційних вимог при підготовці тендерної документації,   що призводить до обмеження потенційного кола учасників тендеру</a:t>
            </a:r>
            <a:r>
              <a:rPr lang="ru-RU" sz="1600" dirty="0">
                <a:solidFill>
                  <a:schemeClr val="tx1">
                    <a:lumMod val="85000"/>
                    <a:lumOff val="15000"/>
                  </a:schemeClr>
                </a:solidFill>
                <a:latin typeface="+mj-lt"/>
              </a:rPr>
              <a:t>. </a:t>
            </a:r>
            <a:br>
              <a:rPr lang="ru-RU" sz="1600" dirty="0">
                <a:solidFill>
                  <a:schemeClr val="tx1">
                    <a:lumMod val="85000"/>
                    <a:lumOff val="15000"/>
                  </a:schemeClr>
                </a:solidFill>
                <a:latin typeface="+mj-lt"/>
              </a:rPr>
            </a:br>
            <a:r>
              <a:rPr lang="ru-RU" sz="1600" dirty="0">
                <a:solidFill>
                  <a:schemeClr val="tx1">
                    <a:lumMod val="85000"/>
                    <a:lumOff val="15000"/>
                  </a:schemeClr>
                </a:solidFill>
                <a:latin typeface="+mj-lt"/>
              </a:rPr>
              <a:t>-</a:t>
            </a:r>
            <a:r>
              <a:rPr lang="uk-UA" sz="1600" dirty="0">
                <a:solidFill>
                  <a:schemeClr val="tx1">
                    <a:lumMod val="85000"/>
                    <a:lumOff val="15000"/>
                  </a:schemeClr>
                </a:solidFill>
                <a:latin typeface="+mj-lt"/>
              </a:rPr>
              <a:t> При великих обсягах виконання робіт можуть виникати помилки при складанні технічного завдання</a:t>
            </a:r>
            <a:r>
              <a:rPr lang="ru-RU" sz="1600" dirty="0">
                <a:solidFill>
                  <a:schemeClr val="tx1">
                    <a:lumMod val="85000"/>
                    <a:lumOff val="15000"/>
                  </a:schemeClr>
                </a:solidFill>
                <a:latin typeface="+mj-lt"/>
              </a:rPr>
              <a:t>;</a:t>
            </a:r>
            <a:br>
              <a:rPr lang="ru-RU" sz="1600" dirty="0">
                <a:solidFill>
                  <a:schemeClr val="tx1">
                    <a:lumMod val="85000"/>
                    <a:lumOff val="15000"/>
                  </a:schemeClr>
                </a:solidFill>
                <a:latin typeface="+mj-lt"/>
              </a:rPr>
            </a:br>
            <a:r>
              <a:rPr lang="ru-RU" sz="1600" dirty="0">
                <a:solidFill>
                  <a:schemeClr val="tx1">
                    <a:lumMod val="85000"/>
                    <a:lumOff val="15000"/>
                  </a:schemeClr>
                </a:solidFill>
                <a:latin typeface="+mj-lt"/>
              </a:rPr>
              <a:t>- </a:t>
            </a:r>
            <a:r>
              <a:rPr lang="uk-UA" sz="1600" dirty="0">
                <a:solidFill>
                  <a:schemeClr val="tx1">
                    <a:lumMod val="85000"/>
                    <a:lumOff val="15000"/>
                  </a:schemeClr>
                </a:solidFill>
                <a:latin typeface="+mj-lt"/>
              </a:rPr>
              <a:t>Поверхневий підхід до складання вимог по кваліфікаційним критеріям (перелік матеріально-технічної бази, працівників, досвід виконання аналогічних договорів)</a:t>
            </a:r>
            <a:r>
              <a:rPr lang="ru-RU" sz="1600" dirty="0">
                <a:solidFill>
                  <a:schemeClr val="tx1">
                    <a:lumMod val="85000"/>
                    <a:lumOff val="15000"/>
                  </a:schemeClr>
                </a:solidFill>
                <a:latin typeface="+mj-lt"/>
              </a:rPr>
              <a:t>;</a:t>
            </a:r>
            <a:br>
              <a:rPr lang="ru-RU" sz="1600" dirty="0">
                <a:solidFill>
                  <a:schemeClr val="tx1">
                    <a:lumMod val="85000"/>
                    <a:lumOff val="15000"/>
                  </a:schemeClr>
                </a:solidFill>
                <a:latin typeface="+mj-lt"/>
              </a:rPr>
            </a:br>
            <a:r>
              <a:rPr lang="ru-RU" sz="1600" dirty="0">
                <a:solidFill>
                  <a:schemeClr val="tx1">
                    <a:lumMod val="85000"/>
                    <a:lumOff val="15000"/>
                  </a:schemeClr>
                </a:solidFill>
                <a:latin typeface="+mj-lt"/>
              </a:rPr>
              <a:t>- </a:t>
            </a:r>
            <a:r>
              <a:rPr lang="uk-UA" sz="1600" dirty="0">
                <a:solidFill>
                  <a:schemeClr val="tx1">
                    <a:lumMod val="85000"/>
                    <a:lumOff val="15000"/>
                  </a:schemeClr>
                </a:solidFill>
                <a:latin typeface="+mj-lt"/>
              </a:rPr>
              <a:t>Допущення  до аукціону  учасників та/або</a:t>
            </a:r>
            <a:r>
              <a:rPr lang="ru-RU" sz="1600" dirty="0">
                <a:solidFill>
                  <a:schemeClr val="tx1">
                    <a:lumMod val="85000"/>
                    <a:lumOff val="15000"/>
                  </a:schemeClr>
                </a:solidFill>
                <a:latin typeface="+mj-lt"/>
              </a:rPr>
              <a:t> </a:t>
            </a:r>
            <a:r>
              <a:rPr lang="uk-UA" sz="1600" dirty="0">
                <a:solidFill>
                  <a:schemeClr val="tx1">
                    <a:lumMod val="85000"/>
                    <a:lumOff val="15000"/>
                  </a:schemeClr>
                </a:solidFill>
                <a:latin typeface="+mj-lt"/>
              </a:rPr>
              <a:t>оголошення переможцем тендера учасника, пропозиція яких (якого) не відповідає вимогам тендерної документації;</a:t>
            </a:r>
            <a:br>
              <a:rPr lang="uk-UA" sz="1600" dirty="0">
                <a:solidFill>
                  <a:schemeClr val="tx1">
                    <a:lumMod val="85000"/>
                    <a:lumOff val="15000"/>
                  </a:schemeClr>
                </a:solidFill>
                <a:latin typeface="+mj-lt"/>
              </a:rPr>
            </a:br>
            <a:r>
              <a:rPr lang="uk-UA" sz="1600" dirty="0">
                <a:solidFill>
                  <a:schemeClr val="tx1">
                    <a:lumMod val="85000"/>
                    <a:lumOff val="15000"/>
                  </a:schemeClr>
                </a:solidFill>
                <a:latin typeface="+mj-lt"/>
              </a:rPr>
              <a:t>- Вибір неправомірного обґрунтування відхилення пропозиції учасника згідно ст.30 Закону України </a:t>
            </a:r>
            <a:r>
              <a:rPr lang="uk-UA" sz="1600" dirty="0" err="1">
                <a:solidFill>
                  <a:schemeClr val="tx1">
                    <a:lumMod val="85000"/>
                    <a:lumOff val="15000"/>
                  </a:schemeClr>
                </a:solidFill>
                <a:latin typeface="+mj-lt"/>
              </a:rPr>
              <a:t>“Про</a:t>
            </a:r>
            <a:r>
              <a:rPr lang="uk-UA" sz="1600" dirty="0">
                <a:solidFill>
                  <a:schemeClr val="tx1">
                    <a:lumMod val="85000"/>
                    <a:lumOff val="15000"/>
                  </a:schemeClr>
                </a:solidFill>
                <a:latin typeface="+mj-lt"/>
              </a:rPr>
              <a:t> публічні </a:t>
            </a:r>
            <a:r>
              <a:rPr lang="uk-UA" sz="1600" dirty="0" err="1">
                <a:solidFill>
                  <a:schemeClr val="tx1">
                    <a:lumMod val="85000"/>
                    <a:lumOff val="15000"/>
                  </a:schemeClr>
                </a:solidFill>
                <a:latin typeface="+mj-lt"/>
              </a:rPr>
              <a:t>закупівлі”</a:t>
            </a:r>
            <a:r>
              <a:rPr lang="uk-UA" sz="1600" dirty="0">
                <a:solidFill>
                  <a:schemeClr val="tx1">
                    <a:lumMod val="85000"/>
                    <a:lumOff val="15000"/>
                  </a:schemeClr>
                </a:solidFill>
                <a:latin typeface="+mj-lt"/>
              </a:rPr>
              <a:t>. </a:t>
            </a:r>
          </a:p>
          <a:p>
            <a:pPr lvl="0">
              <a:spcBef>
                <a:spcPts val="600"/>
              </a:spcBef>
              <a:buFontTx/>
              <a:buChar char="-"/>
            </a:pPr>
            <a:endParaRPr lang="ru-RU" sz="1600" dirty="0">
              <a:latin typeface="+mj-lt"/>
            </a:endParaRPr>
          </a:p>
        </p:txBody>
      </p:sp>
      <p:sp>
        <p:nvSpPr>
          <p:cNvPr id="12" name="Прямоугольник 11"/>
          <p:cNvSpPr/>
          <p:nvPr/>
        </p:nvSpPr>
        <p:spPr>
          <a:xfrm>
            <a:off x="1214414" y="1500174"/>
            <a:ext cx="7215238" cy="984885"/>
          </a:xfrm>
          <a:prstGeom prst="rect">
            <a:avLst/>
          </a:prstGeom>
        </p:spPr>
        <p:txBody>
          <a:bodyPr wrap="square">
            <a:spAutoFit/>
          </a:bodyPr>
          <a:lstStyle/>
          <a:p>
            <a:pPr lvl="0">
              <a:spcBef>
                <a:spcPts val="600"/>
              </a:spcBef>
              <a:buFontTx/>
              <a:buChar char="-"/>
            </a:pPr>
            <a:r>
              <a:rPr lang="uk-UA" sz="1600" dirty="0">
                <a:latin typeface="+mj-lt"/>
              </a:rPr>
              <a:t> Підготовка  технічного завдання;</a:t>
            </a:r>
            <a:endParaRPr lang="ru-RU" sz="1600" dirty="0">
              <a:latin typeface="+mj-lt"/>
            </a:endParaRPr>
          </a:p>
          <a:p>
            <a:pPr lvl="0">
              <a:spcBef>
                <a:spcPts val="600"/>
              </a:spcBef>
            </a:pPr>
            <a:r>
              <a:rPr lang="uk-UA" sz="1600" dirty="0">
                <a:latin typeface="+mj-lt"/>
              </a:rPr>
              <a:t>- Підготовка і затвердження тендерної документації;</a:t>
            </a:r>
            <a:endParaRPr lang="ru-RU" sz="1600" dirty="0">
              <a:latin typeface="+mj-lt"/>
            </a:endParaRPr>
          </a:p>
          <a:p>
            <a:pPr lvl="0">
              <a:spcBef>
                <a:spcPts val="600"/>
              </a:spcBef>
            </a:pPr>
            <a:r>
              <a:rPr lang="uk-UA" sz="1600" dirty="0">
                <a:latin typeface="+mj-lt"/>
              </a:rPr>
              <a:t>- Проведення процедури закупівлі в системі </a:t>
            </a:r>
            <a:r>
              <a:rPr lang="uk-UA" sz="1600" dirty="0" err="1">
                <a:latin typeface="+mj-lt"/>
              </a:rPr>
              <a:t>Prozorro</a:t>
            </a:r>
            <a:r>
              <a:rPr lang="uk-UA" sz="1600" dirty="0">
                <a:latin typeface="+mj-lt"/>
              </a:rPr>
              <a:t>.</a:t>
            </a:r>
            <a:endParaRPr lang="ru-RU" sz="1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4" name="Прямоугольник 3"/>
          <p:cNvSpPr/>
          <p:nvPr/>
        </p:nvSpPr>
        <p:spPr>
          <a:xfrm>
            <a:off x="1071538" y="357166"/>
            <a:ext cx="8072494" cy="369332"/>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Частина 2</a:t>
            </a:r>
          </a:p>
        </p:txBody>
      </p:sp>
      <p:sp>
        <p:nvSpPr>
          <p:cNvPr id="5" name="Прямоугольник 4"/>
          <p:cNvSpPr/>
          <p:nvPr/>
        </p:nvSpPr>
        <p:spPr>
          <a:xfrm>
            <a:off x="285720" y="3211297"/>
            <a:ext cx="8429684" cy="646331"/>
          </a:xfrm>
          <a:prstGeom prst="rect">
            <a:avLst/>
          </a:prstGeom>
        </p:spPr>
        <p:txBody>
          <a:bodyPr wrap="square">
            <a:spAutoFit/>
          </a:bodyPr>
          <a:lstStyle/>
          <a:p>
            <a:pPr fontAlgn="auto">
              <a:spcBef>
                <a:spcPts val="0"/>
              </a:spcBef>
              <a:spcAft>
                <a:spcPts val="0"/>
              </a:spcAft>
              <a:defRPr/>
            </a:pPr>
            <a:r>
              <a:rPr lang="uk-UA" sz="3600" b="1" dirty="0">
                <a:solidFill>
                  <a:schemeClr val="tx1">
                    <a:lumMod val="85000"/>
                    <a:lumOff val="15000"/>
                  </a:schemeClr>
                </a:solidFill>
              </a:rPr>
              <a:t>	Актуальні проблемні питання</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5" name="Прямоугольник 4"/>
          <p:cNvSpPr/>
          <p:nvPr/>
        </p:nvSpPr>
        <p:spPr>
          <a:xfrm>
            <a:off x="1428728" y="1357298"/>
            <a:ext cx="8429684" cy="646331"/>
          </a:xfrm>
          <a:prstGeom prst="rect">
            <a:avLst/>
          </a:prstGeom>
        </p:spPr>
        <p:txBody>
          <a:bodyPr wrap="square">
            <a:spAutoFit/>
          </a:bodyPr>
          <a:lstStyle/>
          <a:p>
            <a:pPr fontAlgn="auto">
              <a:spcBef>
                <a:spcPts val="0"/>
              </a:spcBef>
              <a:spcAft>
                <a:spcPts val="0"/>
              </a:spcAft>
              <a:defRPr/>
            </a:pPr>
            <a:r>
              <a:rPr lang="uk-UA" sz="3600" b="1" dirty="0">
                <a:solidFill>
                  <a:schemeClr val="tx1">
                    <a:lumMod val="85000"/>
                    <a:lumOff val="15000"/>
                  </a:schemeClr>
                </a:solidFill>
              </a:rPr>
              <a:t>ІНШЕ БАЧЕННЯ - </a:t>
            </a:r>
            <a:r>
              <a:rPr lang="uk-UA" sz="3600" b="1" dirty="0">
                <a:solidFill>
                  <a:srgbClr val="FF0000"/>
                </a:solidFill>
              </a:rPr>
              <a:t>КОНФЛІКТ</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pic>
        <p:nvPicPr>
          <p:cNvPr id="1026" name="Picture 2"/>
          <p:cNvPicPr>
            <a:picLocks noChangeAspect="1" noChangeArrowheads="1"/>
          </p:cNvPicPr>
          <p:nvPr/>
        </p:nvPicPr>
        <p:blipFill>
          <a:blip r:embed="rId4"/>
          <a:srcRect/>
          <a:stretch>
            <a:fillRect/>
          </a:stretch>
        </p:blipFill>
        <p:spPr bwMode="auto">
          <a:xfrm>
            <a:off x="1000100" y="2143116"/>
            <a:ext cx="7228416" cy="385765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5" name="Прямоугольник 4"/>
          <p:cNvSpPr/>
          <p:nvPr/>
        </p:nvSpPr>
        <p:spPr>
          <a:xfrm>
            <a:off x="571472" y="1285860"/>
            <a:ext cx="8429684" cy="646331"/>
          </a:xfrm>
          <a:prstGeom prst="rect">
            <a:avLst/>
          </a:prstGeom>
        </p:spPr>
        <p:txBody>
          <a:bodyPr wrap="square">
            <a:spAutoFit/>
          </a:bodyPr>
          <a:lstStyle/>
          <a:p>
            <a:pPr fontAlgn="auto">
              <a:spcBef>
                <a:spcPts val="0"/>
              </a:spcBef>
              <a:spcAft>
                <a:spcPts val="0"/>
              </a:spcAft>
              <a:defRPr/>
            </a:pPr>
            <a:r>
              <a:rPr lang="uk-UA" sz="3600" b="1" dirty="0">
                <a:solidFill>
                  <a:schemeClr val="tx1">
                    <a:lumMod val="85000"/>
                    <a:lumOff val="15000"/>
                  </a:schemeClr>
                </a:solidFill>
              </a:rPr>
              <a:t>РОБОТИ </a:t>
            </a:r>
            <a:r>
              <a:rPr lang="uk-UA" sz="3600" b="1" dirty="0">
                <a:solidFill>
                  <a:srgbClr val="FF0000"/>
                </a:solidFill>
              </a:rPr>
              <a:t>ОСОБЛИВОЇ СКЛАДНОСТІ</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pic>
        <p:nvPicPr>
          <p:cNvPr id="2052" name="Picture 4" descr="Ð ÐµÐ·ÑÐ»ÑÑÐ°Ñ Ð¿Ð¾ÑÑÐºÑ Ð·Ð¾Ð±ÑÐ°Ð¶ÐµÐ½Ñ Ð·Ð° Ð·Ð°Ð¿Ð¸ÑÐ¾Ð¼ &quot;ÑÑÑÐºÐ°&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43042" y="3286124"/>
            <a:ext cx="1785950" cy="1785950"/>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4857752" y="3610430"/>
            <a:ext cx="3000396" cy="1390206"/>
          </a:xfrm>
          <a:prstGeom prst="rect">
            <a:avLst/>
          </a:prstGeom>
          <a:noFill/>
          <a:ln w="9525">
            <a:noFill/>
            <a:miter lim="800000"/>
            <a:headEnd/>
            <a:tailEnd/>
          </a:ln>
          <a:effectLst/>
        </p:spPr>
      </p:pic>
      <p:pic>
        <p:nvPicPr>
          <p:cNvPr id="2050" name="Picture 2"/>
          <p:cNvPicPr>
            <a:picLocks noChangeAspect="1" noChangeArrowheads="1"/>
          </p:cNvPicPr>
          <p:nvPr/>
        </p:nvPicPr>
        <p:blipFill>
          <a:blip r:embed="rId6">
            <a:clrChange>
              <a:clrFrom>
                <a:srgbClr val="FFFFFF"/>
              </a:clrFrom>
              <a:clrTo>
                <a:srgbClr val="FFFFFF">
                  <a:alpha val="0"/>
                </a:srgbClr>
              </a:clrTo>
            </a:clrChange>
            <a:duotone>
              <a:schemeClr val="accent5">
                <a:shade val="45000"/>
                <a:satMod val="135000"/>
              </a:schemeClr>
              <a:prstClr val="white"/>
            </a:duotone>
            <a:lum bright="10000"/>
          </a:blip>
          <a:srcRect/>
          <a:stretch>
            <a:fillRect/>
          </a:stretch>
        </p:blipFill>
        <p:spPr bwMode="auto">
          <a:xfrm>
            <a:off x="1285852" y="2214554"/>
            <a:ext cx="6500858" cy="395766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19" name="Прямоугольник 18"/>
          <p:cNvSpPr/>
          <p:nvPr/>
        </p:nvSpPr>
        <p:spPr>
          <a:xfrm>
            <a:off x="1857356" y="3071810"/>
            <a:ext cx="184731" cy="261610"/>
          </a:xfrm>
          <a:prstGeom prst="rect">
            <a:avLst/>
          </a:prstGeom>
        </p:spPr>
        <p:txBody>
          <a:bodyPr wrap="none">
            <a:spAutoFit/>
          </a:bodyPr>
          <a:lstStyle/>
          <a:p>
            <a:endParaRPr lang="uk-UA" sz="1100" b="1" dirty="0"/>
          </a:p>
        </p:txBody>
      </p:sp>
      <p:sp>
        <p:nvSpPr>
          <p:cNvPr id="5" name="Прямоугольник 4"/>
          <p:cNvSpPr/>
          <p:nvPr/>
        </p:nvSpPr>
        <p:spPr>
          <a:xfrm>
            <a:off x="500034" y="1157101"/>
            <a:ext cx="8429684" cy="1200329"/>
          </a:xfrm>
          <a:prstGeom prst="rect">
            <a:avLst/>
          </a:prstGeom>
        </p:spPr>
        <p:txBody>
          <a:bodyPr wrap="square">
            <a:spAutoFit/>
          </a:bodyPr>
          <a:lstStyle/>
          <a:p>
            <a:pPr algn="ctr" fontAlgn="auto">
              <a:spcBef>
                <a:spcPts val="0"/>
              </a:spcBef>
              <a:spcAft>
                <a:spcPts val="0"/>
              </a:spcAft>
              <a:defRPr/>
            </a:pPr>
            <a:r>
              <a:rPr lang="uk-UA" sz="3600" b="1" dirty="0">
                <a:solidFill>
                  <a:schemeClr val="tx1">
                    <a:lumMod val="85000"/>
                    <a:lumOff val="15000"/>
                  </a:schemeClr>
                </a:solidFill>
              </a:rPr>
              <a:t>РІЗНІ РІШЕННЯ АМКУ ПРИ ОДНАКОВИХ </a:t>
            </a:r>
            <a:r>
              <a:rPr lang="uk-UA" sz="3600" b="1" dirty="0">
                <a:solidFill>
                  <a:srgbClr val="FF0000"/>
                </a:solidFill>
              </a:rPr>
              <a:t>“ВХІДНИХ ДАНИХ”</a:t>
            </a:r>
            <a:r>
              <a:rPr lang="uk-UA" sz="3600" b="1" dirty="0">
                <a:solidFill>
                  <a:schemeClr val="tx1">
                    <a:lumMod val="85000"/>
                    <a:lumOff val="15000"/>
                  </a:schemeClr>
                </a:solidFill>
              </a:rPr>
              <a:t> </a:t>
            </a:r>
          </a:p>
        </p:txBody>
      </p:sp>
      <p:pic>
        <p:nvPicPr>
          <p:cNvPr id="7" name="Picture 2" descr="ÐÐ°ÑÑÐ¸Ð½ÐºÐ¸ Ð¿Ð¾ Ð·Ð°Ð¿ÑÐ¾ÑÑ ÑÐºÑÐ°Ð²ÑÐ¾Ð´Ð¾Ñ Ð»Ð¾Ð³Ð¾"/>
          <p:cNvPicPr>
            <a:picLocks noChangeAspect="1" noChangeArrowheads="1"/>
          </p:cNvPicPr>
          <p:nvPr/>
        </p:nvPicPr>
        <p:blipFill>
          <a:blip r:embed="rId3" cstate="print">
            <a:grayscl/>
            <a:lum bright="-48000" contrast="-40000"/>
          </a:blip>
          <a:srcRect/>
          <a:stretch>
            <a:fillRect/>
          </a:stretch>
        </p:blipFill>
        <p:spPr bwMode="auto">
          <a:xfrm>
            <a:off x="357158" y="326984"/>
            <a:ext cx="500066" cy="458810"/>
          </a:xfrm>
          <a:prstGeom prst="rect">
            <a:avLst/>
          </a:prstGeom>
          <a:noFill/>
        </p:spPr>
      </p:pic>
      <p:sp>
        <p:nvSpPr>
          <p:cNvPr id="8" name="Прямоугольник 7"/>
          <p:cNvSpPr/>
          <p:nvPr/>
        </p:nvSpPr>
        <p:spPr>
          <a:xfrm>
            <a:off x="1071538" y="357166"/>
            <a:ext cx="8072494" cy="646331"/>
          </a:xfrm>
          <a:prstGeom prst="rect">
            <a:avLst/>
          </a:prstGeom>
        </p:spPr>
        <p:txBody>
          <a:bodyPr wrap="square">
            <a:spAutoFit/>
          </a:bodyPr>
          <a:lstStyle/>
          <a:p>
            <a:pPr fontAlgn="auto">
              <a:spcBef>
                <a:spcPts val="0"/>
              </a:spcBef>
              <a:spcAft>
                <a:spcPts val="0"/>
              </a:spcAft>
              <a:defRPr/>
            </a:pPr>
            <a:r>
              <a:rPr lang="uk-UA" b="1" dirty="0">
                <a:solidFill>
                  <a:schemeClr val="tx1">
                    <a:lumMod val="85000"/>
                    <a:lumOff val="15000"/>
                  </a:schemeClr>
                </a:solidFill>
              </a:rPr>
              <a:t>АКТУАЛЬНІ ПРОБЛЕМНІ ПИТАННЯ</a:t>
            </a:r>
          </a:p>
          <a:p>
            <a:pPr fontAlgn="auto">
              <a:spcBef>
                <a:spcPts val="0"/>
              </a:spcBef>
              <a:spcAft>
                <a:spcPts val="0"/>
              </a:spcAft>
              <a:defRPr/>
            </a:pPr>
            <a:endParaRPr lang="uk-UA" b="1" dirty="0">
              <a:solidFill>
                <a:schemeClr val="tx1">
                  <a:lumMod val="85000"/>
                  <a:lumOff val="15000"/>
                </a:schemeClr>
              </a:solidFill>
            </a:endParaRPr>
          </a:p>
        </p:txBody>
      </p:sp>
      <p:pic>
        <p:nvPicPr>
          <p:cNvPr id="409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340952">
            <a:off x="5914941" y="3187212"/>
            <a:ext cx="2534101" cy="1585911"/>
          </a:xfrm>
          <a:prstGeom prst="rect">
            <a:avLst/>
          </a:prstGeom>
          <a:noFill/>
          <a:ln w="9525">
            <a:noFill/>
            <a:miter lim="800000"/>
            <a:headEnd/>
            <a:tailEnd/>
          </a:ln>
          <a:effectLst/>
        </p:spPr>
      </p:pic>
      <p:sp>
        <p:nvSpPr>
          <p:cNvPr id="10" name="Выноска-облако 9"/>
          <p:cNvSpPr/>
          <p:nvPr/>
        </p:nvSpPr>
        <p:spPr>
          <a:xfrm>
            <a:off x="7358082" y="2285992"/>
            <a:ext cx="1500198" cy="857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WTF</a:t>
            </a:r>
            <a:endParaRPr lang="uk-UA" sz="3200" b="1" dirty="0"/>
          </a:p>
        </p:txBody>
      </p:sp>
      <p:graphicFrame>
        <p:nvGraphicFramePr>
          <p:cNvPr id="11" name="Таблица 10"/>
          <p:cNvGraphicFramePr>
            <a:graphicFrameLocks noGrp="1"/>
          </p:cNvGraphicFramePr>
          <p:nvPr/>
        </p:nvGraphicFramePr>
        <p:xfrm>
          <a:off x="142844" y="2500306"/>
          <a:ext cx="6310313" cy="3643338"/>
        </p:xfrm>
        <a:graphic>
          <a:graphicData uri="http://schemas.openxmlformats.org/drawingml/2006/table">
            <a:tbl>
              <a:tblPr/>
              <a:tblGrid>
                <a:gridCol w="3259941">
                  <a:extLst>
                    <a:ext uri="{9D8B030D-6E8A-4147-A177-3AD203B41FA5}">
                      <a16:colId xmlns:a16="http://schemas.microsoft.com/office/drawing/2014/main" xmlns="" val="20000"/>
                    </a:ext>
                  </a:extLst>
                </a:gridCol>
                <a:gridCol w="1525186">
                  <a:extLst>
                    <a:ext uri="{9D8B030D-6E8A-4147-A177-3AD203B41FA5}">
                      <a16:colId xmlns:a16="http://schemas.microsoft.com/office/drawing/2014/main" xmlns="" val="20001"/>
                    </a:ext>
                  </a:extLst>
                </a:gridCol>
                <a:gridCol w="1525186">
                  <a:extLst>
                    <a:ext uri="{9D8B030D-6E8A-4147-A177-3AD203B41FA5}">
                      <a16:colId xmlns:a16="http://schemas.microsoft.com/office/drawing/2014/main" xmlns="" val="20002"/>
                    </a:ext>
                  </a:extLst>
                </a:gridCol>
              </a:tblGrid>
              <a:tr h="461713">
                <a:tc>
                  <a:txBody>
                    <a:bodyPr/>
                    <a:lstStyle/>
                    <a:p>
                      <a:pPr algn="ctr" fontAlgn="ctr"/>
                      <a:r>
                        <a:rPr lang="ru-RU" sz="1100" b="1" i="0" u="none" strike="noStrike">
                          <a:solidFill>
                            <a:srgbClr val="000000"/>
                          </a:solidFill>
                          <a:latin typeface="Calibri"/>
                        </a:rPr>
                        <a:t>Підстава оскарження </a:t>
                      </a:r>
                    </a:p>
                  </a:txBody>
                  <a:tcPr marL="8435" marR="8435" marT="84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ru-RU" sz="1100" b="1" i="0" u="none" strike="noStrike">
                          <a:solidFill>
                            <a:srgbClr val="000000"/>
                          </a:solidFill>
                          <a:latin typeface="Calibri"/>
                        </a:rPr>
                        <a:t>Дата рішення АМКУ відхилити скаргу</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ru-RU" sz="1100" b="1" i="0" u="none" strike="noStrike">
                          <a:solidFill>
                            <a:srgbClr val="000000"/>
                          </a:solidFill>
                          <a:latin typeface="Calibri"/>
                        </a:rPr>
                        <a:t>Дата рішення АМКУ задовільнити скаргу</a:t>
                      </a:r>
                    </a:p>
                  </a:txBody>
                  <a:tcPr marL="8435" marR="8435" marT="84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0"/>
                  </a:ext>
                </a:extLst>
              </a:tr>
              <a:tr h="705163">
                <a:tc>
                  <a:txBody>
                    <a:bodyPr/>
                    <a:lstStyle/>
                    <a:p>
                      <a:pPr algn="l" fontAlgn="t"/>
                      <a:r>
                        <a:rPr lang="ru-RU" sz="1100" b="0" i="0" u="none" strike="noStrike">
                          <a:solidFill>
                            <a:srgbClr val="000000"/>
                          </a:solidFill>
                          <a:latin typeface="Calibri"/>
                        </a:rPr>
                        <a:t>Дискримінаційні умови ТД стосовно визначення в якості аналогічних – проведення робіт виключно на автомобільних дорогах загального користування державного значення</a:t>
                      </a:r>
                    </a:p>
                  </a:txBody>
                  <a:tcPr marL="8435" marR="8435" marT="843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uk-UA" sz="1400" b="0" i="0" u="none" strike="noStrike">
                          <a:solidFill>
                            <a:srgbClr val="000000"/>
                          </a:solidFill>
                          <a:latin typeface="Calibri"/>
                        </a:rPr>
                        <a:t>18.12.2018</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uk-UA" sz="1400" b="0" i="0" u="none" strike="noStrike">
                          <a:solidFill>
                            <a:srgbClr val="000000"/>
                          </a:solidFill>
                          <a:latin typeface="Calibri"/>
                        </a:rPr>
                        <a:t>23.01.2019</a:t>
                      </a:r>
                    </a:p>
                  </a:txBody>
                  <a:tcPr marL="8435" marR="8435" marT="84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1"/>
                  </a:ext>
                </a:extLst>
              </a:tr>
              <a:tr h="528872">
                <a:tc>
                  <a:txBody>
                    <a:bodyPr/>
                    <a:lstStyle/>
                    <a:p>
                      <a:pPr algn="l" fontAlgn="t"/>
                      <a:r>
                        <a:rPr lang="ru-RU" sz="1100" b="0" i="0" u="none" strike="noStrike">
                          <a:solidFill>
                            <a:srgbClr val="000000"/>
                          </a:solidFill>
                          <a:latin typeface="Calibri"/>
                        </a:rPr>
                        <a:t>Умови тендерної документації: дальність перевезення асфальтобетоних сумішей не більше 150 км</a:t>
                      </a:r>
                    </a:p>
                  </a:txBody>
                  <a:tcPr marL="8435" marR="8435" marT="843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uk-UA" sz="1400" b="0" i="0" u="none" strike="noStrike">
                          <a:solidFill>
                            <a:srgbClr val="000000"/>
                          </a:solidFill>
                          <a:latin typeface="Calibri"/>
                        </a:rPr>
                        <a:t>01.03.2019</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uk-UA" sz="1400" b="0" i="0" u="none" strike="noStrike">
                          <a:solidFill>
                            <a:srgbClr val="000000"/>
                          </a:solidFill>
                          <a:latin typeface="Calibri"/>
                        </a:rPr>
                        <a:t>02.04.2019</a:t>
                      </a:r>
                    </a:p>
                  </a:txBody>
                  <a:tcPr marL="8435" marR="8435" marT="84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2"/>
                  </a:ext>
                </a:extLst>
              </a:tr>
              <a:tr h="1410324">
                <a:tc>
                  <a:txBody>
                    <a:bodyPr/>
                    <a:lstStyle/>
                    <a:p>
                      <a:pPr algn="l" fontAlgn="t"/>
                      <a:r>
                        <a:rPr lang="ru-RU" sz="1100" b="0" i="0" u="none" strike="noStrike">
                          <a:solidFill>
                            <a:srgbClr val="000000"/>
                          </a:solidFill>
                          <a:latin typeface="Calibri"/>
                        </a:rPr>
                        <a:t>Через відсутність документів (специфікацій до договорів) в одному випадку АМКУ визнав допущення Учасника законним, так як специфікації були викладені в тому числі в додаткових угодах до договорів. В іншому випадку в абсолютно ідентичній ситуації з тим самим учасником та таким самим пакетом документів визнав таку дію Замовника незаконною</a:t>
                      </a:r>
                    </a:p>
                  </a:txBody>
                  <a:tcPr marL="8435" marR="8435" marT="843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ru-RU" sz="1400" b="0" i="0" u="none" strike="noStrike" dirty="0">
                          <a:solidFill>
                            <a:srgbClr val="000000"/>
                          </a:solidFill>
                          <a:latin typeface="Calibri"/>
                        </a:rPr>
                        <a:t>01.04.2019</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uk-UA" sz="1400" b="0" i="0" u="none" strike="noStrike">
                          <a:solidFill>
                            <a:srgbClr val="000000"/>
                          </a:solidFill>
                          <a:latin typeface="Calibri"/>
                        </a:rPr>
                        <a:t>16.04.2019</a:t>
                      </a:r>
                    </a:p>
                  </a:txBody>
                  <a:tcPr marL="8435" marR="8435" marT="84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3"/>
                  </a:ext>
                </a:extLst>
              </a:tr>
              <a:tr h="537266">
                <a:tc>
                  <a:txBody>
                    <a:bodyPr/>
                    <a:lstStyle/>
                    <a:p>
                      <a:pPr algn="l" fontAlgn="t"/>
                      <a:r>
                        <a:rPr lang="ru-RU" sz="1100" b="0" i="0" u="none" strike="noStrike">
                          <a:solidFill>
                            <a:srgbClr val="000000"/>
                          </a:solidFill>
                          <a:latin typeface="Calibri"/>
                        </a:rPr>
                        <a:t>Неправомірне допущення до оцінки Учасника: скарга щодо ненадання завіреної копії Статуту</a:t>
                      </a:r>
                    </a:p>
                  </a:txBody>
                  <a:tcPr marL="8435" marR="8435" marT="843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uk-UA" sz="1400" b="0" i="0" u="none" strike="noStrike">
                          <a:solidFill>
                            <a:srgbClr val="000000"/>
                          </a:solidFill>
                          <a:latin typeface="Calibri"/>
                        </a:rPr>
                        <a:t>15.04.2019</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fontAlgn="ctr"/>
                      <a:r>
                        <a:rPr lang="ru-RU" sz="1400" b="0" i="0" u="none" strike="noStrike" dirty="0">
                          <a:solidFill>
                            <a:srgbClr val="000000"/>
                          </a:solidFill>
                          <a:latin typeface="Calibri"/>
                        </a:rPr>
                        <a:t>29.05.2019</a:t>
                      </a:r>
                    </a:p>
                  </a:txBody>
                  <a:tcPr marL="8435" marR="8435" marT="84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6980</TotalTime>
  <Words>1344</Words>
  <Application>Microsoft Office PowerPoint</Application>
  <PresentationFormat>Экран (4:3)</PresentationFormat>
  <Paragraphs>146</Paragraphs>
  <Slides>19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Aharoni</vt:lpstr>
      <vt:lpstr>Arial</vt:lpstr>
      <vt:lpstr>Calibri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Діна Серебрянська</cp:lastModifiedBy>
  <cp:revision>646</cp:revision>
  <cp:lastPrinted>2019-01-14T15:47:33Z</cp:lastPrinted>
  <dcterms:created xsi:type="dcterms:W3CDTF">2018-01-22T11:14:02Z</dcterms:created>
  <dcterms:modified xsi:type="dcterms:W3CDTF">2019-06-21T08:44:55Z</dcterms:modified>
</cp:coreProperties>
</file>