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5" r:id="rId2"/>
    <p:sldId id="277" r:id="rId3"/>
    <p:sldId id="261" r:id="rId4"/>
    <p:sldId id="323" r:id="rId5"/>
    <p:sldId id="328" r:id="rId6"/>
    <p:sldId id="327" r:id="rId7"/>
    <p:sldId id="331" r:id="rId8"/>
    <p:sldId id="333" r:id="rId9"/>
    <p:sldId id="334" r:id="rId10"/>
    <p:sldId id="322" r:id="rId11"/>
    <p:sldId id="342" r:id="rId12"/>
    <p:sldId id="339" r:id="rId13"/>
    <p:sldId id="340" r:id="rId14"/>
    <p:sldId id="338" r:id="rId15"/>
    <p:sldId id="341" r:id="rId16"/>
  </p:sldIdLst>
  <p:sldSz cx="9144000" cy="6858000" type="screen4x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29" autoAdjust="0"/>
  </p:normalViewPr>
  <p:slideViewPr>
    <p:cSldViewPr>
      <p:cViewPr varScale="1">
        <p:scale>
          <a:sx n="116" d="100"/>
          <a:sy n="116" d="100"/>
        </p:scale>
        <p:origin x="16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50" tIns="45674" rIns="91350" bIns="45674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1350" tIns="45674" rIns="91350" bIns="45674" rtlCol="0"/>
          <a:lstStyle>
            <a:lvl1pPr algn="r">
              <a:defRPr sz="1200"/>
            </a:lvl1pPr>
          </a:lstStyle>
          <a:p>
            <a:fld id="{B9AB9970-EC38-47A6-BAFA-B30FE591FA4A}" type="datetimeFigureOut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0" tIns="45674" rIns="91350" bIns="45674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1350" tIns="45674" rIns="91350" bIns="45674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0" tIns="45674" rIns="91350" bIns="45674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1350" tIns="45674" rIns="91350" bIns="45674" rtlCol="0" anchor="b"/>
          <a:lstStyle>
            <a:lvl1pPr algn="r">
              <a:defRPr sz="1200"/>
            </a:lvl1pPr>
          </a:lstStyle>
          <a:p>
            <a:fld id="{384DF921-AA94-4CF6-885A-31F5B4AD922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974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F921-AA94-4CF6-885A-31F5B4AD922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81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B565-3A0D-4EF0-9A9A-769CDF791F30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709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5185-25CB-4515-81F1-4AF8684B6FE4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85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25DB-582D-48DE-ADAA-EF25A473FF37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181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6C17-9786-4560-A8B3-893AE3B22DDF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54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3063-55C4-4037-9C00-786B9A24D960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929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F933-2EDB-4C92-B12F-F2BF1FDADC51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4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EF24-21D1-4E4D-9B7E-48A0CB95545D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11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BA8C-689C-47DC-B12D-7807567AC055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657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2BA6-4249-4E3C-89AD-DB5C3ACBA8A9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261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5FC3-D5FC-494D-A2D4-C62741442330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351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B1-85EE-4951-B69B-F465B58BAFBA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91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EEC9-22FD-4C5F-850F-368B587117FC}" type="datetime1">
              <a:rPr lang="uk-UA" smtClean="0"/>
              <a:pPr/>
              <a:t>23.11.2016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07140-6995-4AB9-AB6F-66370758DCF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254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/>
          <p:cNvPicPr>
            <a:picLocks noChangeAspect="1"/>
          </p:cNvPicPr>
          <p:nvPr/>
        </p:nvPicPr>
        <p:blipFill>
          <a:blip r:embed="rId4" cstate="print"/>
          <a:srcRect b="12531"/>
          <a:stretch>
            <a:fillRect/>
          </a:stretch>
        </p:blipFill>
        <p:spPr bwMode="auto">
          <a:xfrm>
            <a:off x="55937" y="3611770"/>
            <a:ext cx="90979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1161986" y="1078865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ФОНД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РЕГІОНАЛЬНОГО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 – ФІНАНСОВИЙ ІНСТРУМЕНТ СТАЛОГО РЕГІОНАЛЬНОГО РОЗВИТКУ 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080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61986" y="116632"/>
            <a:ext cx="7344110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361" tIns="60361" rIns="60361" bIns="60361" anchor="ctr"/>
          <a:lstStyle/>
          <a:p>
            <a:pPr algn="ctr" defTabSz="703263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  <a:t>МІНІСТЕРСТВО РЕГІОНАЛЬНОГО РОЗВИТКУ, БУДІВНИЦТВА </a:t>
            </a:r>
            <a:b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  <a:t>ТА ЖИТЛОВО-КОМУНАЛЬНОГО ГОСПОДАРСТВА УКРАЇНИ</a:t>
            </a:r>
          </a:p>
        </p:txBody>
      </p:sp>
      <p:sp>
        <p:nvSpPr>
          <p:cNvPr id="6" name="Прямоугольник 6"/>
          <p:cNvSpPr/>
          <p:nvPr/>
        </p:nvSpPr>
        <p:spPr>
          <a:xfrm>
            <a:off x="899592" y="3789040"/>
            <a:ext cx="3934802" cy="13685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tabLst>
                <a:tab pos="3767138" algn="l"/>
              </a:tabLst>
              <a:defRPr/>
            </a:pPr>
            <a:r>
              <a:rPr lang="uk-UA" sz="1400" dirty="0" smtClean="0">
                <a:solidFill>
                  <a:srgbClr val="002060"/>
                </a:solidFill>
                <a:latin typeface="+mj-lt"/>
              </a:rPr>
              <a:t>Управління впровадження та моніторингу пріоритетних проектів будівництва Міністерства </a:t>
            </a:r>
            <a:r>
              <a:rPr lang="uk-UA" sz="1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регіонального розвитку, будівництва </a:t>
            </a:r>
            <a:r>
              <a:rPr lang="uk-UA" sz="1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та </a:t>
            </a:r>
            <a:r>
              <a:rPr lang="uk-UA" sz="1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житлово-комунального господарства України</a:t>
            </a:r>
            <a:endParaRPr lang="uk-UA" sz="1400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uk-UA" sz="1600" dirty="0">
                <a:latin typeface="+mj-lt"/>
              </a:rPr>
              <a:t> </a:t>
            </a:r>
            <a:endParaRPr lang="uk-UA" sz="1600" dirty="0" smtClean="0">
              <a:latin typeface="+mj-lt"/>
            </a:endParaRPr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0049" y="4941168"/>
            <a:ext cx="66738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78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КРИТЕР</a:t>
            </a: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ІЇ ОЦІНЮВАННЯ ПРОЕКТІВ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7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22842"/>
            <a:ext cx="623914" cy="831885"/>
          </a:xfrm>
          <a:prstGeom prst="rect">
            <a:avLst/>
          </a:prstGeom>
        </p:spPr>
      </p:pic>
      <p:sp>
        <p:nvSpPr>
          <p:cNvPr id="98" name="Прямоугольник 2"/>
          <p:cNvSpPr/>
          <p:nvPr/>
        </p:nvSpPr>
        <p:spPr>
          <a:xfrm flipV="1">
            <a:off x="420620" y="977588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188349" y="2424953"/>
            <a:ext cx="39816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uk-UA" sz="1300" strike="sngStrike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405615" y="1023307"/>
            <a:ext cx="8400386" cy="551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000" b="1" i="1" u="sng" dirty="0" smtClean="0">
              <a:solidFill>
                <a:srgbClr val="0070C0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2000" b="1" i="1" u="sng" dirty="0" smtClean="0">
                <a:solidFill>
                  <a:srgbClr val="0070C0"/>
                </a:solidFill>
              </a:rPr>
              <a:t>Територія охоплення </a:t>
            </a:r>
            <a:r>
              <a:rPr lang="uk-UA" sz="2000" i="1" u="sng" dirty="0" smtClean="0">
                <a:solidFill>
                  <a:srgbClr val="0070C0"/>
                </a:solidFill>
              </a:rPr>
              <a:t>вирішення проблеми 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5 балів </a:t>
            </a:r>
            <a:r>
              <a:rPr lang="uk-UA" i="1" dirty="0" smtClean="0"/>
              <a:t>- одна громада або до 5 % мешканців  для ОТГ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10 балів </a:t>
            </a:r>
            <a:r>
              <a:rPr lang="uk-UA" i="1" dirty="0" smtClean="0"/>
              <a:t>- кілька громад/район або від 5 до 20 % мешканців для ОТГ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15 балів </a:t>
            </a:r>
            <a:r>
              <a:rPr lang="uk-UA" i="1" dirty="0" smtClean="0"/>
              <a:t>- </a:t>
            </a:r>
            <a:r>
              <a:rPr lang="uk-UA" i="1" dirty="0"/>
              <a:t>кілька районів </a:t>
            </a:r>
            <a:r>
              <a:rPr lang="uk-UA" i="1" dirty="0" smtClean="0"/>
              <a:t>області або від 20 до 50 % мешканців для ОТГ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20 балів </a:t>
            </a:r>
            <a:r>
              <a:rPr lang="uk-UA" i="1" dirty="0" smtClean="0"/>
              <a:t>- вся </a:t>
            </a:r>
            <a:r>
              <a:rPr lang="uk-UA" i="1" dirty="0"/>
              <a:t>область</a:t>
            </a:r>
            <a:r>
              <a:rPr lang="uk-UA" i="1" dirty="0" smtClean="0"/>
              <a:t> або від 50 до 100 % мешканців для ОТГ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2000" b="1" i="1" u="sng" dirty="0" smtClean="0">
                <a:solidFill>
                  <a:srgbClr val="0070C0"/>
                </a:solidFill>
              </a:rPr>
              <a:t>Вплив проекту на вирішення проблеми</a:t>
            </a:r>
            <a:r>
              <a:rPr lang="uk-UA" sz="2000" i="1" u="sng" dirty="0" smtClean="0">
                <a:solidFill>
                  <a:srgbClr val="0070C0"/>
                </a:solidFill>
              </a:rPr>
              <a:t>, 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5 </a:t>
            </a:r>
            <a:r>
              <a:rPr lang="uk-UA" b="1" i="1" dirty="0"/>
              <a:t>балів </a:t>
            </a:r>
            <a:r>
              <a:rPr lang="uk-UA" i="1" dirty="0" smtClean="0"/>
              <a:t>– </a:t>
            </a:r>
            <a:r>
              <a:rPr lang="uk-UA" dirty="0" smtClean="0"/>
              <a:t>опосередкований вплив </a:t>
            </a:r>
            <a:endParaRPr lang="uk-UA" dirty="0"/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/>
              <a:t>10 балів </a:t>
            </a:r>
            <a:r>
              <a:rPr lang="uk-UA" i="1" dirty="0" smtClean="0"/>
              <a:t>– </a:t>
            </a:r>
            <a:r>
              <a:rPr lang="uk-UA" dirty="0" smtClean="0"/>
              <a:t>незначний прямий вплив</a:t>
            </a:r>
            <a:endParaRPr lang="uk-UA" dirty="0"/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/>
              <a:t>15 балів </a:t>
            </a:r>
            <a:r>
              <a:rPr lang="uk-UA" i="1" dirty="0" smtClean="0"/>
              <a:t>– </a:t>
            </a:r>
            <a:r>
              <a:rPr lang="uk-UA" dirty="0" smtClean="0"/>
              <a:t>частково вирішує 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20 </a:t>
            </a:r>
            <a:r>
              <a:rPr lang="uk-UA" b="1" i="1" dirty="0"/>
              <a:t>балів </a:t>
            </a:r>
            <a:r>
              <a:rPr lang="uk-UA" i="1" dirty="0" smtClean="0"/>
              <a:t>– </a:t>
            </a:r>
            <a:r>
              <a:rPr lang="uk-UA" dirty="0" smtClean="0"/>
              <a:t>повністю вирішує </a:t>
            </a:r>
            <a:endParaRPr lang="uk-UA" i="1" dirty="0"/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2000" b="1" i="1" u="sng" dirty="0" err="1" smtClean="0">
                <a:solidFill>
                  <a:srgbClr val="0070C0"/>
                </a:solidFill>
              </a:rPr>
              <a:t>Інноваційність</a:t>
            </a:r>
            <a:r>
              <a:rPr lang="uk-UA" sz="2000" b="1" i="1" u="sng" dirty="0" smtClean="0">
                <a:solidFill>
                  <a:srgbClr val="0070C0"/>
                </a:solidFill>
              </a:rPr>
              <a:t> </a:t>
            </a:r>
            <a:r>
              <a:rPr lang="uk-UA" sz="2000" b="1" i="1" u="sng" dirty="0">
                <a:solidFill>
                  <a:srgbClr val="0070C0"/>
                </a:solidFill>
              </a:rPr>
              <a:t>проекту.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5 балів </a:t>
            </a:r>
            <a:r>
              <a:rPr lang="uk-UA" i="1" dirty="0" smtClean="0"/>
              <a:t>– </a:t>
            </a:r>
            <a:r>
              <a:rPr lang="uk-UA" dirty="0" smtClean="0"/>
              <a:t>застосовуються традиційні підходи (технології)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10 </a:t>
            </a:r>
            <a:r>
              <a:rPr lang="uk-UA" b="1" i="1" dirty="0"/>
              <a:t>балів </a:t>
            </a:r>
            <a:r>
              <a:rPr lang="uk-UA" i="1" dirty="0"/>
              <a:t>– </a:t>
            </a:r>
            <a:r>
              <a:rPr lang="uk-UA" dirty="0"/>
              <a:t>підходи (технології</a:t>
            </a:r>
            <a:r>
              <a:rPr lang="uk-UA" dirty="0" smtClean="0"/>
              <a:t>) мають </a:t>
            </a:r>
            <a:r>
              <a:rPr lang="uk-UA" dirty="0"/>
              <a:t>аналоги в Україні, але відсутні в </a:t>
            </a:r>
            <a:r>
              <a:rPr lang="uk-UA" dirty="0" smtClean="0"/>
              <a:t>регіоні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15 </a:t>
            </a:r>
            <a:r>
              <a:rPr lang="uk-UA" b="1" i="1" dirty="0"/>
              <a:t>балів </a:t>
            </a:r>
            <a:r>
              <a:rPr lang="uk-UA" i="1" dirty="0"/>
              <a:t>– </a:t>
            </a:r>
            <a:r>
              <a:rPr lang="uk-UA" dirty="0"/>
              <a:t>підходи (технології) </a:t>
            </a:r>
            <a:r>
              <a:rPr lang="uk-UA" dirty="0" smtClean="0"/>
              <a:t>не </a:t>
            </a:r>
            <a:r>
              <a:rPr lang="uk-UA" dirty="0"/>
              <a:t>мають аналогів в Україні</a:t>
            </a:r>
          </a:p>
          <a:p>
            <a:pPr marL="1439863" indent="-1085850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/>
              <a:t>20 балів </a:t>
            </a:r>
            <a:r>
              <a:rPr lang="uk-UA" i="1" dirty="0"/>
              <a:t>– </a:t>
            </a:r>
            <a:r>
              <a:rPr lang="uk-UA" dirty="0"/>
              <a:t>відкриває </a:t>
            </a:r>
            <a:r>
              <a:rPr lang="uk-UA" dirty="0" smtClean="0"/>
              <a:t>можливості </a:t>
            </a:r>
            <a:r>
              <a:rPr lang="uk-UA" dirty="0"/>
              <a:t>для регіонального розвитку, створює «точки зростання» громади (регіону) у найближчій </a:t>
            </a:r>
            <a:r>
              <a:rPr lang="uk-UA" dirty="0" smtClean="0"/>
              <a:t>перспективі</a:t>
            </a:r>
            <a:endParaRPr lang="uk-UA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7470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КРИТЕР</a:t>
            </a: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ІЇ ОЦІНЮВАННЯ ПРОЕКТІВ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7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22842"/>
            <a:ext cx="623914" cy="831885"/>
          </a:xfrm>
          <a:prstGeom prst="rect">
            <a:avLst/>
          </a:prstGeom>
        </p:spPr>
      </p:pic>
      <p:sp>
        <p:nvSpPr>
          <p:cNvPr id="98" name="Прямоугольник 2"/>
          <p:cNvSpPr/>
          <p:nvPr/>
        </p:nvSpPr>
        <p:spPr>
          <a:xfrm flipV="1">
            <a:off x="420620" y="953567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188349" y="2424953"/>
            <a:ext cx="39816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uk-UA" sz="1300" strike="sngStrike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405615" y="1023307"/>
            <a:ext cx="840038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i="1" u="sng" dirty="0" smtClean="0">
                <a:solidFill>
                  <a:srgbClr val="0070C0"/>
                </a:solidFill>
              </a:rPr>
              <a:t>Соціально-економічні </a:t>
            </a:r>
            <a:r>
              <a:rPr lang="uk-UA" sz="2000" b="1" i="1" u="sng" dirty="0">
                <a:solidFill>
                  <a:srgbClr val="0070C0"/>
                </a:solidFill>
              </a:rPr>
              <a:t>особливості </a:t>
            </a:r>
            <a:r>
              <a:rPr lang="uk-UA" sz="2000" b="1" i="1" u="sng" dirty="0" smtClean="0">
                <a:solidFill>
                  <a:srgbClr val="0070C0"/>
                </a:solidFill>
              </a:rPr>
              <a:t>проекту</a:t>
            </a:r>
          </a:p>
          <a:p>
            <a:pPr marL="354013">
              <a:spcBef>
                <a:spcPts val="600"/>
              </a:spcBef>
              <a:spcAft>
                <a:spcPts val="600"/>
              </a:spcAft>
            </a:pPr>
            <a:r>
              <a:rPr lang="uk-UA" sz="2000" b="1" i="1" dirty="0" smtClean="0"/>
              <a:t>5 </a:t>
            </a:r>
            <a:r>
              <a:rPr lang="uk-UA" sz="2000" b="1" i="1" dirty="0"/>
              <a:t>балів </a:t>
            </a:r>
            <a:r>
              <a:rPr lang="uk-UA" sz="2000" i="1" dirty="0"/>
              <a:t>- </a:t>
            </a:r>
            <a:r>
              <a:rPr lang="uk-UA" sz="2000" i="1" dirty="0" smtClean="0"/>
              <a:t> </a:t>
            </a:r>
            <a:r>
              <a:rPr lang="uk-UA" dirty="0" smtClean="0"/>
              <a:t>соціальний </a:t>
            </a:r>
            <a:r>
              <a:rPr lang="uk-UA" dirty="0"/>
              <a:t>(або екологічний) </a:t>
            </a:r>
            <a:r>
              <a:rPr lang="uk-UA" dirty="0" smtClean="0"/>
              <a:t>проект</a:t>
            </a:r>
          </a:p>
          <a:p>
            <a:pPr marL="1438275" indent="-1084263">
              <a:spcBef>
                <a:spcPts val="600"/>
              </a:spcBef>
              <a:spcAft>
                <a:spcPts val="600"/>
              </a:spcAft>
            </a:pPr>
            <a:r>
              <a:rPr lang="uk-UA" sz="2000" b="1" i="1" dirty="0" smtClean="0"/>
              <a:t>10 балів </a:t>
            </a:r>
            <a:r>
              <a:rPr lang="uk-UA" sz="2000" i="1" dirty="0"/>
              <a:t>- </a:t>
            </a:r>
            <a:r>
              <a:rPr lang="uk-UA" dirty="0" smtClean="0"/>
              <a:t>соціальний (або екологічний) проект зі створенням додаткових економічних </a:t>
            </a:r>
            <a:r>
              <a:rPr lang="ru-RU" dirty="0" smtClean="0"/>
              <a:t>благ</a:t>
            </a:r>
            <a:endParaRPr lang="uk-UA" dirty="0"/>
          </a:p>
          <a:p>
            <a:pPr marL="354013">
              <a:spcBef>
                <a:spcPts val="600"/>
              </a:spcBef>
              <a:spcAft>
                <a:spcPts val="600"/>
              </a:spcAft>
            </a:pPr>
            <a:r>
              <a:rPr lang="uk-UA" sz="2000" b="1" i="1" dirty="0"/>
              <a:t>15 балів </a:t>
            </a:r>
            <a:r>
              <a:rPr lang="uk-UA" sz="2000" i="1" dirty="0"/>
              <a:t>- </a:t>
            </a:r>
            <a:r>
              <a:rPr lang="uk-UA" dirty="0"/>
              <a:t>економічний проект із соціальною (або екологічною) складовою</a:t>
            </a:r>
          </a:p>
          <a:p>
            <a:pPr marL="354013">
              <a:spcBef>
                <a:spcPts val="600"/>
              </a:spcBef>
              <a:spcAft>
                <a:spcPts val="600"/>
              </a:spcAft>
            </a:pPr>
            <a:r>
              <a:rPr lang="uk-UA" sz="2000" b="1" i="1" dirty="0"/>
              <a:t>20 балів </a:t>
            </a:r>
            <a:r>
              <a:rPr lang="uk-UA" sz="2000" i="1" dirty="0"/>
              <a:t>- </a:t>
            </a:r>
            <a:r>
              <a:rPr lang="uk-UA" dirty="0"/>
              <a:t>економічний проект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i="1" u="sng" dirty="0" err="1" smtClean="0">
                <a:solidFill>
                  <a:srgbClr val="0070C0"/>
                </a:solidFill>
              </a:rPr>
              <a:t>Співфінансування</a:t>
            </a:r>
            <a:r>
              <a:rPr lang="uk-UA" sz="2000" b="1" i="1" u="sng" dirty="0" smtClean="0">
                <a:solidFill>
                  <a:srgbClr val="0070C0"/>
                </a:solidFill>
              </a:rPr>
              <a:t> з місцевих бюджетів</a:t>
            </a:r>
          </a:p>
          <a:p>
            <a:pPr marL="92075">
              <a:spcBef>
                <a:spcPts val="600"/>
              </a:spcBef>
              <a:spcAft>
                <a:spcPts val="600"/>
              </a:spcAft>
              <a:tabLst>
                <a:tab pos="177800" algn="l"/>
              </a:tabLst>
            </a:pPr>
            <a:r>
              <a:rPr lang="uk-UA" sz="1700" b="1" i="1" dirty="0" smtClean="0"/>
              <a:t>5 </a:t>
            </a:r>
            <a:r>
              <a:rPr lang="uk-UA" sz="1700" b="1" i="1" dirty="0"/>
              <a:t>балів </a:t>
            </a:r>
            <a:r>
              <a:rPr lang="uk-UA" sz="1700" i="1" dirty="0" smtClean="0"/>
              <a:t>–   понад 50% для спроможних бюджетів або понад 10 % для інших бюджетів  </a:t>
            </a:r>
          </a:p>
          <a:p>
            <a:pPr marL="92075">
              <a:spcBef>
                <a:spcPts val="600"/>
              </a:spcBef>
              <a:spcAft>
                <a:spcPts val="600"/>
              </a:spcAft>
              <a:tabLst>
                <a:tab pos="177800" algn="l"/>
              </a:tabLst>
            </a:pPr>
            <a:r>
              <a:rPr lang="uk-UA" sz="1700" b="1" i="1" dirty="0" smtClean="0"/>
              <a:t>10 </a:t>
            </a:r>
            <a:r>
              <a:rPr lang="uk-UA" sz="1700" b="1" i="1" dirty="0"/>
              <a:t>балів </a:t>
            </a:r>
            <a:r>
              <a:rPr lang="uk-UA" sz="1700" i="1" dirty="0" smtClean="0"/>
              <a:t>– </a:t>
            </a:r>
            <a:r>
              <a:rPr lang="uk-UA" sz="1700" i="1" dirty="0"/>
              <a:t>понад </a:t>
            </a:r>
            <a:r>
              <a:rPr lang="uk-UA" sz="1700" i="1" dirty="0" smtClean="0"/>
              <a:t>60</a:t>
            </a:r>
            <a:r>
              <a:rPr lang="uk-UA" sz="1700" i="1" dirty="0"/>
              <a:t>% для спроможних бюджетів або понад </a:t>
            </a:r>
            <a:r>
              <a:rPr lang="uk-UA" sz="1700" i="1" dirty="0" smtClean="0"/>
              <a:t>20 </a:t>
            </a:r>
            <a:r>
              <a:rPr lang="uk-UA" sz="1700" i="1" dirty="0"/>
              <a:t>% для інших бюджетів  </a:t>
            </a:r>
          </a:p>
          <a:p>
            <a:pPr marL="92075">
              <a:spcBef>
                <a:spcPts val="600"/>
              </a:spcBef>
              <a:spcAft>
                <a:spcPts val="600"/>
              </a:spcAft>
              <a:tabLst>
                <a:tab pos="177800" algn="l"/>
              </a:tabLst>
            </a:pPr>
            <a:r>
              <a:rPr lang="uk-UA" sz="1700" b="1" i="1" dirty="0" smtClean="0"/>
              <a:t>15 </a:t>
            </a:r>
            <a:r>
              <a:rPr lang="uk-UA" sz="1700" b="1" i="1" dirty="0"/>
              <a:t>балів </a:t>
            </a:r>
            <a:r>
              <a:rPr lang="uk-UA" sz="1700" i="1" dirty="0" smtClean="0"/>
              <a:t>– </a:t>
            </a:r>
            <a:r>
              <a:rPr lang="uk-UA" sz="1700" i="1" dirty="0"/>
              <a:t>понад </a:t>
            </a:r>
            <a:r>
              <a:rPr lang="uk-UA" sz="1700" i="1" dirty="0" smtClean="0"/>
              <a:t>70</a:t>
            </a:r>
            <a:r>
              <a:rPr lang="uk-UA" sz="1700" i="1" dirty="0"/>
              <a:t>% для спроможних бюджетів або понад </a:t>
            </a:r>
            <a:r>
              <a:rPr lang="uk-UA" sz="1700" i="1" dirty="0" smtClean="0"/>
              <a:t>30 </a:t>
            </a:r>
            <a:r>
              <a:rPr lang="uk-UA" sz="1700" i="1" dirty="0"/>
              <a:t>% для інших бюджетів  </a:t>
            </a:r>
          </a:p>
          <a:p>
            <a:pPr marL="92075">
              <a:spcBef>
                <a:spcPts val="600"/>
              </a:spcBef>
              <a:spcAft>
                <a:spcPts val="600"/>
              </a:spcAft>
              <a:tabLst>
                <a:tab pos="177800" algn="l"/>
              </a:tabLst>
            </a:pPr>
            <a:r>
              <a:rPr lang="uk-UA" sz="1700" b="1" i="1" dirty="0" smtClean="0"/>
              <a:t>20 балів </a:t>
            </a:r>
            <a:r>
              <a:rPr lang="uk-UA" sz="1700" i="1" dirty="0" smtClean="0"/>
              <a:t>– понад 80% для спроможних бюджетів або понад 40 % для інших бюджетів </a:t>
            </a:r>
            <a:endParaRPr lang="uk-UA" sz="1700" dirty="0" smtClean="0"/>
          </a:p>
        </p:txBody>
      </p:sp>
    </p:spTree>
    <p:extLst>
      <p:ext uri="{BB962C8B-B14F-4D97-AF65-F5344CB8AC3E}">
        <p14:creationId xmlns:p14="http://schemas.microsoft.com/office/powerpoint/2010/main" val="34208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ВЗЯТИ З СОБОЮ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7" name="Прямоугольник 2"/>
          <p:cNvSpPr/>
          <p:nvPr/>
        </p:nvSpPr>
        <p:spPr>
          <a:xfrm flipV="1">
            <a:off x="381483" y="97537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408" y="1124744"/>
            <a:ext cx="2160240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ЗАЯВНИКУ ПРОЕКТУ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13082" y="2647417"/>
            <a:ext cx="316835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ЧЛЕНУ РЕГІОНАЛЬНОЇ КОМІСІЇ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248770"/>
            <a:ext cx="3168352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СЕКРЕТАРЮ КОМІСІЇ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93851" y="1494076"/>
            <a:ext cx="8208912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 smtClean="0"/>
              <a:t>Детально описати проект, розповісти в описі про усі його переваги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 smtClean="0"/>
              <a:t>В описі проекту дати відповідь члену регіональної комісії на питання щодо критеріїв оцінки проекту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 smtClean="0"/>
              <a:t>Здійснювати супровід проекту на сайті </a:t>
            </a:r>
            <a:r>
              <a:rPr lang="en-US" sz="1600" dirty="0" smtClean="0"/>
              <a:t>dfrr.minregion.gov.ua</a:t>
            </a:r>
            <a:endParaRPr lang="uk-UA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27973" y="3068960"/>
            <a:ext cx="813690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 smtClean="0"/>
              <a:t>Здійснити неупереджену оцінку проекту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 smtClean="0"/>
              <a:t>Знайти в описі проекту відповіді на усі запитання щодо критеріїв його оцінювання</a:t>
            </a:r>
            <a:endParaRPr lang="en-US" sz="1600" dirty="0" smtClean="0"/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 smtClean="0"/>
              <a:t>Стимулювати поширення інформації з сайту </a:t>
            </a:r>
            <a:r>
              <a:rPr lang="en-US" sz="1600" dirty="0" smtClean="0"/>
              <a:t>dfrr.minregion.gov.ua</a:t>
            </a:r>
            <a:r>
              <a:rPr lang="uk-UA" sz="1600" dirty="0" smtClean="0"/>
              <a:t> щодо відбору проектів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981" y="4649017"/>
            <a:ext cx="8136904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 smtClean="0"/>
              <a:t>Забезпечити об'єктивне оцінювання проектів експертами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 smtClean="0"/>
              <a:t>Вчасно та прозоро оприлюднити інформацію щодо перебігу конкурсного відбору та його результатів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 smtClean="0"/>
              <a:t>Забезпечити роботу щодо своєчасного розміщення на сайті </a:t>
            </a:r>
            <a:r>
              <a:rPr lang="en-US" sz="1600" dirty="0" smtClean="0"/>
              <a:t>dfrr.minregion.gov.ua</a:t>
            </a:r>
            <a:r>
              <a:rPr lang="uk-UA" sz="1600" dirty="0" smtClean="0"/>
              <a:t> усієї інформації відповідно до вимог законодавств, висвітлення та поширення даних щодо подій конкурсного відбору, його результатів та процесу впровадження відібраних проектів.</a:t>
            </a:r>
          </a:p>
        </p:txBody>
      </p:sp>
    </p:spTree>
    <p:extLst>
      <p:ext uri="{BB962C8B-B14F-4D97-AF65-F5344CB8AC3E}">
        <p14:creationId xmlns:p14="http://schemas.microsoft.com/office/powerpoint/2010/main" val="351247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790" y="1143026"/>
            <a:ext cx="116254" cy="237104"/>
          </a:xfrm>
          <a:prstGeom prst="rect">
            <a:avLst/>
          </a:prstGeom>
          <a:noFill/>
        </p:spPr>
        <p:txBody>
          <a:bodyPr wrap="none" lIns="57533" tIns="28791" rIns="57533" bIns="28791" rtlCol="0">
            <a:spAutoFit/>
          </a:bodyPr>
          <a:lstStyle/>
          <a:p>
            <a:pPr defTabSz="575321"/>
            <a:endParaRPr lang="uk-UA" sz="1163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78257" y="352356"/>
            <a:ext cx="7882731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201</a:t>
            </a:r>
            <a:r>
              <a:rPr lang="en-US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6</a:t>
            </a: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 РІК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13" name="Прямоугольник 2"/>
          <p:cNvSpPr/>
          <p:nvPr/>
        </p:nvSpPr>
        <p:spPr>
          <a:xfrm flipV="1">
            <a:off x="384352" y="966910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65892"/>
              </p:ext>
            </p:extLst>
          </p:nvPr>
        </p:nvGraphicFramePr>
        <p:xfrm>
          <a:off x="281738" y="1023307"/>
          <a:ext cx="8637311" cy="5166294"/>
        </p:xfrm>
        <a:graphic>
          <a:graphicData uri="http://schemas.openxmlformats.org/drawingml/2006/table">
            <a:tbl>
              <a:tblPr firstRow="1" firstCol="1" bandRow="1"/>
              <a:tblGrid>
                <a:gridCol w="2206574"/>
                <a:gridCol w="1322173"/>
                <a:gridCol w="1322173"/>
                <a:gridCol w="1322173"/>
                <a:gridCol w="1232109"/>
                <a:gridCol w="1232109"/>
              </a:tblGrid>
              <a:tr h="2611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РОЗПОДІЛЕНО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035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Розпорядженням № 362 від 11.05.16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Розпорядженням № 432 від 08.06.16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Розпорядженням № 480 від 13.07.16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Розпорядження № 797 від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Arial"/>
                          <a:ea typeface="Calibri"/>
                          <a:cs typeface="Times New Roman"/>
                        </a:rPr>
                        <a:t>02.11.2016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Всього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ОСВІТА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98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343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443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проекти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млн.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305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853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ВОДОПОСТАЧАННЯ і ВОДОВІДВЕДЕННЯ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378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проект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млн.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109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588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МЕДИЦИНА І СОЦЗАХИСТ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144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76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370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uk-UA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проекти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uk-UA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млн. грн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124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574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ДОРОЖНЬО-ТРАНСПОРТНА інфраструктура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77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306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97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583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КУЛЬТУРА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132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172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ГАЗ, ТЕПЛО,ЕНЕРГО- ПОСТАЧАННЯ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37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47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СПОРТ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ІНШЕ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проекти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548D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41</a:t>
                      </a:r>
                      <a:r>
                        <a:rPr lang="uk-UA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проектів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DA34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85</a:t>
                      </a:r>
                      <a:r>
                        <a:rPr lang="uk-UA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млн грн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936" marR="63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256338" y="6211669"/>
            <a:ext cx="863731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* </a:t>
            </a:r>
            <a:r>
              <a:rPr lang="uk-UA" sz="1200" dirty="0" smtClean="0"/>
              <a:t>розпорядженням від 02.11.2016 № 797 за пропозиціями регіонів з переліку виключено 1 проект водовідведення (1 млн.) та </a:t>
            </a:r>
            <a:br>
              <a:rPr lang="uk-UA" sz="1200" dirty="0" smtClean="0"/>
            </a:br>
            <a:r>
              <a:rPr lang="uk-UA" sz="1200" dirty="0" smtClean="0"/>
              <a:t>1 проект дорожньо-транспортної інфраструктури (2,8 млн.)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8795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78257" y="352356"/>
            <a:ext cx="7882731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201</a:t>
            </a:r>
            <a:r>
              <a:rPr lang="en-US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6</a:t>
            </a: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 РІК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Изображение 1" descr="minregion_logo_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876627"/>
            <a:ext cx="8456613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'є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51063"/>
              </p:ext>
            </p:extLst>
          </p:nvPr>
        </p:nvGraphicFramePr>
        <p:xfrm>
          <a:off x="179388" y="995363"/>
          <a:ext cx="8796337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Аркуш" r:id="rId6" imgW="9343898" imgH="7048620" progId="Excel.Sheet.12">
                  <p:embed/>
                </p:oleObj>
              </mc:Choice>
              <mc:Fallback>
                <p:oleObj name="Аркуш" r:id="rId6" imgW="9343898" imgH="7048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388" y="995363"/>
                        <a:ext cx="8796337" cy="574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828092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uk-UA" sz="4000" b="1" dirty="0" smtClean="0">
              <a:solidFill>
                <a:srgbClr val="1D89CB"/>
              </a:solidFill>
            </a:endParaRPr>
          </a:p>
          <a:p>
            <a:pPr algn="ctr"/>
            <a:r>
              <a:rPr lang="uk-UA" sz="5400" b="1" dirty="0" smtClean="0">
                <a:solidFill>
                  <a:srgbClr val="1D89CB"/>
                </a:solidFill>
              </a:rPr>
              <a:t>ДЯКУЮ ЗА УВАГУ !</a:t>
            </a:r>
          </a:p>
          <a:p>
            <a:pPr algn="ctr"/>
            <a:endParaRPr lang="uk-UA" sz="4000" b="1" dirty="0">
              <a:solidFill>
                <a:srgbClr val="1D89CB"/>
              </a:solidFill>
            </a:endParaRPr>
          </a:p>
          <a:p>
            <a:pPr algn="ctr"/>
            <a:r>
              <a:rPr lang="uk-UA" sz="5400" b="1" dirty="0" smtClean="0">
                <a:solidFill>
                  <a:srgbClr val="1D89CB"/>
                </a:solidFill>
                <a:sym typeface="Wingdings" panose="05000000000000000000" pitchFamily="2" charset="2"/>
              </a:rPr>
              <a:t></a:t>
            </a:r>
            <a:endParaRPr lang="uk-UA" sz="4000" b="1" dirty="0">
              <a:solidFill>
                <a:srgbClr val="1D89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5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B238-E5C8-4806-8CFE-7B153C4DC58A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19" name="Изображение 1" descr="minregion_logo_conce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20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НОРМАТИВНА БАЗА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391755" y="1196752"/>
            <a:ext cx="8370378" cy="5184576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b="1" i="1" dirty="0">
                <a:solidFill>
                  <a:schemeClr val="tx1"/>
                </a:solidFill>
              </a:rPr>
              <a:t>Стаття </a:t>
            </a:r>
            <a:r>
              <a:rPr lang="uk-UA" sz="2200" b="1" i="1" dirty="0" smtClean="0">
                <a:solidFill>
                  <a:schemeClr val="tx1"/>
                </a:solidFill>
              </a:rPr>
              <a:t>24</a:t>
            </a:r>
            <a:r>
              <a:rPr lang="uk-UA" sz="2200" b="1" i="1" baseline="30000" dirty="0" smtClean="0">
                <a:solidFill>
                  <a:schemeClr val="tx1"/>
                </a:solidFill>
              </a:rPr>
              <a:t>1</a:t>
            </a:r>
            <a:r>
              <a:rPr lang="uk-UA" sz="2200" b="1" i="1" dirty="0" smtClean="0">
                <a:solidFill>
                  <a:schemeClr val="tx1"/>
                </a:solidFill>
              </a:rPr>
              <a:t> </a:t>
            </a:r>
            <a:r>
              <a:rPr lang="uk-UA" sz="2200" b="1" i="1" dirty="0">
                <a:solidFill>
                  <a:schemeClr val="tx1"/>
                </a:solidFill>
              </a:rPr>
              <a:t>"</a:t>
            </a:r>
            <a:r>
              <a:rPr lang="uk-UA" sz="2200" b="1" i="1" dirty="0">
                <a:solidFill>
                  <a:srgbClr val="0070C0"/>
                </a:solidFill>
              </a:rPr>
              <a:t>Державний фонд регіонального розвитку</a:t>
            </a:r>
            <a:r>
              <a:rPr lang="uk-UA" sz="2200" b="1" i="1" dirty="0">
                <a:solidFill>
                  <a:schemeClr val="tx1"/>
                </a:solidFill>
              </a:rPr>
              <a:t>" Бюджетного кодексу </a:t>
            </a:r>
            <a:r>
              <a:rPr lang="uk-UA" sz="2200" b="1" i="1" dirty="0" smtClean="0">
                <a:solidFill>
                  <a:schemeClr val="tx1"/>
                </a:solidFill>
              </a:rPr>
              <a:t>України;</a:t>
            </a:r>
            <a:endParaRPr lang="uk-UA" sz="2200" b="1" i="1" dirty="0">
              <a:solidFill>
                <a:schemeClr val="tx1"/>
              </a:solidFill>
            </a:endParaRPr>
          </a:p>
          <a:p>
            <a:pPr marL="177800" indent="-1778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b="1" i="1" dirty="0">
                <a:solidFill>
                  <a:schemeClr val="tx1"/>
                </a:solidFill>
              </a:rPr>
              <a:t>Закон України "</a:t>
            </a:r>
            <a:r>
              <a:rPr lang="uk-UA" sz="2200" b="1" i="1" dirty="0">
                <a:solidFill>
                  <a:srgbClr val="0070C0"/>
                </a:solidFill>
              </a:rPr>
              <a:t>Про засади державної регіональної політики </a:t>
            </a:r>
            <a:r>
              <a:rPr lang="uk-UA" sz="2200" b="1" i="1" dirty="0" smtClean="0">
                <a:solidFill>
                  <a:schemeClr val="tx1"/>
                </a:solidFill>
              </a:rPr>
              <a:t>";</a:t>
            </a:r>
            <a:endParaRPr lang="uk-UA" sz="2200" b="1" i="1" dirty="0">
              <a:solidFill>
                <a:schemeClr val="tx1"/>
              </a:solidFill>
            </a:endParaRPr>
          </a:p>
          <a:p>
            <a:pPr marL="177800" indent="-1778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b="1" i="1" dirty="0">
                <a:solidFill>
                  <a:srgbClr val="0070C0"/>
                </a:solidFill>
              </a:rPr>
              <a:t>Державна стратегія </a:t>
            </a:r>
            <a:r>
              <a:rPr lang="uk-UA" sz="2200" b="1" i="1" dirty="0" smtClean="0">
                <a:solidFill>
                  <a:schemeClr val="tx1"/>
                </a:solidFill>
              </a:rPr>
              <a:t>регіонального розвитку України </a:t>
            </a:r>
            <a:r>
              <a:rPr lang="uk-UA" sz="2200" b="1" i="1" dirty="0">
                <a:solidFill>
                  <a:schemeClr val="tx1"/>
                </a:solidFill>
              </a:rPr>
              <a:t>на період до 2020 </a:t>
            </a:r>
            <a:r>
              <a:rPr lang="uk-UA" sz="2200" b="1" i="1" dirty="0" smtClean="0">
                <a:solidFill>
                  <a:schemeClr val="tx1"/>
                </a:solidFill>
              </a:rPr>
              <a:t>року;</a:t>
            </a:r>
            <a:endParaRPr lang="uk-UA" sz="2200" b="1" i="1" dirty="0">
              <a:solidFill>
                <a:schemeClr val="tx1"/>
              </a:solidFill>
            </a:endParaRPr>
          </a:p>
          <a:p>
            <a:pPr marL="177800" indent="-1778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b="1" i="1" dirty="0" smtClean="0">
                <a:solidFill>
                  <a:schemeClr val="tx1"/>
                </a:solidFill>
              </a:rPr>
              <a:t>Постанова </a:t>
            </a:r>
            <a:r>
              <a:rPr lang="uk-UA" sz="2200" b="1" i="1" dirty="0">
                <a:solidFill>
                  <a:schemeClr val="tx1"/>
                </a:solidFill>
              </a:rPr>
              <a:t>Кабінету Міністрів України </a:t>
            </a:r>
            <a:r>
              <a:rPr lang="uk-UA" sz="2200" b="1" i="1" dirty="0">
                <a:solidFill>
                  <a:srgbClr val="0070C0"/>
                </a:solidFill>
              </a:rPr>
              <a:t>від </a:t>
            </a:r>
            <a:r>
              <a:rPr lang="uk-UA" sz="2200" b="1" i="1" dirty="0" smtClean="0">
                <a:solidFill>
                  <a:srgbClr val="0070C0"/>
                </a:solidFill>
              </a:rPr>
              <a:t>18.03.2015 № </a:t>
            </a:r>
            <a:r>
              <a:rPr lang="uk-UA" sz="2200" b="1" i="1" dirty="0">
                <a:solidFill>
                  <a:srgbClr val="0070C0"/>
                </a:solidFill>
              </a:rPr>
              <a:t>196 </a:t>
            </a:r>
            <a:r>
              <a:rPr lang="uk-UA" sz="2200" b="1" i="1" dirty="0">
                <a:solidFill>
                  <a:schemeClr val="tx1"/>
                </a:solidFill>
              </a:rPr>
              <a:t>"Деякі питання державного фонду регіонального розвитку ";</a:t>
            </a:r>
          </a:p>
          <a:p>
            <a:pPr marL="177800" indent="-1778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200" b="1" i="1" dirty="0">
                <a:solidFill>
                  <a:schemeClr val="tx1"/>
                </a:solidFill>
              </a:rPr>
              <a:t>Наказ Міністерства регіонального розвитку, будівництва та житлово-комунального господарства "Питання підготовки, оцінки та відбору інвестиційних програм і проектів регіонального розвитку, що можуть реалізовуватися за рахунок коштів державного фонду регіонального розвитку" (</a:t>
            </a:r>
            <a:r>
              <a:rPr lang="uk-UA" sz="2200" b="1" i="1" dirty="0">
                <a:solidFill>
                  <a:srgbClr val="0070C0"/>
                </a:solidFill>
              </a:rPr>
              <a:t>№ 80, від 24 квітня 2015 </a:t>
            </a:r>
            <a:r>
              <a:rPr lang="uk-UA" sz="2200" b="1" i="1" dirty="0" smtClean="0">
                <a:solidFill>
                  <a:srgbClr val="0070C0"/>
                </a:solidFill>
              </a:rPr>
              <a:t>року зі змінами від 01.04.2016 № 80</a:t>
            </a:r>
            <a:r>
              <a:rPr lang="uk-UA" sz="2200" b="1" i="1" dirty="0" smtClean="0">
                <a:solidFill>
                  <a:schemeClr val="tx1"/>
                </a:solidFill>
              </a:rPr>
              <a:t>)</a:t>
            </a:r>
            <a:endParaRPr lang="uk-UA" sz="2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0611" y="1196752"/>
            <a:ext cx="8296189" cy="5133713"/>
          </a:xfrm>
        </p:spPr>
        <p:txBody>
          <a:bodyPr>
            <a:spAutoFit/>
          </a:bodyPr>
          <a:lstStyle/>
          <a:p>
            <a:pPr marL="0" indent="355600" algn="just">
              <a:buNone/>
            </a:pPr>
            <a:r>
              <a:rPr lang="uk-UA" sz="2600" dirty="0" smtClean="0"/>
              <a:t>Обсяг коштів ДФРР </a:t>
            </a:r>
            <a:r>
              <a:rPr lang="uk-UA" sz="2600" b="1" dirty="0" smtClean="0">
                <a:solidFill>
                  <a:srgbClr val="0070C0"/>
                </a:solidFill>
              </a:rPr>
              <a:t>затверджується Законом України про Державний бюджет України </a:t>
            </a:r>
            <a:r>
              <a:rPr lang="uk-UA" sz="2600" dirty="0" smtClean="0"/>
              <a:t>на відповідний бюджетний період </a:t>
            </a:r>
            <a:r>
              <a:rPr lang="uk-UA" sz="2600" i="1" dirty="0" smtClean="0">
                <a:solidFill>
                  <a:srgbClr val="0070C0"/>
                </a:solidFill>
              </a:rPr>
              <a:t>(</a:t>
            </a:r>
            <a:r>
              <a:rPr lang="uk-UA" sz="2600" b="1" i="1" dirty="0" smtClean="0">
                <a:solidFill>
                  <a:srgbClr val="0070C0"/>
                </a:solidFill>
              </a:rPr>
              <a:t>не менше, ніж 1 відсоток </a:t>
            </a:r>
            <a:r>
              <a:rPr lang="uk-UA" sz="2600" i="1" dirty="0" smtClean="0">
                <a:solidFill>
                  <a:srgbClr val="0070C0"/>
                </a:solidFill>
              </a:rPr>
              <a:t>обсягу доходів загального фонду держбюджету</a:t>
            </a:r>
            <a:r>
              <a:rPr lang="ru-RU" sz="2600" i="1" dirty="0" smtClean="0">
                <a:solidFill>
                  <a:srgbClr val="0070C0"/>
                </a:solidFill>
              </a:rPr>
              <a:t>)</a:t>
            </a:r>
            <a:endParaRPr lang="uk-UA" sz="2600" i="1" dirty="0">
              <a:solidFill>
                <a:srgbClr val="0070C0"/>
              </a:solidFill>
            </a:endParaRPr>
          </a:p>
          <a:p>
            <a:pPr marL="0" indent="355600" algn="just">
              <a:buNone/>
            </a:pPr>
            <a:r>
              <a:rPr lang="uk-UA" sz="2600" dirty="0" smtClean="0"/>
              <a:t>Кошти ДФРР між обласними та Київською міською держадміністраціями розподіляються таким чином:</a:t>
            </a:r>
          </a:p>
          <a:p>
            <a:pPr marL="541338" indent="-185738" algn="just" fontAlgn="base"/>
            <a:r>
              <a:rPr lang="uk-UA" sz="2600" b="1" dirty="0" smtClean="0">
                <a:solidFill>
                  <a:srgbClr val="0070C0"/>
                </a:solidFill>
              </a:rPr>
              <a:t>80 %</a:t>
            </a:r>
            <a:r>
              <a:rPr lang="uk-UA" sz="2600" dirty="0" smtClean="0"/>
              <a:t> - відповідно до </a:t>
            </a:r>
            <a:r>
              <a:rPr lang="uk-UA" sz="2600" b="1" dirty="0" smtClean="0">
                <a:solidFill>
                  <a:srgbClr val="0070C0"/>
                </a:solidFill>
              </a:rPr>
              <a:t>чисельності</a:t>
            </a:r>
            <a:r>
              <a:rPr lang="uk-UA" sz="2600" dirty="0" smtClean="0">
                <a:solidFill>
                  <a:srgbClr val="0070C0"/>
                </a:solidFill>
              </a:rPr>
              <a:t> </a:t>
            </a:r>
            <a:r>
              <a:rPr lang="uk-UA" sz="2600" dirty="0" smtClean="0"/>
              <a:t>населення, яке проживає у відповідному регіоні;</a:t>
            </a:r>
          </a:p>
          <a:p>
            <a:pPr marL="541338" indent="-185738" algn="just" fontAlgn="base"/>
            <a:r>
              <a:rPr lang="uk-UA" sz="2600" b="1" dirty="0" smtClean="0">
                <a:solidFill>
                  <a:srgbClr val="0070C0"/>
                </a:solidFill>
              </a:rPr>
              <a:t>20 %</a:t>
            </a:r>
            <a:r>
              <a:rPr lang="uk-UA" sz="2600" dirty="0" smtClean="0">
                <a:solidFill>
                  <a:srgbClr val="0070C0"/>
                </a:solidFill>
              </a:rPr>
              <a:t> </a:t>
            </a:r>
            <a:r>
              <a:rPr lang="uk-UA" sz="2600" dirty="0" smtClean="0"/>
              <a:t>- відповідно до показника валового регіонального продукту в розрахунку на одну особу </a:t>
            </a:r>
            <a:r>
              <a:rPr lang="uk-UA" sz="2600" i="1" dirty="0" smtClean="0"/>
              <a:t>(</a:t>
            </a:r>
            <a:r>
              <a:rPr lang="uk-UA" sz="2600" i="1" dirty="0" smtClean="0">
                <a:solidFill>
                  <a:srgbClr val="0070C0"/>
                </a:solidFill>
              </a:rPr>
              <a:t>для регіонів, у яких цей показник </a:t>
            </a:r>
            <a:r>
              <a:rPr lang="uk-UA" sz="2600" b="1" i="1" dirty="0" smtClean="0">
                <a:solidFill>
                  <a:srgbClr val="0070C0"/>
                </a:solidFill>
              </a:rPr>
              <a:t>менше 75 відсотків </a:t>
            </a:r>
            <a:r>
              <a:rPr lang="uk-UA" sz="2600" i="1" dirty="0" smtClean="0">
                <a:solidFill>
                  <a:srgbClr val="0070C0"/>
                </a:solidFill>
              </a:rPr>
              <a:t>середнього показника по Україні</a:t>
            </a:r>
            <a:r>
              <a:rPr lang="uk-UA" sz="2600" i="1" dirty="0" smtClean="0"/>
              <a:t>)</a:t>
            </a:r>
            <a:endParaRPr lang="uk-UA" sz="26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10" name="Изображение 1" descr="minregion_logo_conce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11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СХЕМА РОЗПОДІЛУ ЗА РЕГІОНАМИ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9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9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2" name="Прямокутник 1"/>
          <p:cNvSpPr/>
          <p:nvPr/>
        </p:nvSpPr>
        <p:spPr>
          <a:xfrm>
            <a:off x="390610" y="1098003"/>
            <a:ext cx="83703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u="sng" dirty="0" smtClean="0"/>
              <a:t>Інвестиційні програми і проекти повинні відповідати одній з таких умов:</a:t>
            </a:r>
          </a:p>
          <a:p>
            <a:pPr algn="ctr"/>
            <a:endParaRPr lang="uk-UA" sz="1600" b="1" u="sng" dirty="0" smtClean="0"/>
          </a:p>
          <a:p>
            <a:pPr marL="342900" indent="-342900" algn="just">
              <a:buAutoNum type="arabicParenR"/>
            </a:pPr>
            <a:r>
              <a:rPr lang="uk-UA" dirty="0" smtClean="0"/>
              <a:t>відповідність пріоритетам, визначеним у Державній стратегії регіонального розвитку, </a:t>
            </a:r>
            <a:r>
              <a:rPr lang="uk-UA" b="1" dirty="0" smtClean="0"/>
              <a:t>стратегіях розвитку регіонів та планам заходів з їх реалізації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	</a:t>
            </a:r>
            <a:r>
              <a:rPr lang="uk-UA" b="1" i="1" dirty="0" smtClean="0">
                <a:solidFill>
                  <a:srgbClr val="0070C0"/>
                </a:solidFill>
              </a:rPr>
              <a:t>Затверджена регіональна стратегія розвитку до 2020 року, 	затверджений план заходів  з реалізації регіональної стратегії 	регіонального розвитку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2) впровадження інвестиційних програм і проектів як проектів  </a:t>
            </a:r>
            <a:r>
              <a:rPr lang="uk-UA" b="1" dirty="0" smtClean="0"/>
              <a:t>співробітництва </a:t>
            </a:r>
            <a:r>
              <a:rPr lang="uk-UA" dirty="0" smtClean="0"/>
              <a:t>територіальних громад</a:t>
            </a:r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	</a:t>
            </a:r>
            <a:r>
              <a:rPr lang="uk-UA" b="1" i="1" dirty="0" smtClean="0">
                <a:solidFill>
                  <a:srgbClr val="0070C0"/>
                </a:solidFill>
              </a:rPr>
              <a:t>Договір про співробітництво територіальних громад, </a:t>
            </a:r>
            <a:r>
              <a:rPr lang="uk-UA" b="1" i="1" dirty="0">
                <a:solidFill>
                  <a:srgbClr val="0070C0"/>
                </a:solidFill>
              </a:rPr>
              <a:t>внесений у </a:t>
            </a:r>
            <a:r>
              <a:rPr lang="uk-UA" b="1" i="1" dirty="0" smtClean="0">
                <a:solidFill>
                  <a:srgbClr val="0070C0"/>
                </a:solidFill>
              </a:rPr>
              <a:t>	реєстр </a:t>
            </a:r>
            <a:r>
              <a:rPr lang="uk-UA" b="1" i="1" dirty="0">
                <a:solidFill>
                  <a:srgbClr val="0070C0"/>
                </a:solidFill>
              </a:rPr>
              <a:t>договорів про співробітництво територіальних громад</a:t>
            </a:r>
          </a:p>
          <a:p>
            <a:pPr algn="just"/>
            <a:endParaRPr lang="uk-UA" dirty="0" smtClean="0">
              <a:solidFill>
                <a:srgbClr val="0070C0"/>
              </a:solidFill>
            </a:endParaRPr>
          </a:p>
          <a:p>
            <a:pPr algn="just"/>
            <a:r>
              <a:rPr lang="uk-UA" dirty="0" smtClean="0"/>
              <a:t>3) підтримка</a:t>
            </a:r>
            <a:r>
              <a:rPr lang="uk-UA" b="1" dirty="0" smtClean="0"/>
              <a:t> добровільно об’єднаних територіальних громад</a:t>
            </a:r>
            <a:endParaRPr lang="uk-UA" dirty="0" smtClean="0"/>
          </a:p>
          <a:p>
            <a:pPr algn="just"/>
            <a:r>
              <a:rPr lang="uk-UA" b="1" i="1" dirty="0" smtClean="0">
                <a:solidFill>
                  <a:srgbClr val="FF0000"/>
                </a:solidFill>
              </a:rPr>
              <a:t>	</a:t>
            </a:r>
            <a:r>
              <a:rPr lang="uk-UA" b="1" i="1" dirty="0" smtClean="0">
                <a:solidFill>
                  <a:srgbClr val="0070C0"/>
                </a:solidFill>
              </a:rPr>
              <a:t>Добровільно об’єднані територіальні громади, внесені до державного 	реєстру як юридичні особи публічного права</a:t>
            </a:r>
          </a:p>
          <a:p>
            <a:pPr algn="ctr"/>
            <a:endParaRPr lang="uk-UA" sz="1600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71600" y="376531"/>
            <a:ext cx="7715200" cy="46166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879279" algn="l"/>
              </a:tabLst>
            </a:pPr>
            <a:r>
              <a:rPr lang="uk-UA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УМОВИ ФІНАНСУВАННЯ ПРОЕКТІВ</a:t>
            </a:r>
            <a:endParaRPr lang="uk-UA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9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2" name="Прямокутник 1"/>
          <p:cNvSpPr/>
          <p:nvPr/>
        </p:nvSpPr>
        <p:spPr>
          <a:xfrm>
            <a:off x="390611" y="1098003"/>
            <a:ext cx="837037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u="sng" dirty="0" smtClean="0">
                <a:solidFill>
                  <a:srgbClr val="0070C0"/>
                </a:solidFill>
              </a:rPr>
              <a:t>Основними умовами </a:t>
            </a:r>
            <a:r>
              <a:rPr lang="uk-UA" sz="2200" u="sng" dirty="0" smtClean="0">
                <a:solidFill>
                  <a:srgbClr val="0070C0"/>
                </a:solidFill>
              </a:rPr>
              <a:t>відбору регіональною комісією інвестиційних програм і проектів є їх відповідність таким критеріям:</a:t>
            </a:r>
          </a:p>
          <a:p>
            <a:pPr algn="ctr"/>
            <a:endParaRPr lang="uk-UA" sz="1400" b="1" u="sng" dirty="0" smtClean="0"/>
          </a:p>
          <a:p>
            <a:pPr algn="just">
              <a:spcAft>
                <a:spcPts val="1200"/>
              </a:spcAft>
            </a:pPr>
            <a:r>
              <a:rPr lang="uk-UA" sz="2000" dirty="0" smtClean="0"/>
              <a:t>1) для інвестиційних програм і проектів, які передбачають будівництво,  - наявність затвердженої в установленому законодавством порядку </a:t>
            </a:r>
            <a:r>
              <a:rPr lang="uk-UA" sz="2000" b="1" dirty="0" smtClean="0"/>
              <a:t>проектної документації</a:t>
            </a:r>
            <a:r>
              <a:rPr lang="uk-UA" sz="2000" dirty="0" smtClean="0"/>
              <a:t>;</a:t>
            </a:r>
          </a:p>
          <a:p>
            <a:pPr algn="just">
              <a:spcAft>
                <a:spcPts val="1200"/>
              </a:spcAft>
            </a:pPr>
            <a:r>
              <a:rPr lang="uk-UA" sz="2000" dirty="0" smtClean="0"/>
              <a:t>2) календарний план реалізації становить від </a:t>
            </a:r>
            <a:r>
              <a:rPr lang="uk-UA" sz="2000" b="1" dirty="0" smtClean="0"/>
              <a:t>одного до трьох років</a:t>
            </a:r>
            <a:r>
              <a:rPr lang="uk-UA" sz="2000" dirty="0" smtClean="0"/>
              <a:t>;</a:t>
            </a:r>
          </a:p>
          <a:p>
            <a:pPr algn="just">
              <a:spcAft>
                <a:spcPts val="1200"/>
              </a:spcAft>
            </a:pPr>
            <a:r>
              <a:rPr lang="uk-UA" sz="2000" dirty="0" smtClean="0"/>
              <a:t>3) </a:t>
            </a:r>
            <a:r>
              <a:rPr lang="uk-UA" sz="2000" b="1" dirty="0" smtClean="0"/>
              <a:t>співфінансування</a:t>
            </a:r>
            <a:r>
              <a:rPr lang="uk-UA" sz="2000" dirty="0" smtClean="0"/>
              <a:t> з місцевих бюджетів на рівні 10 відсотків;</a:t>
            </a:r>
          </a:p>
          <a:p>
            <a:pPr algn="just">
              <a:spcAft>
                <a:spcPts val="1200"/>
              </a:spcAft>
            </a:pPr>
            <a:r>
              <a:rPr lang="uk-UA" sz="2000" dirty="0" smtClean="0"/>
              <a:t>4) спроможність заявників забезпечувати </a:t>
            </a:r>
            <a:r>
              <a:rPr lang="uk-UA" sz="2000" b="1" dirty="0" smtClean="0"/>
              <a:t>подальше власне фінансування</a:t>
            </a:r>
            <a:r>
              <a:rPr lang="uk-UA" sz="2000" dirty="0" smtClean="0"/>
              <a:t> або </a:t>
            </a:r>
            <a:r>
              <a:rPr lang="uk-UA" sz="2000" b="1" dirty="0" smtClean="0"/>
              <a:t>утримання</a:t>
            </a:r>
            <a:r>
              <a:rPr lang="uk-UA" sz="2000" dirty="0" smtClean="0"/>
              <a:t> об’єктів за рахунок коштів місцевих бюджетів.</a:t>
            </a:r>
          </a:p>
          <a:p>
            <a:pPr algn="just"/>
            <a:endParaRPr lang="uk-UA" sz="200" dirty="0" smtClean="0"/>
          </a:p>
          <a:p>
            <a:pPr algn="ctr"/>
            <a:r>
              <a:rPr lang="uk-UA" sz="2400" u="sng" dirty="0" smtClean="0">
                <a:solidFill>
                  <a:srgbClr val="0070C0"/>
                </a:solidFill>
              </a:rPr>
              <a:t>Заявниками проектів можуть бути:</a:t>
            </a:r>
          </a:p>
          <a:p>
            <a:pPr algn="ctr"/>
            <a:endParaRPr lang="uk-UA" sz="1050" u="sng" dirty="0" smtClean="0">
              <a:solidFill>
                <a:srgbClr val="0070C0"/>
              </a:solidFill>
            </a:endParaRPr>
          </a:p>
          <a:p>
            <a:pPr indent="627063" algn="just"/>
            <a:r>
              <a:rPr lang="uk-UA" b="1" i="1" dirty="0" smtClean="0"/>
              <a:t>Місцеві </a:t>
            </a:r>
            <a:r>
              <a:rPr lang="uk-UA" b="1" i="1" dirty="0"/>
              <a:t>і центральні органи виконавчої влади</a:t>
            </a:r>
            <a:r>
              <a:rPr lang="uk-UA" dirty="0"/>
              <a:t> та </a:t>
            </a:r>
            <a:r>
              <a:rPr lang="uk-UA" b="1" i="1" dirty="0"/>
              <a:t>органи місцевого </a:t>
            </a:r>
            <a:r>
              <a:rPr lang="uk-UA" b="1" i="1" dirty="0" smtClean="0"/>
              <a:t>самоврядування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971600" y="376531"/>
            <a:ext cx="7715200" cy="46166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uk-UA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КРИТЕРІЇ ФІНАНСУВАННЯ ПРОЕКТІВ</a:t>
            </a:r>
            <a:endParaRPr lang="uk-UA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круглений прямокутник 26"/>
          <p:cNvSpPr/>
          <p:nvPr/>
        </p:nvSpPr>
        <p:spPr>
          <a:xfrm>
            <a:off x="6812694" y="1665691"/>
            <a:ext cx="2079786" cy="22851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uk-UA" sz="1200" dirty="0" smtClean="0">
              <a:solidFill>
                <a:schemeClr val="tx1"/>
              </a:solidFill>
            </a:endParaRPr>
          </a:p>
          <a:p>
            <a:pPr algn="ctr"/>
            <a:endParaRPr lang="uk-UA" sz="1200" dirty="0" smtClean="0">
              <a:solidFill>
                <a:schemeClr val="tx1"/>
              </a:solidFill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За пропозиціями регіональних комісій формують узагальнений перелік </a:t>
            </a:r>
            <a:r>
              <a:rPr lang="uk-UA" sz="1400" dirty="0">
                <a:solidFill>
                  <a:schemeClr val="tx1"/>
                </a:solidFill>
              </a:rPr>
              <a:t>програм і проектів, </a:t>
            </a:r>
            <a:r>
              <a:rPr lang="uk-UA" sz="1400" dirty="0" smtClean="0">
                <a:solidFill>
                  <a:schemeClr val="tx1"/>
                </a:solidFill>
              </a:rPr>
              <a:t>подають </a:t>
            </a:r>
          </a:p>
          <a:p>
            <a:pPr algn="ctr"/>
            <a:endParaRPr lang="uk-UA" sz="1400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МІНРЕГІОНУ</a:t>
            </a: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2222682" y="1655981"/>
            <a:ext cx="2261893" cy="23099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uk-UA" sz="12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МІСЦЕВІ ТА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ЦЕНТРАЛЬНІ ОРГАНИ ВИКОНАВЧОЇ ВЛАДИ, ОМС </a:t>
            </a:r>
          </a:p>
          <a:p>
            <a:pPr algn="ctr"/>
            <a:r>
              <a:rPr lang="uk-UA" sz="1400" b="1" i="1" dirty="0" smtClean="0">
                <a:solidFill>
                  <a:srgbClr val="0070C0"/>
                </a:solidFill>
              </a:rPr>
              <a:t>Розміщують </a:t>
            </a:r>
            <a:r>
              <a:rPr lang="uk-UA" sz="1400" b="1" i="1" dirty="0">
                <a:solidFill>
                  <a:srgbClr val="0070C0"/>
                </a:solidFill>
              </a:rPr>
              <a:t>на </a:t>
            </a:r>
            <a:r>
              <a:rPr lang="uk-UA" sz="1400" b="1" i="1" dirty="0" smtClean="0">
                <a:solidFill>
                  <a:srgbClr val="0070C0"/>
                </a:solidFill>
              </a:rPr>
              <a:t>онлайн-платформі та </a:t>
            </a:r>
            <a:r>
              <a:rPr lang="uk-UA" sz="1400" b="1" i="1" dirty="0">
                <a:solidFill>
                  <a:srgbClr val="0070C0"/>
                </a:solidFill>
              </a:rPr>
              <a:t>подають програми і проекти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РЕГІОНАЛЬНИМ КОМІСІЯМ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307992" y="1716456"/>
            <a:ext cx="124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ОДА, КМДА</a:t>
            </a: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5043784" y="4484960"/>
            <a:ext cx="3272632" cy="18001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uk-UA" sz="1400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МІНРЕГІОН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Подає пропозиції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щодо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розподілу  коштів ДФРР з переліком інвестиційних програм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і проектів регіонального </a:t>
            </a:r>
            <a:r>
              <a:rPr lang="ru-RU" sz="1400" dirty="0" smtClean="0">
                <a:solidFill>
                  <a:schemeClr val="tx1"/>
                </a:solidFill>
              </a:rPr>
              <a:t>розвитку </a:t>
            </a:r>
            <a:r>
              <a:rPr lang="uk-UA" sz="1400" dirty="0" smtClean="0">
                <a:solidFill>
                  <a:schemeClr val="tx1"/>
                </a:solidFill>
              </a:rPr>
              <a:t>на </a:t>
            </a:r>
            <a:r>
              <a:rPr lang="uk-UA" sz="1400" b="1" dirty="0" smtClean="0">
                <a:solidFill>
                  <a:schemeClr val="tx1"/>
                </a:solidFill>
              </a:rPr>
              <a:t>затвердження КМУ </a:t>
            </a:r>
            <a:r>
              <a:rPr lang="uk-UA" sz="1400" dirty="0" smtClean="0">
                <a:solidFill>
                  <a:schemeClr val="tx1"/>
                </a:solidFill>
              </a:rPr>
              <a:t>за </a:t>
            </a:r>
            <a:r>
              <a:rPr lang="uk-UA" sz="1400" b="1" dirty="0" smtClean="0">
                <a:solidFill>
                  <a:schemeClr val="tx1"/>
                </a:solidFill>
              </a:rPr>
              <a:t>погодженням з Комітетом </a:t>
            </a:r>
            <a:r>
              <a:rPr lang="uk-UA" sz="1400" dirty="0" smtClean="0">
                <a:solidFill>
                  <a:schemeClr val="tx1"/>
                </a:solidFill>
              </a:rPr>
              <a:t>ВРУ з питань бюджету</a:t>
            </a: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952124" y="4484960"/>
            <a:ext cx="3200624" cy="18001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271463" algn="ctr"/>
            <a:r>
              <a:rPr lang="uk-UA" sz="1600" b="1" dirty="0" smtClean="0">
                <a:solidFill>
                  <a:schemeClr val="tx1"/>
                </a:solidFill>
              </a:rPr>
              <a:t>КОМІСІЯ ПРИ МІНРЕГІОНІ</a:t>
            </a:r>
          </a:p>
          <a:p>
            <a:pPr algn="ctr"/>
            <a:endParaRPr lang="uk-UA" sz="1100" b="1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Проводить перевірку поданих документів на відповідність законодавству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3" name="Стрілка вправо 52"/>
          <p:cNvSpPr/>
          <p:nvPr/>
        </p:nvSpPr>
        <p:spPr>
          <a:xfrm>
            <a:off x="4053317" y="5159249"/>
            <a:ext cx="1090861" cy="45162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598747" y="1628954"/>
            <a:ext cx="2054320" cy="229790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271463" algn="ctr">
              <a:tabLst>
                <a:tab pos="271463" algn="l"/>
              </a:tabLst>
            </a:pPr>
            <a:r>
              <a:rPr lang="uk-UA" sz="1600" b="1" dirty="0" smtClean="0">
                <a:solidFill>
                  <a:schemeClr val="tx1"/>
                </a:solidFill>
              </a:rPr>
              <a:t>РЕГІОНАЛЬНІ КОМІСІЇ</a:t>
            </a:r>
            <a:endParaRPr lang="uk-UA" sz="1600" dirty="0">
              <a:solidFill>
                <a:schemeClr val="tx1"/>
              </a:solidFill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Проводять відбір програм </a:t>
            </a:r>
            <a:r>
              <a:rPr lang="uk-UA" sz="1400" dirty="0">
                <a:solidFill>
                  <a:schemeClr val="tx1"/>
                </a:solidFill>
              </a:rPr>
              <a:t>та </a:t>
            </a:r>
            <a:r>
              <a:rPr lang="uk-UA" sz="1400" dirty="0" smtClean="0">
                <a:solidFill>
                  <a:schemeClr val="tx1"/>
                </a:solidFill>
              </a:rPr>
              <a:t>проектів та подають пропозиції </a:t>
            </a:r>
            <a:r>
              <a:rPr lang="uk-UA" sz="1400" dirty="0">
                <a:solidFill>
                  <a:schemeClr val="tx1"/>
                </a:solidFill>
              </a:rPr>
              <a:t>щодо формування 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переліків </a:t>
            </a:r>
            <a:r>
              <a:rPr lang="uk-UA" sz="1400" dirty="0">
                <a:solidFill>
                  <a:schemeClr val="tx1"/>
                </a:solidFill>
              </a:rPr>
              <a:t>програм і проектів </a:t>
            </a:r>
            <a:r>
              <a:rPr lang="uk-UA" sz="1000" dirty="0" smtClean="0">
                <a:solidFill>
                  <a:schemeClr val="tx1"/>
                </a:solidFill>
              </a:rPr>
              <a:t/>
            </a:r>
            <a:br>
              <a:rPr lang="uk-UA" sz="1000" dirty="0" smtClean="0">
                <a:solidFill>
                  <a:schemeClr val="tx1"/>
                </a:solidFill>
              </a:rPr>
            </a:br>
            <a:r>
              <a:rPr lang="uk-UA" sz="1600" b="1" dirty="0" smtClean="0">
                <a:solidFill>
                  <a:schemeClr val="tx1"/>
                </a:solidFill>
              </a:rPr>
              <a:t>ОДА, КМДА</a:t>
            </a: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107503" y="1628954"/>
            <a:ext cx="1964251" cy="23219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РЕГІОНАЛЬНІ КОМІСІЇ </a:t>
            </a:r>
            <a:r>
              <a:rPr lang="uk-UA" sz="1400" dirty="0" smtClean="0">
                <a:solidFill>
                  <a:schemeClr val="tx1"/>
                </a:solidFill>
              </a:rPr>
              <a:t>при обласних та Київській міській держадміністраціях</a:t>
            </a:r>
            <a:endParaRPr lang="uk-UA" sz="1400" dirty="0">
              <a:solidFill>
                <a:schemeClr val="tx1"/>
              </a:solidFill>
            </a:endParaRPr>
          </a:p>
          <a:p>
            <a:pPr lvl="0" algn="ctr"/>
            <a:endParaRPr lang="uk-UA" sz="1400" b="1" dirty="0" smtClean="0">
              <a:solidFill>
                <a:schemeClr val="tx1"/>
              </a:solidFill>
            </a:endParaRPr>
          </a:p>
          <a:p>
            <a:pPr lvl="0" algn="ctr"/>
            <a:r>
              <a:rPr lang="uk-UA" sz="1600" b="1" dirty="0" smtClean="0">
                <a:solidFill>
                  <a:schemeClr val="tx1"/>
                </a:solidFill>
              </a:rPr>
              <a:t>ОГОЛОШУЮТЬ КОНКУРС</a:t>
            </a:r>
            <a:endParaRPr lang="uk-UA" sz="1600" b="1" dirty="0">
              <a:solidFill>
                <a:schemeClr val="tx1"/>
              </a:solidFill>
            </a:endParaRPr>
          </a:p>
          <a:p>
            <a:pPr algn="ctr"/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48" name="Стрілка вправо 47"/>
          <p:cNvSpPr/>
          <p:nvPr/>
        </p:nvSpPr>
        <p:spPr>
          <a:xfrm>
            <a:off x="6617460" y="2495030"/>
            <a:ext cx="340006" cy="21884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ілка вправо 29"/>
          <p:cNvSpPr/>
          <p:nvPr/>
        </p:nvSpPr>
        <p:spPr>
          <a:xfrm>
            <a:off x="4359874" y="2565671"/>
            <a:ext cx="340006" cy="21884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МЕХАНІЗМ ФО</a:t>
            </a: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РМУВАННЯ ПЕРЕЛІКІВ 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9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32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t>6</a:t>
            </a:fld>
            <a:endParaRPr lang="uk-UA" dirty="0"/>
          </a:p>
        </p:txBody>
      </p:sp>
      <p:sp>
        <p:nvSpPr>
          <p:cNvPr id="34" name="Стрілка вправо 33"/>
          <p:cNvSpPr/>
          <p:nvPr/>
        </p:nvSpPr>
        <p:spPr>
          <a:xfrm>
            <a:off x="2019896" y="2565672"/>
            <a:ext cx="340006" cy="21884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вузол 7"/>
          <p:cNvSpPr/>
          <p:nvPr/>
        </p:nvSpPr>
        <p:spPr>
          <a:xfrm>
            <a:off x="358622" y="1628954"/>
            <a:ext cx="391451" cy="36004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</a:t>
            </a:r>
            <a:endParaRPr lang="uk-UA" dirty="0"/>
          </a:p>
        </p:txBody>
      </p:sp>
      <p:sp>
        <p:nvSpPr>
          <p:cNvPr id="35" name="Блок-схема: вузол 34"/>
          <p:cNvSpPr/>
          <p:nvPr/>
        </p:nvSpPr>
        <p:spPr>
          <a:xfrm>
            <a:off x="2336412" y="1696710"/>
            <a:ext cx="432048" cy="41640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ІІ</a:t>
            </a:r>
            <a:endParaRPr lang="uk-UA" b="1" dirty="0"/>
          </a:p>
        </p:txBody>
      </p:sp>
      <p:sp>
        <p:nvSpPr>
          <p:cNvPr id="36" name="Блок-схема: вузол 35"/>
          <p:cNvSpPr/>
          <p:nvPr/>
        </p:nvSpPr>
        <p:spPr>
          <a:xfrm>
            <a:off x="4636504" y="1666790"/>
            <a:ext cx="507674" cy="44632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ІІІ</a:t>
            </a:r>
            <a:endParaRPr lang="uk-UA" sz="1600" b="1" dirty="0"/>
          </a:p>
        </p:txBody>
      </p:sp>
      <p:sp>
        <p:nvSpPr>
          <p:cNvPr id="37" name="Блок-схема: вузол 36"/>
          <p:cNvSpPr/>
          <p:nvPr/>
        </p:nvSpPr>
        <p:spPr>
          <a:xfrm>
            <a:off x="6843774" y="1716456"/>
            <a:ext cx="504055" cy="47154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IV</a:t>
            </a:r>
            <a:endParaRPr lang="uk-UA" sz="1500" b="1" dirty="0"/>
          </a:p>
        </p:txBody>
      </p:sp>
      <p:sp>
        <p:nvSpPr>
          <p:cNvPr id="38" name="Блок-схема: вузол 37"/>
          <p:cNvSpPr/>
          <p:nvPr/>
        </p:nvSpPr>
        <p:spPr>
          <a:xfrm>
            <a:off x="993044" y="4509120"/>
            <a:ext cx="504056" cy="484484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endParaRPr lang="uk-UA" sz="2400" b="1" dirty="0"/>
          </a:p>
        </p:txBody>
      </p:sp>
      <p:sp>
        <p:nvSpPr>
          <p:cNvPr id="39" name="Блок-схема: вузол 38"/>
          <p:cNvSpPr/>
          <p:nvPr/>
        </p:nvSpPr>
        <p:spPr>
          <a:xfrm>
            <a:off x="5060630" y="4511922"/>
            <a:ext cx="582510" cy="454657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2108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9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t>7</a:t>
            </a:fld>
            <a:endParaRPr lang="uk-UA" dirty="0"/>
          </a:p>
        </p:txBody>
      </p:sp>
      <p:sp>
        <p:nvSpPr>
          <p:cNvPr id="2" name="Прямокутник 1"/>
          <p:cNvSpPr/>
          <p:nvPr/>
        </p:nvSpPr>
        <p:spPr>
          <a:xfrm>
            <a:off x="390611" y="1312887"/>
            <a:ext cx="829618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Регіональна 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комісія </a:t>
            </a:r>
            <a:r>
              <a:rPr lang="uk-UA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оголошує збір проектів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(на 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сайті)</a:t>
            </a:r>
          </a:p>
          <a:p>
            <a:pPr marL="342900" indent="-342900" algn="just">
              <a:buAutoNum type="arabicPeriod"/>
            </a:pPr>
            <a:endParaRPr lang="uk-UA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Заявники звертаються до </a:t>
            </a:r>
            <a:r>
              <a:rPr lang="uk-UA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регіонального </a:t>
            </a:r>
            <a:r>
              <a:rPr lang="uk-UA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адміністратора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сайту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http://dfrr.minregion.gov.ua 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отримують 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логін/пароль, вносять інформацію про 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</a:t>
            </a:r>
          </a:p>
          <a:p>
            <a:pPr algn="just"/>
            <a:endParaRPr lang="uk-UA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uk-UA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Члени регіональної комісії 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отримують логін/пароль 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сайті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://dfrr.minregion.gov.ua 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 </a:t>
            </a:r>
            <a:r>
              <a:rPr lang="uk-UA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оцінюють </a:t>
            </a:r>
            <a:r>
              <a:rPr lang="uk-UA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проекти</a:t>
            </a:r>
          </a:p>
          <a:p>
            <a:pPr algn="just"/>
            <a:endParaRPr lang="uk-UA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Регіональна комісія приймає </a:t>
            </a:r>
            <a:r>
              <a:rPr lang="uk-UA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рішення</a:t>
            </a:r>
          </a:p>
          <a:p>
            <a:pPr algn="just"/>
            <a:endParaRPr lang="uk-UA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</a:t>
            </a:r>
            <a:r>
              <a:rPr lang="uk-UA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ОДА подає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перелік відібраних проектів у 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Мінрегіон</a:t>
            </a:r>
          </a:p>
          <a:p>
            <a:pPr algn="just"/>
            <a:endParaRPr lang="uk-UA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Міжвідомча Конкурсна 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комісія 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Мінрегіоні здійснює </a:t>
            </a:r>
            <a:r>
              <a:rPr lang="uk-UA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перевірку проектів на відповідність вимогам законодавства</a:t>
            </a:r>
            <a:endParaRPr lang="uk-UA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uk-UA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</a:t>
            </a:r>
            <a:r>
              <a:rPr lang="uk-UA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Кабмін затверджує </a:t>
            </a:r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переліки відібраних проектів за погодженням із </a:t>
            </a:r>
            <a:endParaRPr lang="uk-UA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Комітетом Верховної Ради України з питань бюджету</a:t>
            </a:r>
          </a:p>
          <a:p>
            <a:pPr algn="just"/>
            <a:endParaRPr lang="uk-UA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uk-UA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 </a:t>
            </a:r>
            <a:r>
              <a:rPr lang="uk-UA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Мінфін</a:t>
            </a:r>
            <a:r>
              <a:rPr lang="uk-UA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спрямовує </a:t>
            </a:r>
            <a:r>
              <a:rPr lang="uk-UA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кошти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879084" y="376530"/>
            <a:ext cx="7807716" cy="46166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879279" algn="l"/>
              </a:tabLst>
            </a:pPr>
            <a:r>
              <a:rPr lang="uk-UA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ЯК ПОДАТИ ПРОЕКТ</a:t>
            </a:r>
            <a:endParaRPr lang="uk-UA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РОБОТА РЕГІОНАЛЬНИХ КОМІСІЙ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7" name="Прямоугольник 2"/>
          <p:cNvSpPr/>
          <p:nvPr/>
        </p:nvSpPr>
        <p:spPr>
          <a:xfrm flipV="1">
            <a:off x="390611" y="1100058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478868" y="1289521"/>
            <a:ext cx="8193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1D89CB"/>
                </a:solidFill>
              </a:rPr>
              <a:t>Основні </a:t>
            </a:r>
            <a:r>
              <a:rPr lang="uk-UA" sz="2000" b="1" u="sng" dirty="0" smtClean="0">
                <a:solidFill>
                  <a:srgbClr val="1D89CB"/>
                </a:solidFill>
              </a:rPr>
              <a:t>вимоги до організації підготовки, оцінки та відбору інвестиційних програм і проектів регіонального розвитку   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82594" y="1988840"/>
            <a:ext cx="8193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Секретар регіональної комісії, керівник відповідального підрозділу ОДА, забезпечує </a:t>
            </a:r>
            <a:r>
              <a:rPr lang="uk-UA" b="1" dirty="0"/>
              <a:t>своєчасне </a:t>
            </a:r>
            <a:r>
              <a:rPr lang="uk-UA" b="1" dirty="0" smtClean="0"/>
              <a:t>розміщення, опрацювання</a:t>
            </a:r>
            <a:r>
              <a:rPr lang="uk-UA" b="1" dirty="0"/>
              <a:t> </a:t>
            </a:r>
            <a:r>
              <a:rPr lang="uk-UA" b="1" dirty="0" smtClean="0"/>
              <a:t>та оцінювання проектів</a:t>
            </a:r>
            <a:r>
              <a:rPr lang="uk-UA" dirty="0" smtClean="0"/>
              <a:t>, наданих заявниками на платформу </a:t>
            </a:r>
            <a:r>
              <a:rPr lang="en-US" u="sng" dirty="0" smtClean="0">
                <a:solidFill>
                  <a:srgbClr val="1D89CB"/>
                </a:solidFill>
                <a:latin typeface="+mj-lt"/>
              </a:rPr>
              <a:t>dfrr.minregion</a:t>
            </a:r>
            <a:r>
              <a:rPr lang="uk-UA" u="sng" dirty="0" smtClean="0">
                <a:solidFill>
                  <a:srgbClr val="1D89CB"/>
                </a:solidFill>
                <a:latin typeface="+mj-lt"/>
              </a:rPr>
              <a:t>.</a:t>
            </a:r>
            <a:r>
              <a:rPr lang="en-US" u="sng" dirty="0" smtClean="0">
                <a:solidFill>
                  <a:srgbClr val="1D89CB"/>
                </a:solidFill>
                <a:latin typeface="+mj-lt"/>
              </a:rPr>
              <a:t>gov.ua</a:t>
            </a:r>
            <a:r>
              <a:rPr lang="uk-UA" u="sng" dirty="0" smtClean="0">
                <a:solidFill>
                  <a:srgbClr val="1D89CB"/>
                </a:solidFill>
                <a:latin typeface="+mj-lt"/>
              </a:rPr>
              <a:t> 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478868" y="2996952"/>
            <a:ext cx="8193862" cy="46166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Перше засідання </a:t>
            </a:r>
            <a:r>
              <a:rPr lang="uk-UA" sz="2400" dirty="0" smtClean="0"/>
              <a:t>– </a:t>
            </a:r>
            <a:r>
              <a:rPr lang="uk-UA" sz="2400" b="1" dirty="0" smtClean="0"/>
              <a:t>організаційне 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3419872" y="4005064"/>
            <a:ext cx="2448272" cy="2145842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ЗАКРІПЛЕННЯ ЕКСПЕРТІВ ЗА ПРОЕКТАМИ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 урахуванням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пропорційності та відсутності конфлікту інтересів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444208" y="4005064"/>
            <a:ext cx="2376264" cy="2145842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ПІДГОТОВКА ДО ЧЕРГОВОГО ЗАСІДАННЯ КОМІСІЇ</a:t>
            </a:r>
            <a:r>
              <a:rPr lang="uk-UA" sz="1600" b="1" dirty="0" smtClean="0">
                <a:solidFill>
                  <a:schemeClr val="tx1"/>
                </a:solidFill>
              </a:rPr>
              <a:t>, </a:t>
            </a:r>
            <a:r>
              <a:rPr lang="uk-UA" sz="1600" dirty="0" smtClean="0">
                <a:solidFill>
                  <a:schemeClr val="tx1"/>
                </a:solidFill>
              </a:rPr>
              <a:t>на якому буде сформовано рейтинг проектів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255169" y="4005064"/>
            <a:ext cx="2660647" cy="2145842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РОЗ'ЯСНЕННЯ (ТЛУМАЧЕННЯ)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КРИТЕРІЇВ </a:t>
            </a:r>
            <a:r>
              <a:rPr lang="uk-UA" dirty="0" smtClean="0">
                <a:solidFill>
                  <a:schemeClr val="tx1"/>
                </a:solidFill>
              </a:rPr>
              <a:t>оцінювання проектів</a:t>
            </a:r>
          </a:p>
          <a:p>
            <a:pPr algn="ctr"/>
            <a:endParaRPr lang="uk-UA" sz="800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всі члени комісії мають розуміти критерії ОДНАКОВО</a:t>
            </a:r>
          </a:p>
          <a:p>
            <a:pPr algn="ctr"/>
            <a:endParaRPr lang="uk-UA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18" name="Пряма зі стрілкою 17"/>
          <p:cNvCxnSpPr>
            <a:stCxn id="12" idx="2"/>
          </p:cNvCxnSpPr>
          <p:nvPr/>
        </p:nvCxnSpPr>
        <p:spPr>
          <a:xfrm flipH="1">
            <a:off x="4572000" y="3458617"/>
            <a:ext cx="3799" cy="546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flipH="1">
            <a:off x="1619672" y="3455186"/>
            <a:ext cx="3799" cy="47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flipH="1">
            <a:off x="7632340" y="3499428"/>
            <a:ext cx="3799" cy="47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8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РОБОТА РЕГІОНАЛЬНИХ КОМІСІЙ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7" name="Прямоугольник 2"/>
          <p:cNvSpPr/>
          <p:nvPr/>
        </p:nvSpPr>
        <p:spPr>
          <a:xfrm flipV="1">
            <a:off x="310915" y="977588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390612" y="1100058"/>
            <a:ext cx="8370377" cy="1275111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</a:rPr>
              <a:t>ОЦІНЮВАННЯ ЕКСПЕРТАМИ ПРОЕКТІВ ЗДІЙСНЮЄТЬСЯ ПІСЛЯ ОРГАНІЗАЦІЙНОГО ЗАСІДАННЯ КОМІСІЇ ДО ЗАСІДАННЯ, НА ЯКОМУ БУДЕ ЗАТВЕРДЖЕНО СФОРМОВАНИЙ РЕЙТИНГ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0070C0"/>
                </a:solidFill>
              </a:rPr>
              <a:t>СЕКРЕТАР КОМІСІЇ ЗАБЕЗПЕЧУЄ ПОПЕРЕДЖЕННЯ  КОНФЛІКТІВ ІНТЕРЕСІВ МІЖ ЧЛЕНАМИ КОМІСІЇ ТА </a:t>
            </a:r>
            <a:r>
              <a:rPr lang="uk-UA" sz="1600" b="1" dirty="0" smtClean="0">
                <a:solidFill>
                  <a:srgbClr val="0070C0"/>
                </a:solidFill>
              </a:rPr>
              <a:t>ЗАЯВНИКАМИ</a:t>
            </a:r>
            <a:endParaRPr lang="uk-UA" sz="16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uk-UA" sz="1600" b="1" dirty="0" smtClean="0">
              <a:solidFill>
                <a:srgbClr val="1D89CB"/>
              </a:solidFill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83289" y="2276872"/>
            <a:ext cx="8370376" cy="155788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just">
              <a:spcAft>
                <a:spcPts val="1200"/>
              </a:spcAft>
            </a:pPr>
            <a:r>
              <a:rPr lang="uk-UA" b="1" u="sng" dirty="0" smtClean="0">
                <a:solidFill>
                  <a:srgbClr val="C00000"/>
                </a:solidFill>
              </a:rPr>
              <a:t>Члени комісії не можуть: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C00000"/>
                </a:solidFill>
              </a:rPr>
              <a:t> бути заявниками проектів;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C00000"/>
                </a:solidFill>
              </a:rPr>
              <a:t>оцінювати проекти, щодо яких може виникнути питання про об'єктивність чи неупередженість прийняття рішень.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71324" y="3933056"/>
            <a:ext cx="8370377" cy="233910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9263" algn="just">
              <a:spcBef>
                <a:spcPts val="600"/>
              </a:spcBef>
              <a:spcAft>
                <a:spcPts val="600"/>
              </a:spcAft>
            </a:pPr>
            <a:r>
              <a:rPr lang="uk-UA" dirty="0"/>
              <a:t>Члени комісії </a:t>
            </a:r>
            <a:r>
              <a:rPr lang="uk-UA" b="1" dirty="0"/>
              <a:t>можуть провести повторне оцінювання проекту/проектів</a:t>
            </a:r>
            <a:r>
              <a:rPr lang="uk-UA" dirty="0"/>
              <a:t>, за рішенням комісії, у разі наявності вмотивованих підстав для такого рішення.</a:t>
            </a:r>
          </a:p>
          <a:p>
            <a:pPr indent="449263" algn="just"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Індивідуальні </a:t>
            </a:r>
            <a:r>
              <a:rPr lang="uk-UA" dirty="0"/>
              <a:t>оцінки експертами проектів можуть бути проаналізовані на предмет виявлення об'єктивної невідповідності реальному стану речей отриманих балів за окремими (або усіма) критеріями по проекту/проектам. </a:t>
            </a:r>
          </a:p>
          <a:p>
            <a:pPr indent="449263" algn="just">
              <a:spcBef>
                <a:spcPts val="600"/>
              </a:spcBef>
              <a:spcAft>
                <a:spcPts val="600"/>
              </a:spcAft>
            </a:pPr>
            <a:r>
              <a:rPr lang="uk-UA" dirty="0"/>
              <a:t>Повторне оцінювання щодо </a:t>
            </a:r>
            <a:r>
              <a:rPr lang="uk-UA" dirty="0" smtClean="0"/>
              <a:t>проекту </a:t>
            </a:r>
            <a:r>
              <a:rPr lang="uk-UA" dirty="0"/>
              <a:t>може бути застосоване </a:t>
            </a:r>
            <a:r>
              <a:rPr lang="uk-UA" b="1" dirty="0"/>
              <a:t>лише </a:t>
            </a:r>
            <a:r>
              <a:rPr lang="uk-UA" b="1" dirty="0" smtClean="0"/>
              <a:t>один </a:t>
            </a:r>
            <a:r>
              <a:rPr lang="uk-UA" b="1" dirty="0"/>
              <a:t>раз </a:t>
            </a:r>
            <a:r>
              <a:rPr lang="uk-UA" dirty="0"/>
              <a:t>та має бути здійснено </a:t>
            </a:r>
            <a:r>
              <a:rPr lang="uk-UA" b="1" dirty="0"/>
              <a:t>протягом </a:t>
            </a:r>
            <a:r>
              <a:rPr lang="uk-UA" b="1" dirty="0" smtClean="0"/>
              <a:t>п’яти </a:t>
            </a:r>
            <a:r>
              <a:rPr lang="uk-UA" b="1" dirty="0"/>
              <a:t>робочих </a:t>
            </a:r>
            <a:r>
              <a:rPr lang="uk-UA" dirty="0"/>
              <a:t>днів з дня засідання комісії.</a:t>
            </a:r>
          </a:p>
        </p:txBody>
      </p:sp>
    </p:spTree>
    <p:extLst>
      <p:ext uri="{BB962C8B-B14F-4D97-AF65-F5344CB8AC3E}">
        <p14:creationId xmlns:p14="http://schemas.microsoft.com/office/powerpoint/2010/main" val="480345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ITQOMvr0Gv2EgWtM5HLg"/>
</p:tagLst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29211</TotalTime>
  <Words>1411</Words>
  <Application>Microsoft Office PowerPoint</Application>
  <PresentationFormat>Экран (4:3)</PresentationFormat>
  <Paragraphs>260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Аркуш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 підготовки, оцінки та відбору інвестиційних програм і проектів регіонального розвитку, що можуть реалізуватися за рахунок коштів державного фонду регіонального розвитку у 2015 році</dc:title>
  <dc:creator>Яндюк Андрій Анатолійович</dc:creator>
  <cp:lastModifiedBy>Ігор  Пітцик Мирославович</cp:lastModifiedBy>
  <cp:revision>353</cp:revision>
  <cp:lastPrinted>2016-09-08T07:38:06Z</cp:lastPrinted>
  <dcterms:created xsi:type="dcterms:W3CDTF">2015-02-14T11:38:58Z</dcterms:created>
  <dcterms:modified xsi:type="dcterms:W3CDTF">2016-11-23T14:53:26Z</dcterms:modified>
</cp:coreProperties>
</file>