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7" r:id="rId3"/>
    <p:sldId id="268" r:id="rId4"/>
    <p:sldId id="269" r:id="rId5"/>
    <p:sldId id="270" r:id="rId6"/>
    <p:sldId id="272" r:id="rId7"/>
    <p:sldId id="271" r:id="rId8"/>
    <p:sldId id="266" r:id="rId9"/>
    <p:sldId id="257" r:id="rId10"/>
    <p:sldId id="258" r:id="rId11"/>
    <p:sldId id="259" r:id="rId12"/>
    <p:sldId id="260" r:id="rId13"/>
    <p:sldId id="261" r:id="rId14"/>
    <p:sldId id="273" r:id="rId15"/>
    <p:sldId id="274" r:id="rId16"/>
    <p:sldId id="275" r:id="rId17"/>
    <p:sldId id="276" r:id="rId18"/>
    <p:sldId id="277" r:id="rId19"/>
    <p:sldId id="278" r:id="rId20"/>
    <p:sldId id="279" r:id="rId21"/>
    <p:sldId id="265" r:id="rId2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Средний стиль 2 —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Средний стиль 2 —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3B4B98B0-60AC-42C2-AFA5-B58CD77FA1E5}" styleName="Светлый стиль 1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18603FDC-E32A-4AB5-989C-0864C3EAD2B8}" styleName="Стиль из темы 2 - акцент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59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58319F6-CD31-4DAD-9473-5CDE190C5B90}" type="doc">
      <dgm:prSet loTypeId="urn:microsoft.com/office/officeart/2005/8/layout/cycle7" loCatId="cycle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BD062E7-8AB5-45C0-9F1E-7F2053B1F699}">
      <dgm:prSet phldrT="[Текст]"/>
      <dgm:spPr/>
      <dgm:t>
        <a:bodyPr/>
        <a:lstStyle/>
        <a:p>
          <a:r>
            <a:rPr lang="en-US" b="1" i="0" dirty="0" smtClean="0"/>
            <a:t>UA-2018-07-20-001358-c</a:t>
          </a:r>
          <a:endParaRPr lang="ru-RU" dirty="0"/>
        </a:p>
      </dgm:t>
    </dgm:pt>
    <dgm:pt modelId="{45D534FC-F68E-4C95-8337-ECBFD10D3271}" type="parTrans" cxnId="{82D3EEEE-8D44-4486-8C8E-E574DD76C001}">
      <dgm:prSet/>
      <dgm:spPr/>
      <dgm:t>
        <a:bodyPr/>
        <a:lstStyle/>
        <a:p>
          <a:endParaRPr lang="ru-RU"/>
        </a:p>
      </dgm:t>
    </dgm:pt>
    <dgm:pt modelId="{A886ADB7-9759-4CD2-8112-F6EF8176D8BB}" type="sibTrans" cxnId="{82D3EEEE-8D44-4486-8C8E-E574DD76C001}">
      <dgm:prSet/>
      <dgm:spPr/>
      <dgm:t>
        <a:bodyPr/>
        <a:lstStyle/>
        <a:p>
          <a:endParaRPr lang="ru-RU"/>
        </a:p>
      </dgm:t>
    </dgm:pt>
    <dgm:pt modelId="{95DAFBE6-25B2-4BA8-8E80-1027739C55BB}">
      <dgm:prSet phldrT="[Текст]"/>
      <dgm:spPr/>
      <dgm:t>
        <a:bodyPr/>
        <a:lstStyle/>
        <a:p>
          <a:r>
            <a:rPr lang="uk-UA" b="1" dirty="0" smtClean="0"/>
            <a:t>19 вимог</a:t>
          </a:r>
          <a:endParaRPr lang="ru-RU" b="1" dirty="0"/>
        </a:p>
      </dgm:t>
    </dgm:pt>
    <dgm:pt modelId="{FAAA2950-2D8F-49F4-B900-D6364C7E5AA6}" type="parTrans" cxnId="{E8ECAF39-BBEC-458F-8E3A-0FD7EEAEB38E}">
      <dgm:prSet/>
      <dgm:spPr/>
      <dgm:t>
        <a:bodyPr/>
        <a:lstStyle/>
        <a:p>
          <a:endParaRPr lang="ru-RU"/>
        </a:p>
      </dgm:t>
    </dgm:pt>
    <dgm:pt modelId="{B098F74E-7857-48DC-BD4D-13B4E7E15BC2}" type="sibTrans" cxnId="{E8ECAF39-BBEC-458F-8E3A-0FD7EEAEB38E}">
      <dgm:prSet/>
      <dgm:spPr/>
      <dgm:t>
        <a:bodyPr/>
        <a:lstStyle/>
        <a:p>
          <a:endParaRPr lang="ru-RU"/>
        </a:p>
      </dgm:t>
    </dgm:pt>
    <dgm:pt modelId="{422550E5-137B-47AE-925D-5C191A45AB48}">
      <dgm:prSet phldrT="[Текст]"/>
      <dgm:spPr/>
      <dgm:t>
        <a:bodyPr/>
        <a:lstStyle/>
        <a:p>
          <a:r>
            <a:rPr lang="uk-UA" b="1" dirty="0" smtClean="0"/>
            <a:t>6 скарг</a:t>
          </a:r>
          <a:endParaRPr lang="ru-RU" b="1" dirty="0"/>
        </a:p>
      </dgm:t>
    </dgm:pt>
    <dgm:pt modelId="{7887D418-C8E0-4B3B-BF36-73CB5404889B}" type="parTrans" cxnId="{C5CAC6FB-83E7-4298-A6EA-BEBD3B2392FD}">
      <dgm:prSet/>
      <dgm:spPr/>
      <dgm:t>
        <a:bodyPr/>
        <a:lstStyle/>
        <a:p>
          <a:endParaRPr lang="ru-RU"/>
        </a:p>
      </dgm:t>
    </dgm:pt>
    <dgm:pt modelId="{1F6E8047-3D9F-43C4-85FD-7F5B432E0BEA}" type="sibTrans" cxnId="{C5CAC6FB-83E7-4298-A6EA-BEBD3B2392FD}">
      <dgm:prSet/>
      <dgm:spPr/>
      <dgm:t>
        <a:bodyPr/>
        <a:lstStyle/>
        <a:p>
          <a:endParaRPr lang="ru-RU"/>
        </a:p>
      </dgm:t>
    </dgm:pt>
    <dgm:pt modelId="{DD26314F-EFCB-44E6-AA00-984064488A02}" type="pres">
      <dgm:prSet presAssocID="{D58319F6-CD31-4DAD-9473-5CDE190C5B90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ABA7B8D-D132-4E0E-AE56-B26D016CE51A}" type="pres">
      <dgm:prSet presAssocID="{ABD062E7-8AB5-45C0-9F1E-7F2053B1F699}" presName="node" presStyleLbl="node1" presStyleIdx="0" presStyleCnt="3" custRadScaleRad="99685" custRadScaleInc="-157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14A2054-F202-4E5F-93D2-1E5339B0B51B}" type="pres">
      <dgm:prSet presAssocID="{A886ADB7-9759-4CD2-8112-F6EF8176D8BB}" presName="sibTrans" presStyleLbl="sibTrans2D1" presStyleIdx="0" presStyleCnt="3"/>
      <dgm:spPr/>
      <dgm:t>
        <a:bodyPr/>
        <a:lstStyle/>
        <a:p>
          <a:endParaRPr lang="ru-RU"/>
        </a:p>
      </dgm:t>
    </dgm:pt>
    <dgm:pt modelId="{8E17DBBA-25EF-4368-89AB-2F7409F22A53}" type="pres">
      <dgm:prSet presAssocID="{A886ADB7-9759-4CD2-8112-F6EF8176D8BB}" presName="connectorText" presStyleLbl="sibTrans2D1" presStyleIdx="0" presStyleCnt="3"/>
      <dgm:spPr/>
      <dgm:t>
        <a:bodyPr/>
        <a:lstStyle/>
        <a:p>
          <a:endParaRPr lang="ru-RU"/>
        </a:p>
      </dgm:t>
    </dgm:pt>
    <dgm:pt modelId="{F92576E9-9E59-443F-BEE4-6E7AC4893256}" type="pres">
      <dgm:prSet presAssocID="{95DAFBE6-25B2-4BA8-8E80-1027739C55BB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069E6EE-9716-4506-8797-C9F558E49FE4}" type="pres">
      <dgm:prSet presAssocID="{B098F74E-7857-48DC-BD4D-13B4E7E15BC2}" presName="sibTrans" presStyleLbl="sibTrans2D1" presStyleIdx="1" presStyleCnt="3" custAng="17865605" custLinFactY="-200000" custLinFactNeighborX="-79387" custLinFactNeighborY="-208251"/>
      <dgm:spPr/>
      <dgm:t>
        <a:bodyPr/>
        <a:lstStyle/>
        <a:p>
          <a:endParaRPr lang="ru-RU"/>
        </a:p>
      </dgm:t>
    </dgm:pt>
    <dgm:pt modelId="{86F36D64-715D-46BE-9B4B-442C8047387E}" type="pres">
      <dgm:prSet presAssocID="{B098F74E-7857-48DC-BD4D-13B4E7E15BC2}" presName="connectorText" presStyleLbl="sibTrans2D1" presStyleIdx="1" presStyleCnt="3"/>
      <dgm:spPr/>
      <dgm:t>
        <a:bodyPr/>
        <a:lstStyle/>
        <a:p>
          <a:endParaRPr lang="ru-RU"/>
        </a:p>
      </dgm:t>
    </dgm:pt>
    <dgm:pt modelId="{12359047-A3F1-481C-BEBE-53EF5F11BC2D}" type="pres">
      <dgm:prSet presAssocID="{422550E5-137B-47AE-925D-5C191A45AB48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3B0AB33-B519-4BDF-98F8-3C5B8B6EEFB1}" type="pres">
      <dgm:prSet presAssocID="{1F6E8047-3D9F-43C4-85FD-7F5B432E0BEA}" presName="sibTrans" presStyleLbl="sibTrans2D1" presStyleIdx="2" presStyleCnt="3" custAng="21539826"/>
      <dgm:spPr/>
      <dgm:t>
        <a:bodyPr/>
        <a:lstStyle/>
        <a:p>
          <a:endParaRPr lang="ru-RU"/>
        </a:p>
      </dgm:t>
    </dgm:pt>
    <dgm:pt modelId="{120D8CD4-7157-4755-89BD-4DD6FC44D8B6}" type="pres">
      <dgm:prSet presAssocID="{1F6E8047-3D9F-43C4-85FD-7F5B432E0BEA}" presName="connectorText" presStyleLbl="sibTrans2D1" presStyleIdx="2" presStyleCnt="3"/>
      <dgm:spPr/>
      <dgm:t>
        <a:bodyPr/>
        <a:lstStyle/>
        <a:p>
          <a:endParaRPr lang="ru-RU"/>
        </a:p>
      </dgm:t>
    </dgm:pt>
  </dgm:ptLst>
  <dgm:cxnLst>
    <dgm:cxn modelId="{C5CAC6FB-83E7-4298-A6EA-BEBD3B2392FD}" srcId="{D58319F6-CD31-4DAD-9473-5CDE190C5B90}" destId="{422550E5-137B-47AE-925D-5C191A45AB48}" srcOrd="2" destOrd="0" parTransId="{7887D418-C8E0-4B3B-BF36-73CB5404889B}" sibTransId="{1F6E8047-3D9F-43C4-85FD-7F5B432E0BEA}"/>
    <dgm:cxn modelId="{5BDC16B1-8705-4740-9215-369E05F8BBB6}" type="presOf" srcId="{1F6E8047-3D9F-43C4-85FD-7F5B432E0BEA}" destId="{120D8CD4-7157-4755-89BD-4DD6FC44D8B6}" srcOrd="1" destOrd="0" presId="urn:microsoft.com/office/officeart/2005/8/layout/cycle7"/>
    <dgm:cxn modelId="{302CB743-F4C4-4A9D-9154-A3013AC352A7}" type="presOf" srcId="{ABD062E7-8AB5-45C0-9F1E-7F2053B1F699}" destId="{2ABA7B8D-D132-4E0E-AE56-B26D016CE51A}" srcOrd="0" destOrd="0" presId="urn:microsoft.com/office/officeart/2005/8/layout/cycle7"/>
    <dgm:cxn modelId="{1D8A615C-D0D8-45A8-B0A5-3BEC544DDD93}" type="presOf" srcId="{1F6E8047-3D9F-43C4-85FD-7F5B432E0BEA}" destId="{03B0AB33-B519-4BDF-98F8-3C5B8B6EEFB1}" srcOrd="0" destOrd="0" presId="urn:microsoft.com/office/officeart/2005/8/layout/cycle7"/>
    <dgm:cxn modelId="{2AC39A0C-2ABD-4ADD-B1F4-D0424CA9DB33}" type="presOf" srcId="{B098F74E-7857-48DC-BD4D-13B4E7E15BC2}" destId="{5069E6EE-9716-4506-8797-C9F558E49FE4}" srcOrd="0" destOrd="0" presId="urn:microsoft.com/office/officeart/2005/8/layout/cycle7"/>
    <dgm:cxn modelId="{82D3EEEE-8D44-4486-8C8E-E574DD76C001}" srcId="{D58319F6-CD31-4DAD-9473-5CDE190C5B90}" destId="{ABD062E7-8AB5-45C0-9F1E-7F2053B1F699}" srcOrd="0" destOrd="0" parTransId="{45D534FC-F68E-4C95-8337-ECBFD10D3271}" sibTransId="{A886ADB7-9759-4CD2-8112-F6EF8176D8BB}"/>
    <dgm:cxn modelId="{9BDFB43F-F1D5-484C-AADF-8F631547BCBA}" type="presOf" srcId="{D58319F6-CD31-4DAD-9473-5CDE190C5B90}" destId="{DD26314F-EFCB-44E6-AA00-984064488A02}" srcOrd="0" destOrd="0" presId="urn:microsoft.com/office/officeart/2005/8/layout/cycle7"/>
    <dgm:cxn modelId="{2AC5BB3C-F3FB-4A77-AD9F-98ED2BBA2089}" type="presOf" srcId="{A886ADB7-9759-4CD2-8112-F6EF8176D8BB}" destId="{114A2054-F202-4E5F-93D2-1E5339B0B51B}" srcOrd="0" destOrd="0" presId="urn:microsoft.com/office/officeart/2005/8/layout/cycle7"/>
    <dgm:cxn modelId="{6B220233-4839-401A-9B5F-6FA90CA42305}" type="presOf" srcId="{422550E5-137B-47AE-925D-5C191A45AB48}" destId="{12359047-A3F1-481C-BEBE-53EF5F11BC2D}" srcOrd="0" destOrd="0" presId="urn:microsoft.com/office/officeart/2005/8/layout/cycle7"/>
    <dgm:cxn modelId="{3988F4B7-253C-4071-A3DF-BA2E6B00589E}" type="presOf" srcId="{B098F74E-7857-48DC-BD4D-13B4E7E15BC2}" destId="{86F36D64-715D-46BE-9B4B-442C8047387E}" srcOrd="1" destOrd="0" presId="urn:microsoft.com/office/officeart/2005/8/layout/cycle7"/>
    <dgm:cxn modelId="{8C49B1A1-483B-4149-88EC-7AA91AAA1B87}" type="presOf" srcId="{A886ADB7-9759-4CD2-8112-F6EF8176D8BB}" destId="{8E17DBBA-25EF-4368-89AB-2F7409F22A53}" srcOrd="1" destOrd="0" presId="urn:microsoft.com/office/officeart/2005/8/layout/cycle7"/>
    <dgm:cxn modelId="{5C8E8F8B-A5B2-4E5F-8167-C77D60C62173}" type="presOf" srcId="{95DAFBE6-25B2-4BA8-8E80-1027739C55BB}" destId="{F92576E9-9E59-443F-BEE4-6E7AC4893256}" srcOrd="0" destOrd="0" presId="urn:microsoft.com/office/officeart/2005/8/layout/cycle7"/>
    <dgm:cxn modelId="{E8ECAF39-BBEC-458F-8E3A-0FD7EEAEB38E}" srcId="{D58319F6-CD31-4DAD-9473-5CDE190C5B90}" destId="{95DAFBE6-25B2-4BA8-8E80-1027739C55BB}" srcOrd="1" destOrd="0" parTransId="{FAAA2950-2D8F-49F4-B900-D6364C7E5AA6}" sibTransId="{B098F74E-7857-48DC-BD4D-13B4E7E15BC2}"/>
    <dgm:cxn modelId="{00DBB456-DC4B-4152-9A08-17C055044B97}" type="presParOf" srcId="{DD26314F-EFCB-44E6-AA00-984064488A02}" destId="{2ABA7B8D-D132-4E0E-AE56-B26D016CE51A}" srcOrd="0" destOrd="0" presId="urn:microsoft.com/office/officeart/2005/8/layout/cycle7"/>
    <dgm:cxn modelId="{38214B1A-97FA-4A57-8063-5A08F8545B11}" type="presParOf" srcId="{DD26314F-EFCB-44E6-AA00-984064488A02}" destId="{114A2054-F202-4E5F-93D2-1E5339B0B51B}" srcOrd="1" destOrd="0" presId="urn:microsoft.com/office/officeart/2005/8/layout/cycle7"/>
    <dgm:cxn modelId="{8EB54791-7D44-4DF4-9246-9B0972745B6D}" type="presParOf" srcId="{114A2054-F202-4E5F-93D2-1E5339B0B51B}" destId="{8E17DBBA-25EF-4368-89AB-2F7409F22A53}" srcOrd="0" destOrd="0" presId="urn:microsoft.com/office/officeart/2005/8/layout/cycle7"/>
    <dgm:cxn modelId="{DFFE3D9A-3533-4659-AC7E-C875773DE99D}" type="presParOf" srcId="{DD26314F-EFCB-44E6-AA00-984064488A02}" destId="{F92576E9-9E59-443F-BEE4-6E7AC4893256}" srcOrd="2" destOrd="0" presId="urn:microsoft.com/office/officeart/2005/8/layout/cycle7"/>
    <dgm:cxn modelId="{2F685E8D-192F-49DA-BB83-144853A30F10}" type="presParOf" srcId="{DD26314F-EFCB-44E6-AA00-984064488A02}" destId="{5069E6EE-9716-4506-8797-C9F558E49FE4}" srcOrd="3" destOrd="0" presId="urn:microsoft.com/office/officeart/2005/8/layout/cycle7"/>
    <dgm:cxn modelId="{288A1520-805C-4DBF-92A6-6EE17998BC88}" type="presParOf" srcId="{5069E6EE-9716-4506-8797-C9F558E49FE4}" destId="{86F36D64-715D-46BE-9B4B-442C8047387E}" srcOrd="0" destOrd="0" presId="urn:microsoft.com/office/officeart/2005/8/layout/cycle7"/>
    <dgm:cxn modelId="{8688DCE5-6089-497A-8981-C37A955A2368}" type="presParOf" srcId="{DD26314F-EFCB-44E6-AA00-984064488A02}" destId="{12359047-A3F1-481C-BEBE-53EF5F11BC2D}" srcOrd="4" destOrd="0" presId="urn:microsoft.com/office/officeart/2005/8/layout/cycle7"/>
    <dgm:cxn modelId="{CB292EE3-AC10-4377-8054-FE456DBDA3DB}" type="presParOf" srcId="{DD26314F-EFCB-44E6-AA00-984064488A02}" destId="{03B0AB33-B519-4BDF-98F8-3C5B8B6EEFB1}" srcOrd="5" destOrd="0" presId="urn:microsoft.com/office/officeart/2005/8/layout/cycle7"/>
    <dgm:cxn modelId="{B500E2B3-9B1E-4518-8B1C-FE0A3A9D6A94}" type="presParOf" srcId="{03B0AB33-B519-4BDF-98F8-3C5B8B6EEFB1}" destId="{120D8CD4-7157-4755-89BD-4DD6FC44D8B6}" srcOrd="0" destOrd="0" presId="urn:microsoft.com/office/officeart/2005/8/layout/cycle7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600F112-0277-44C5-BBFB-2402BD5E5EBC}" type="doc">
      <dgm:prSet loTypeId="urn:microsoft.com/office/officeart/2005/8/layout/hProcess11" loCatId="process" qsTypeId="urn:microsoft.com/office/officeart/2005/8/quickstyle/3d1" qsCatId="3D" csTypeId="urn:microsoft.com/office/officeart/2005/8/colors/accent3_2" csCatId="accent3" phldr="1"/>
      <dgm:spPr/>
    </dgm:pt>
    <dgm:pt modelId="{905DE7F5-9671-4759-A729-FB51270A4A68}">
      <dgm:prSet phldrT="[Текст]"/>
      <dgm:spPr/>
      <dgm:t>
        <a:bodyPr/>
        <a:lstStyle/>
        <a:p>
          <a:r>
            <a:rPr lang="uk-UA" dirty="0" smtClean="0"/>
            <a:t>Оголошена – 20.07.18</a:t>
          </a:r>
          <a:endParaRPr lang="ru-RU" dirty="0"/>
        </a:p>
      </dgm:t>
    </dgm:pt>
    <dgm:pt modelId="{7013279D-6B77-486A-8C23-8B6AEA98307A}" type="parTrans" cxnId="{5393E50E-E21C-4F31-BFE5-9AB5E640EDCE}">
      <dgm:prSet/>
      <dgm:spPr/>
      <dgm:t>
        <a:bodyPr/>
        <a:lstStyle/>
        <a:p>
          <a:endParaRPr lang="ru-RU"/>
        </a:p>
      </dgm:t>
    </dgm:pt>
    <dgm:pt modelId="{3ADAE202-8AA5-4455-ADAE-2005DA153014}" type="sibTrans" cxnId="{5393E50E-E21C-4F31-BFE5-9AB5E640EDCE}">
      <dgm:prSet/>
      <dgm:spPr/>
      <dgm:t>
        <a:bodyPr/>
        <a:lstStyle/>
        <a:p>
          <a:endParaRPr lang="ru-RU"/>
        </a:p>
      </dgm:t>
    </dgm:pt>
    <dgm:pt modelId="{14953963-5C62-466D-AB70-B1132D0250A0}">
      <dgm:prSet phldrT="[Текст]"/>
      <dgm:spPr/>
      <dgm:t>
        <a:bodyPr/>
        <a:lstStyle/>
        <a:p>
          <a:r>
            <a:rPr lang="uk-UA" dirty="0" smtClean="0"/>
            <a:t>Аукціон – 19.11.18</a:t>
          </a:r>
          <a:endParaRPr lang="ru-RU" dirty="0"/>
        </a:p>
      </dgm:t>
    </dgm:pt>
    <dgm:pt modelId="{922CFBFD-55A0-42E5-8D97-EEE34E3397AF}" type="parTrans" cxnId="{5330EE63-6D95-49E5-8679-3E575617A806}">
      <dgm:prSet/>
      <dgm:spPr/>
      <dgm:t>
        <a:bodyPr/>
        <a:lstStyle/>
        <a:p>
          <a:endParaRPr lang="ru-RU"/>
        </a:p>
      </dgm:t>
    </dgm:pt>
    <dgm:pt modelId="{E1C43895-701E-499A-9C3D-8F0047E4348E}" type="sibTrans" cxnId="{5330EE63-6D95-49E5-8679-3E575617A806}">
      <dgm:prSet/>
      <dgm:spPr/>
      <dgm:t>
        <a:bodyPr/>
        <a:lstStyle/>
        <a:p>
          <a:endParaRPr lang="ru-RU"/>
        </a:p>
      </dgm:t>
    </dgm:pt>
    <dgm:pt modelId="{B03024F7-A240-4AFA-B706-C61486070815}">
      <dgm:prSet phldrT="[Текст]"/>
      <dgm:spPr/>
      <dgm:t>
        <a:bodyPr/>
        <a:lstStyle/>
        <a:p>
          <a:r>
            <a:rPr lang="uk-UA" dirty="0" smtClean="0"/>
            <a:t>Укладено договір – 11.12.18</a:t>
          </a:r>
          <a:endParaRPr lang="ru-RU" dirty="0"/>
        </a:p>
      </dgm:t>
    </dgm:pt>
    <dgm:pt modelId="{A71BE5B4-01AE-450D-BD3C-A8C3A5DC0D31}" type="parTrans" cxnId="{8972FB2F-8258-42E9-8B59-990C3AC80BE8}">
      <dgm:prSet/>
      <dgm:spPr/>
      <dgm:t>
        <a:bodyPr/>
        <a:lstStyle/>
        <a:p>
          <a:endParaRPr lang="ru-RU"/>
        </a:p>
      </dgm:t>
    </dgm:pt>
    <dgm:pt modelId="{EF3DDC53-1CCE-4519-BD0E-C198A200D4C0}" type="sibTrans" cxnId="{8972FB2F-8258-42E9-8B59-990C3AC80BE8}">
      <dgm:prSet/>
      <dgm:spPr/>
      <dgm:t>
        <a:bodyPr/>
        <a:lstStyle/>
        <a:p>
          <a:endParaRPr lang="ru-RU"/>
        </a:p>
      </dgm:t>
    </dgm:pt>
    <dgm:pt modelId="{530EE7E5-4640-4331-8089-35277051B2D6}" type="pres">
      <dgm:prSet presAssocID="{A600F112-0277-44C5-BBFB-2402BD5E5EBC}" presName="Name0" presStyleCnt="0">
        <dgm:presLayoutVars>
          <dgm:dir/>
          <dgm:resizeHandles val="exact"/>
        </dgm:presLayoutVars>
      </dgm:prSet>
      <dgm:spPr/>
    </dgm:pt>
    <dgm:pt modelId="{F0A94093-BE05-4968-9626-B468D7F5DF09}" type="pres">
      <dgm:prSet presAssocID="{A600F112-0277-44C5-BBFB-2402BD5E5EBC}" presName="arrow" presStyleLbl="bgShp" presStyleIdx="0" presStyleCnt="1"/>
      <dgm:spPr>
        <a:solidFill>
          <a:schemeClr val="accent2">
            <a:lumMod val="20000"/>
            <a:lumOff val="80000"/>
          </a:schemeClr>
        </a:solidFill>
      </dgm:spPr>
    </dgm:pt>
    <dgm:pt modelId="{F84E68FC-03D9-497F-87B5-89AF4A2130EB}" type="pres">
      <dgm:prSet presAssocID="{A600F112-0277-44C5-BBFB-2402BD5E5EBC}" presName="points" presStyleCnt="0"/>
      <dgm:spPr/>
    </dgm:pt>
    <dgm:pt modelId="{790ECB7D-E7C7-4261-A9F4-F630D7316FB4}" type="pres">
      <dgm:prSet presAssocID="{905DE7F5-9671-4759-A729-FB51270A4A68}" presName="compositeA" presStyleCnt="0"/>
      <dgm:spPr/>
    </dgm:pt>
    <dgm:pt modelId="{C790DD06-3DBC-42A5-B28D-CD47E57BB15C}" type="pres">
      <dgm:prSet presAssocID="{905DE7F5-9671-4759-A729-FB51270A4A68}" presName="textA" presStyleLbl="revTx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62FC576-E227-4746-AED8-486233B782DF}" type="pres">
      <dgm:prSet presAssocID="{905DE7F5-9671-4759-A729-FB51270A4A68}" presName="circleA" presStyleLbl="node1" presStyleIdx="0" presStyleCnt="3"/>
      <dgm:spPr/>
    </dgm:pt>
    <dgm:pt modelId="{F9D26E91-5B6B-467B-B882-A96014660BA5}" type="pres">
      <dgm:prSet presAssocID="{905DE7F5-9671-4759-A729-FB51270A4A68}" presName="spaceA" presStyleCnt="0"/>
      <dgm:spPr/>
    </dgm:pt>
    <dgm:pt modelId="{56BCF133-7464-4045-B8F8-DDC8B579DBB6}" type="pres">
      <dgm:prSet presAssocID="{3ADAE202-8AA5-4455-ADAE-2005DA153014}" presName="space" presStyleCnt="0"/>
      <dgm:spPr/>
    </dgm:pt>
    <dgm:pt modelId="{B73E6488-A65C-458E-BA57-EB5F6671CFAE}" type="pres">
      <dgm:prSet presAssocID="{14953963-5C62-466D-AB70-B1132D0250A0}" presName="compositeB" presStyleCnt="0"/>
      <dgm:spPr/>
    </dgm:pt>
    <dgm:pt modelId="{9FEC3160-C827-4766-8FF8-569877F16731}" type="pres">
      <dgm:prSet presAssocID="{14953963-5C62-466D-AB70-B1132D0250A0}" presName="textB" presStyleLbl="revTx" presStyleIdx="1" presStyleCnt="3" custLinFactNeighborX="67217" custLinFactNeighborY="40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2B75161-92F5-4E69-A76D-CFA0E155E8FF}" type="pres">
      <dgm:prSet presAssocID="{14953963-5C62-466D-AB70-B1132D0250A0}" presName="circleB" presStyleLbl="node1" presStyleIdx="1" presStyleCnt="3" custLinFactX="100000" custLinFactNeighborX="145012" custLinFactNeighborY="-1623"/>
      <dgm:spPr/>
    </dgm:pt>
    <dgm:pt modelId="{F76D9FFC-8EDA-42D9-9B31-784AAB6C3F60}" type="pres">
      <dgm:prSet presAssocID="{14953963-5C62-466D-AB70-B1132D0250A0}" presName="spaceB" presStyleCnt="0"/>
      <dgm:spPr/>
    </dgm:pt>
    <dgm:pt modelId="{D7B64671-E37B-4BC0-8AAF-EFA66C2C315E}" type="pres">
      <dgm:prSet presAssocID="{E1C43895-701E-499A-9C3D-8F0047E4348E}" presName="space" presStyleCnt="0"/>
      <dgm:spPr/>
    </dgm:pt>
    <dgm:pt modelId="{6A7706C3-C074-403F-809E-25E0FA40ABDA}" type="pres">
      <dgm:prSet presAssocID="{B03024F7-A240-4AFA-B706-C61486070815}" presName="compositeA" presStyleCnt="0"/>
      <dgm:spPr/>
    </dgm:pt>
    <dgm:pt modelId="{EBE1DCF8-85D7-48C2-9BF1-613F54527D21}" type="pres">
      <dgm:prSet presAssocID="{B03024F7-A240-4AFA-B706-C61486070815}" presName="textA" presStyleLbl="revTx" presStyleIdx="2" presStyleCnt="3" custScaleX="17556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BE70578-97F3-4971-A78A-0F2D04D1D375}" type="pres">
      <dgm:prSet presAssocID="{B03024F7-A240-4AFA-B706-C61486070815}" presName="circleA" presStyleLbl="node1" presStyleIdx="2" presStyleCnt="3"/>
      <dgm:spPr/>
    </dgm:pt>
    <dgm:pt modelId="{D75583E1-A279-45B0-BEB5-FAC29BE8DC73}" type="pres">
      <dgm:prSet presAssocID="{B03024F7-A240-4AFA-B706-C61486070815}" presName="spaceA" presStyleCnt="0"/>
      <dgm:spPr/>
    </dgm:pt>
  </dgm:ptLst>
  <dgm:cxnLst>
    <dgm:cxn modelId="{2F326753-6B1C-49C2-9C05-80CA674FF49F}" type="presOf" srcId="{14953963-5C62-466D-AB70-B1132D0250A0}" destId="{9FEC3160-C827-4766-8FF8-569877F16731}" srcOrd="0" destOrd="0" presId="urn:microsoft.com/office/officeart/2005/8/layout/hProcess11"/>
    <dgm:cxn modelId="{8972FB2F-8258-42E9-8B59-990C3AC80BE8}" srcId="{A600F112-0277-44C5-BBFB-2402BD5E5EBC}" destId="{B03024F7-A240-4AFA-B706-C61486070815}" srcOrd="2" destOrd="0" parTransId="{A71BE5B4-01AE-450D-BD3C-A8C3A5DC0D31}" sibTransId="{EF3DDC53-1CCE-4519-BD0E-C198A200D4C0}"/>
    <dgm:cxn modelId="{5330EE63-6D95-49E5-8679-3E575617A806}" srcId="{A600F112-0277-44C5-BBFB-2402BD5E5EBC}" destId="{14953963-5C62-466D-AB70-B1132D0250A0}" srcOrd="1" destOrd="0" parTransId="{922CFBFD-55A0-42E5-8D97-EEE34E3397AF}" sibTransId="{E1C43895-701E-499A-9C3D-8F0047E4348E}"/>
    <dgm:cxn modelId="{5393E50E-E21C-4F31-BFE5-9AB5E640EDCE}" srcId="{A600F112-0277-44C5-BBFB-2402BD5E5EBC}" destId="{905DE7F5-9671-4759-A729-FB51270A4A68}" srcOrd="0" destOrd="0" parTransId="{7013279D-6B77-486A-8C23-8B6AEA98307A}" sibTransId="{3ADAE202-8AA5-4455-ADAE-2005DA153014}"/>
    <dgm:cxn modelId="{F94C87AF-A00E-41AA-8A9D-7C1DE5511877}" type="presOf" srcId="{A600F112-0277-44C5-BBFB-2402BD5E5EBC}" destId="{530EE7E5-4640-4331-8089-35277051B2D6}" srcOrd="0" destOrd="0" presId="urn:microsoft.com/office/officeart/2005/8/layout/hProcess11"/>
    <dgm:cxn modelId="{6D106FE4-BCAF-445A-AF30-537CD6B9E30C}" type="presOf" srcId="{B03024F7-A240-4AFA-B706-C61486070815}" destId="{EBE1DCF8-85D7-48C2-9BF1-613F54527D21}" srcOrd="0" destOrd="0" presId="urn:microsoft.com/office/officeart/2005/8/layout/hProcess11"/>
    <dgm:cxn modelId="{349E67A9-BDCA-4FCA-9C32-1551590544D1}" type="presOf" srcId="{905DE7F5-9671-4759-A729-FB51270A4A68}" destId="{C790DD06-3DBC-42A5-B28D-CD47E57BB15C}" srcOrd="0" destOrd="0" presId="urn:microsoft.com/office/officeart/2005/8/layout/hProcess11"/>
    <dgm:cxn modelId="{B28E8DC6-5727-4847-93DA-B33B91BB4730}" type="presParOf" srcId="{530EE7E5-4640-4331-8089-35277051B2D6}" destId="{F0A94093-BE05-4968-9626-B468D7F5DF09}" srcOrd="0" destOrd="0" presId="urn:microsoft.com/office/officeart/2005/8/layout/hProcess11"/>
    <dgm:cxn modelId="{5A002CCA-6BF2-4ED6-BF9D-4B2487CC405B}" type="presParOf" srcId="{530EE7E5-4640-4331-8089-35277051B2D6}" destId="{F84E68FC-03D9-497F-87B5-89AF4A2130EB}" srcOrd="1" destOrd="0" presId="urn:microsoft.com/office/officeart/2005/8/layout/hProcess11"/>
    <dgm:cxn modelId="{465CAE2E-C163-4A1F-B866-8F475F5604EB}" type="presParOf" srcId="{F84E68FC-03D9-497F-87B5-89AF4A2130EB}" destId="{790ECB7D-E7C7-4261-A9F4-F630D7316FB4}" srcOrd="0" destOrd="0" presId="urn:microsoft.com/office/officeart/2005/8/layout/hProcess11"/>
    <dgm:cxn modelId="{BCD0431F-550B-4CE3-8B5B-0735065DD7B3}" type="presParOf" srcId="{790ECB7D-E7C7-4261-A9F4-F630D7316FB4}" destId="{C790DD06-3DBC-42A5-B28D-CD47E57BB15C}" srcOrd="0" destOrd="0" presId="urn:microsoft.com/office/officeart/2005/8/layout/hProcess11"/>
    <dgm:cxn modelId="{89A28647-A893-4D3F-B956-6BD1B42E359F}" type="presParOf" srcId="{790ECB7D-E7C7-4261-A9F4-F630D7316FB4}" destId="{762FC576-E227-4746-AED8-486233B782DF}" srcOrd="1" destOrd="0" presId="urn:microsoft.com/office/officeart/2005/8/layout/hProcess11"/>
    <dgm:cxn modelId="{F708EB8D-FD69-430D-BFEA-93438724372D}" type="presParOf" srcId="{790ECB7D-E7C7-4261-A9F4-F630D7316FB4}" destId="{F9D26E91-5B6B-467B-B882-A96014660BA5}" srcOrd="2" destOrd="0" presId="urn:microsoft.com/office/officeart/2005/8/layout/hProcess11"/>
    <dgm:cxn modelId="{8B6BF8D4-13F0-4338-867A-2DD098FB6E41}" type="presParOf" srcId="{F84E68FC-03D9-497F-87B5-89AF4A2130EB}" destId="{56BCF133-7464-4045-B8F8-DDC8B579DBB6}" srcOrd="1" destOrd="0" presId="urn:microsoft.com/office/officeart/2005/8/layout/hProcess11"/>
    <dgm:cxn modelId="{2652FCDB-25B3-4CA2-B59C-40B505C50970}" type="presParOf" srcId="{F84E68FC-03D9-497F-87B5-89AF4A2130EB}" destId="{B73E6488-A65C-458E-BA57-EB5F6671CFAE}" srcOrd="2" destOrd="0" presId="urn:microsoft.com/office/officeart/2005/8/layout/hProcess11"/>
    <dgm:cxn modelId="{BBE1E55B-F457-47F5-A9C7-4890E5852C23}" type="presParOf" srcId="{B73E6488-A65C-458E-BA57-EB5F6671CFAE}" destId="{9FEC3160-C827-4766-8FF8-569877F16731}" srcOrd="0" destOrd="0" presId="urn:microsoft.com/office/officeart/2005/8/layout/hProcess11"/>
    <dgm:cxn modelId="{968081AE-4E88-441B-A1D4-AAE798A575E3}" type="presParOf" srcId="{B73E6488-A65C-458E-BA57-EB5F6671CFAE}" destId="{D2B75161-92F5-4E69-A76D-CFA0E155E8FF}" srcOrd="1" destOrd="0" presId="urn:microsoft.com/office/officeart/2005/8/layout/hProcess11"/>
    <dgm:cxn modelId="{ABA237B4-3925-4B46-AF1A-4DE612ECCAB3}" type="presParOf" srcId="{B73E6488-A65C-458E-BA57-EB5F6671CFAE}" destId="{F76D9FFC-8EDA-42D9-9B31-784AAB6C3F60}" srcOrd="2" destOrd="0" presId="urn:microsoft.com/office/officeart/2005/8/layout/hProcess11"/>
    <dgm:cxn modelId="{B050E3D7-3E91-4677-906D-48EF9822AE81}" type="presParOf" srcId="{F84E68FC-03D9-497F-87B5-89AF4A2130EB}" destId="{D7B64671-E37B-4BC0-8AAF-EFA66C2C315E}" srcOrd="3" destOrd="0" presId="urn:microsoft.com/office/officeart/2005/8/layout/hProcess11"/>
    <dgm:cxn modelId="{D13A9628-8605-43D3-B5E4-D20FF5EFBDCE}" type="presParOf" srcId="{F84E68FC-03D9-497F-87B5-89AF4A2130EB}" destId="{6A7706C3-C074-403F-809E-25E0FA40ABDA}" srcOrd="4" destOrd="0" presId="urn:microsoft.com/office/officeart/2005/8/layout/hProcess11"/>
    <dgm:cxn modelId="{CE5A2E10-5778-4D1E-8431-D98530C6D453}" type="presParOf" srcId="{6A7706C3-C074-403F-809E-25E0FA40ABDA}" destId="{EBE1DCF8-85D7-48C2-9BF1-613F54527D21}" srcOrd="0" destOrd="0" presId="urn:microsoft.com/office/officeart/2005/8/layout/hProcess11"/>
    <dgm:cxn modelId="{1FE9ED04-C91C-4250-B7E5-D2F6C50C305E}" type="presParOf" srcId="{6A7706C3-C074-403F-809E-25E0FA40ABDA}" destId="{BBE70578-97F3-4971-A78A-0F2D04D1D375}" srcOrd="1" destOrd="0" presId="urn:microsoft.com/office/officeart/2005/8/layout/hProcess11"/>
    <dgm:cxn modelId="{A826AD31-117D-4F40-A492-C0728046804A}" type="presParOf" srcId="{6A7706C3-C074-403F-809E-25E0FA40ABDA}" destId="{D75583E1-A279-45B0-BEB5-FAC29BE8DC73}" srcOrd="2" destOrd="0" presId="urn:microsoft.com/office/officeart/2005/8/layout/hProcess1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7">
  <dgm:title val=""/>
  <dgm:desc val=""/>
  <dgm:catLst>
    <dgm:cat type="cycle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</dgm:alg>
      </dgm:if>
      <dgm:else name="Name3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onstrLst>
      <dgm:constr type="diam" refType="w"/>
      <dgm:constr type="w" for="ch" ptType="node" refType="w"/>
      <dgm:constr type="primFontSz" for="ch" ptType="node" op="equ" val="65"/>
      <dgm:constr type="w" for="ch" forName="sibTrans" refType="w" refFor="ch" refPtType="node" op="equ" fact="0.35"/>
      <dgm:constr type="connDist" for="ch" forName="sibTrans" op="equ"/>
      <dgm:constr type="primFontSz" for="des" forName="connectorText" op="equ" val="55"/>
      <dgm:constr type="primFontSz" for="des" forName="connectorText" refType="primFontSz" refFor="ch" refPtType="node" op="lte" fact="0.8"/>
      <dgm:constr type="sibSp" refType="w" refFor="ch" refPtType="node" op="equ" fact="0.65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4">
        <dgm:if name="Name5" axis="par ch" ptType="doc node" func="cnt" op="gt" val="1">
          <dgm:forEach name="sibTransForEach" axis="followSib" ptType="sibTrans" hideLastTrans="0" cnt="1">
            <dgm:layoutNode name="sibTrans">
              <dgm:choose name="Name6">
                <dgm:if name="Name7" axis="par ch" ptType="doc node" func="posEven" op="equ" val="1">
                  <dgm:alg type="conn">
                    <dgm:param type="begPts" val="radial"/>
                    <dgm:param type="endPts" val="radial"/>
                    <dgm:param type="begSty" val="arr"/>
                    <dgm:param type="endSty" val="arr"/>
                  </dgm:alg>
                </dgm:if>
                <dgm:else name="Name8">
                  <dgm:alg type="conn">
                    <dgm:param type="begPts" val="auto"/>
                    <dgm:param type="endPts" val="auto"/>
                    <dgm:param type="begSty" val="arr"/>
                    <dgm:param type="endSty" val="arr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5"/>
                <dgm:constr type="connDist"/>
                <dgm:constr type="begPad" refType="connDist" fact="0.1"/>
                <dgm:constr type="endPad" refType="connDist" fact="0.1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9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11">
  <dgm:title val=""/>
  <dgm:desc val=""/>
  <dgm:catLst>
    <dgm:cat type="process" pri="8000"/>
    <dgm:cat type="convert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l" for="ch" forName="arrow"/>
          <dgm:constr type="w" for="ch" forName="points" refType="w" fact="0.9"/>
          <dgm:constr type="h" for="ch" forName="points" refType="h"/>
          <dgm:constr type="t" for="ch" forName="points"/>
          <dgm:constr type="l" for="ch" forName="points"/>
        </dgm:constrLst>
      </dgm:if>
      <dgm:else name="Name3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r" for="ch" forName="arrow" refType="w"/>
          <dgm:constr type="w" for="ch" forName="points" refType="w" fact="0.9"/>
          <dgm:constr type="h" for="ch" forName="points" refType="h"/>
          <dgm:constr type="t" for="ch" forName="points"/>
          <dgm:constr type="r" for="ch" forName="points" refType="w"/>
        </dgm:constrLst>
      </dgm:else>
    </dgm:choose>
    <dgm:ruleLst/>
    <dgm:layoutNode name="arrow" styleLbl="bgShp">
      <dgm:alg type="sp"/>
      <dgm:choose name="Name4">
        <dgm:if name="Name5" func="var" arg="dir" op="equ" val="norm">
          <dgm:shape xmlns:r="http://schemas.openxmlformats.org/officeDocument/2006/relationships" type="notchedRightArrow" r:blip="">
            <dgm:adjLst/>
          </dgm:shape>
        </dgm:if>
        <dgm:else name="Name6">
          <dgm:shape xmlns:r="http://schemas.openxmlformats.org/officeDocument/2006/relationships" rot="180" type="notchedRightArrow" r:blip="">
            <dgm:adjLst/>
          </dgm:shape>
        </dgm:else>
      </dgm:choose>
      <dgm:presOf/>
      <dgm:constrLst/>
      <dgm:ruleLst/>
    </dgm:layoutNode>
    <dgm:layoutNode name="points">
      <dgm:choose name="Name7">
        <dgm:if name="Name8" func="var" arg="dir" op="equ" val="norm">
          <dgm:alg type="lin">
            <dgm:param type="linDir" val="fromL"/>
          </dgm:alg>
        </dgm:if>
        <dgm:else name="Name9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A" refType="w"/>
        <dgm:constr type="h" for="ch" forName="compositeA" refType="h"/>
        <dgm:constr type="w" for="ch" forName="compositeB" refType="w" refFor="ch" refForName="compositeA" op="equ"/>
        <dgm:constr type="h" for="ch" forName="compositeB" refType="h" refFor="ch" refForName="compositeA" op="equ"/>
        <dgm:constr type="primFontSz" for="des" ptType="node" op="equ" val="65"/>
        <dgm:constr type="w" for="ch" forName="space" refType="w" refFor="ch" refForName="compositeA" op="equ" fact="0.05"/>
      </dgm:constrLst>
      <dgm:ruleLst/>
      <dgm:forEach name="Name10" axis="ch" ptType="node">
        <dgm:choose name="Name11">
          <dgm:if name="Name12" axis="self" ptType="node" func="posOdd" op="equ" val="1">
            <dgm:layoutNode name="compositeA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A" refType="w"/>
                <dgm:constr type="h" for="ch" forName="textA" refType="h" fact="0.4"/>
                <dgm:constr type="t" for="ch" forName="textA"/>
                <dgm:constr type="l" for="ch" forName="textA"/>
                <dgm:constr type="h" for="ch" forName="circleA" refType="h" fact="0.1"/>
                <dgm:constr type="h" for="ch" forName="circleA" refType="w" op="lte"/>
                <dgm:constr type="w" for="ch" forName="circleA" refType="h" refFor="ch" refForName="circleA" op="equ"/>
                <dgm:constr type="ctrY" for="ch" forName="circleA" refType="h" fact="0.5"/>
                <dgm:constr type="ctrX" for="ch" forName="circleA" refType="w" refFor="ch" refForName="textA" fact="0.5"/>
                <dgm:constr type="w" for="ch" forName="spaceA" refType="w"/>
                <dgm:constr type="h" for="ch" forName="spaceA" refType="h" fact="0.4"/>
                <dgm:constr type="b" for="ch" forName="spaceA" refType="h"/>
                <dgm:constr type="l" for="ch" forName="spaceA"/>
              </dgm:constrLst>
              <dgm:ruleLst/>
              <dgm:layoutNode name="textA" styleLbl="revTx">
                <dgm:varLst>
                  <dgm:bulletEnabled val="1"/>
                </dgm:varLst>
                <dgm:alg type="tx">
                  <dgm:param type="txAnchorVert" val="b"/>
                  <dgm:param type="txAnchorVertCh" val="b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A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A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13">
            <dgm:layoutNode name="compositeB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B" refType="w"/>
                <dgm:constr type="h" for="ch" forName="textB" refType="h" fact="0.4"/>
                <dgm:constr type="b" for="ch" forName="textB" refType="h"/>
                <dgm:constr type="l" for="ch" forName="textB"/>
                <dgm:constr type="h" for="ch" forName="circleB" refType="h" fact="0.1"/>
                <dgm:constr type="w" for="ch" forName="circleB" refType="h" refFor="ch" refForName="circleB" op="equ"/>
                <dgm:constr type="h" for="ch" forName="circleB" refType="w" op="lte"/>
                <dgm:constr type="ctrY" for="ch" forName="circleB" refType="h" fact="0.5"/>
                <dgm:constr type="ctrX" for="ch" forName="circleB" refType="w" refFor="ch" refForName="textB" fact="0.5"/>
                <dgm:constr type="w" for="ch" forName="spaceB" refType="w"/>
                <dgm:constr type="h" for="ch" forName="spaceB" refType="h" fact="0.4"/>
                <dgm:constr type="t" for="ch" forName="spaceB"/>
                <dgm:constr type="l" for="ch" forName="spaceB"/>
              </dgm:constrLst>
              <dgm:ruleLst/>
              <dgm:layoutNode name="textB" styleLbl="revTx">
                <dgm:varLst>
                  <dgm:bulletEnabled val="1"/>
                </dgm:varLst>
                <dgm:alg type="tx">
                  <dgm:param type="txAnchorVert" val="t"/>
                  <dgm:param type="txAnchorVertCh" val="t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B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B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else>
        </dgm:choos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B702EA-846B-427D-AB8A-7A5079485335}" type="datetimeFigureOut">
              <a:rPr lang="ru-RU" smtClean="0"/>
              <a:t>21.06.2019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F1DDB-74D4-4595-BFEC-475FBD25DE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27669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B702EA-846B-427D-AB8A-7A5079485335}" type="datetimeFigureOut">
              <a:rPr lang="ru-RU" smtClean="0"/>
              <a:t>21.06.2019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F1DDB-74D4-4595-BFEC-475FBD25DE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33508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B702EA-846B-427D-AB8A-7A5079485335}" type="datetimeFigureOut">
              <a:rPr lang="ru-RU" smtClean="0"/>
              <a:t>21.06.2019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F1DDB-74D4-4595-BFEC-475FBD25DE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58829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B702EA-846B-427D-AB8A-7A5079485335}" type="datetimeFigureOut">
              <a:rPr lang="ru-RU" smtClean="0"/>
              <a:t>21.06.2019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F1DDB-74D4-4595-BFEC-475FBD25DE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72867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B702EA-846B-427D-AB8A-7A5079485335}" type="datetimeFigureOut">
              <a:rPr lang="ru-RU" smtClean="0"/>
              <a:t>21.06.2019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F1DDB-74D4-4595-BFEC-475FBD25DE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38545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B702EA-846B-427D-AB8A-7A5079485335}" type="datetimeFigureOut">
              <a:rPr lang="ru-RU" smtClean="0"/>
              <a:t>21.06.2019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F1DDB-74D4-4595-BFEC-475FBD25DE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51004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B702EA-846B-427D-AB8A-7A5079485335}" type="datetimeFigureOut">
              <a:rPr lang="ru-RU" smtClean="0"/>
              <a:t>21.06.2019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F1DDB-74D4-4595-BFEC-475FBD25DE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32301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B702EA-846B-427D-AB8A-7A5079485335}" type="datetimeFigureOut">
              <a:rPr lang="ru-RU" smtClean="0"/>
              <a:t>21.06.2019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F1DDB-74D4-4595-BFEC-475FBD25DE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05345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B702EA-846B-427D-AB8A-7A5079485335}" type="datetimeFigureOut">
              <a:rPr lang="ru-RU" smtClean="0"/>
              <a:t>21.06.2019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F1DDB-74D4-4595-BFEC-475FBD25DE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4656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B702EA-846B-427D-AB8A-7A5079485335}" type="datetimeFigureOut">
              <a:rPr lang="ru-RU" smtClean="0"/>
              <a:t>21.06.2019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F1DDB-74D4-4595-BFEC-475FBD25DE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55812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B702EA-846B-427D-AB8A-7A5079485335}" type="datetimeFigureOut">
              <a:rPr lang="ru-RU" smtClean="0"/>
              <a:t>21.06.2019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F1DDB-74D4-4595-BFEC-475FBD25DE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10615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B702EA-846B-427D-AB8A-7A5079485335}" type="datetimeFigureOut">
              <a:rPr lang="ru-RU" smtClean="0"/>
              <a:t>21.06.2019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BF1DDB-74D4-4595-BFEC-475FBD25DE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98048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32793" y="1201493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uk-UA" b="1" dirty="0" smtClean="0">
                <a:latin typeface="Consolas" panose="020B0609020204030204" pitchFamily="49" charset="0"/>
              </a:rPr>
              <a:t>УПЕРЕДЖЕННЯ РИЗИКІВ ЗАМОВНИКА ТА УЧАСНИКА ПІД ЧАС ПРОЦЕДУРИ ЗАКУПІВЕЛЬ</a:t>
            </a:r>
            <a:endParaRPr lang="ru-RU" b="1" dirty="0">
              <a:latin typeface="Consolas" panose="020B0609020204030204" pitchFamily="49" charset="0"/>
            </a:endParaRP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205154" y="4665907"/>
            <a:ext cx="6257192" cy="1655762"/>
          </a:xfrm>
        </p:spPr>
        <p:txBody>
          <a:bodyPr>
            <a:normAutofit lnSpcReduction="10000"/>
          </a:bodyPr>
          <a:lstStyle/>
          <a:p>
            <a:pPr algn="l"/>
            <a:r>
              <a:rPr lang="uk-UA" b="1" dirty="0" smtClean="0">
                <a:solidFill>
                  <a:schemeClr val="accent5"/>
                </a:solidFill>
                <a:latin typeface="Bahnschrift SemiCondensed" panose="020B0502040204020203" pitchFamily="34" charset="0"/>
              </a:rPr>
              <a:t>КИВГИЛО ВЛАДИСЛАВ СЕРГ ІЙОВИЧ</a:t>
            </a:r>
          </a:p>
          <a:p>
            <a:pPr algn="l"/>
            <a:r>
              <a:rPr lang="uk-UA" b="1" dirty="0" smtClean="0">
                <a:solidFill>
                  <a:schemeClr val="accent5"/>
                </a:solidFill>
                <a:latin typeface="Bahnschrift SemiCondensed" panose="020B0502040204020203" pitchFamily="34" charset="0"/>
              </a:rPr>
              <a:t>___________________________________________________</a:t>
            </a:r>
          </a:p>
          <a:p>
            <a:pPr algn="l"/>
            <a:r>
              <a:rPr lang="uk-UA" sz="2000" dirty="0" smtClean="0">
                <a:solidFill>
                  <a:schemeClr val="accent5"/>
                </a:solidFill>
                <a:latin typeface="Bahnschrift SemiCondensed" panose="020B0502040204020203" pitchFamily="34" charset="0"/>
              </a:rPr>
              <a:t>НАЧАЛЬНИК ВІДДІЛУ ПУБІЛЧНИХ ЗАКУПІВЕЛЬ</a:t>
            </a:r>
          </a:p>
          <a:p>
            <a:pPr algn="l"/>
            <a:r>
              <a:rPr lang="uk-UA" dirty="0" smtClean="0">
                <a:solidFill>
                  <a:schemeClr val="accent5"/>
                </a:solidFill>
                <a:latin typeface="Bahnschrift SemiCondensed" panose="020B0502040204020203" pitchFamily="34" charset="0"/>
              </a:rPr>
              <a:t>ДЕРЖАВНОЇ УСТАНОВИ «ПРОФЕСІЙНІ ЗАКУПІВЛІ»</a:t>
            </a:r>
            <a:endParaRPr lang="x-none" dirty="0" smtClean="0">
              <a:solidFill>
                <a:schemeClr val="accent5"/>
              </a:solidFill>
              <a:latin typeface="Bahnschrift SemiCondensed" panose="020B0502040204020203" pitchFamily="34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41139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46284" y="254977"/>
            <a:ext cx="1607223" cy="193899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uk-UA" sz="12000" b="1" cap="none" spc="0" dirty="0" smtClean="0">
                <a:ln w="22225">
                  <a:solidFill>
                    <a:schemeClr val="tx2">
                      <a:lumMod val="60000"/>
                      <a:lumOff val="40000"/>
                    </a:schemeClr>
                  </a:solidFill>
                  <a:prstDash val="solid"/>
                </a:ln>
                <a:solidFill>
                  <a:srgbClr val="FF0000"/>
                </a:solidFill>
                <a:effectLst/>
              </a:rPr>
              <a:t>2</a:t>
            </a:r>
            <a:endParaRPr lang="ru-RU" sz="12000" b="1" cap="none" spc="0" dirty="0">
              <a:ln w="22225">
                <a:solidFill>
                  <a:schemeClr val="tx2">
                    <a:lumMod val="60000"/>
                    <a:lumOff val="40000"/>
                  </a:schemeClr>
                </a:solidFill>
                <a:prstDash val="solid"/>
              </a:ln>
              <a:solidFill>
                <a:srgbClr val="FF0000"/>
              </a:solidFill>
              <a:effectLst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848708" y="624308"/>
            <a:ext cx="850216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3600" b="1" dirty="0" smtClean="0"/>
              <a:t>Не розібралися з правом підпису у себе в Установі</a:t>
            </a:r>
            <a:endParaRPr lang="ru-RU" sz="36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3367454" y="2532184"/>
            <a:ext cx="703384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uk-UA" sz="2000" dirty="0" smtClean="0"/>
              <a:t>- Директор може мати право підпису договорів до якоїсь граничної межі;</a:t>
            </a:r>
          </a:p>
          <a:p>
            <a:pPr algn="just"/>
            <a:r>
              <a:rPr lang="uk-UA" sz="2000" dirty="0" smtClean="0"/>
              <a:t>- Тендерну документацію готує уповноважена особа за власним підписом, але не підклали довіреність на нього</a:t>
            </a:r>
          </a:p>
          <a:p>
            <a:pPr algn="just"/>
            <a:endParaRPr lang="uk-UA" sz="2000" dirty="0" smtClean="0"/>
          </a:p>
          <a:p>
            <a:pPr algn="just"/>
            <a:r>
              <a:rPr lang="uk-UA" sz="2000" dirty="0" smtClean="0"/>
              <a:t>тощо…</a:t>
            </a:r>
          </a:p>
        </p:txBody>
      </p:sp>
    </p:spTree>
    <p:extLst>
      <p:ext uri="{BB962C8B-B14F-4D97-AF65-F5344CB8AC3E}">
        <p14:creationId xmlns:p14="http://schemas.microsoft.com/office/powerpoint/2010/main" val="962918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46284" y="254977"/>
            <a:ext cx="1607223" cy="193899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uk-UA" sz="12000" b="1" dirty="0">
                <a:ln w="22225">
                  <a:solidFill>
                    <a:schemeClr val="tx2">
                      <a:lumMod val="60000"/>
                      <a:lumOff val="40000"/>
                    </a:schemeClr>
                  </a:solidFill>
                  <a:prstDash val="solid"/>
                </a:ln>
                <a:solidFill>
                  <a:srgbClr val="FF0000"/>
                </a:solidFill>
              </a:rPr>
              <a:t>3</a:t>
            </a:r>
            <a:endParaRPr lang="ru-RU" sz="12000" b="1" cap="none" spc="0" dirty="0">
              <a:ln w="22225">
                <a:solidFill>
                  <a:schemeClr val="tx2">
                    <a:lumMod val="60000"/>
                    <a:lumOff val="40000"/>
                  </a:schemeClr>
                </a:solidFill>
                <a:prstDash val="solid"/>
              </a:ln>
              <a:solidFill>
                <a:srgbClr val="FF0000"/>
              </a:solidFill>
              <a:effectLst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848708" y="624308"/>
            <a:ext cx="850216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3600" b="1" dirty="0" smtClean="0"/>
              <a:t>Забули про державну мову</a:t>
            </a:r>
            <a:endParaRPr lang="ru-RU" sz="36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3341077" y="2294792"/>
            <a:ext cx="703384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000" dirty="0" err="1" smtClean="0"/>
              <a:t>подаючи</a:t>
            </a:r>
            <a:r>
              <a:rPr lang="ru-RU" sz="2000" dirty="0" smtClean="0"/>
              <a:t> </a:t>
            </a:r>
            <a:r>
              <a:rPr lang="ru-RU" sz="2000" dirty="0" err="1"/>
              <a:t>пропозицію</a:t>
            </a:r>
            <a:r>
              <a:rPr lang="ru-RU" sz="2000" dirty="0"/>
              <a:t> </a:t>
            </a:r>
            <a:r>
              <a:rPr lang="ru-RU" sz="2000" dirty="0" err="1" smtClean="0"/>
              <a:t>звертайте</a:t>
            </a:r>
            <a:r>
              <a:rPr lang="ru-RU" sz="2000" dirty="0" smtClean="0"/>
              <a:t> </a:t>
            </a:r>
            <a:r>
              <a:rPr lang="ru-RU" sz="2000" dirty="0" err="1"/>
              <a:t>увагу</a:t>
            </a:r>
            <a:r>
              <a:rPr lang="ru-RU" sz="2000" dirty="0"/>
              <a:t> на </a:t>
            </a:r>
            <a:r>
              <a:rPr lang="ru-RU" sz="2000" dirty="0" err="1"/>
              <a:t>власні</a:t>
            </a:r>
            <a:r>
              <a:rPr lang="ru-RU" sz="2000" dirty="0"/>
              <a:t> </a:t>
            </a:r>
            <a:r>
              <a:rPr lang="ru-RU" sz="2000" dirty="0" err="1" smtClean="0"/>
              <a:t>документи</a:t>
            </a:r>
            <a:r>
              <a:rPr lang="ru-RU" sz="2000" dirty="0" smtClean="0"/>
              <a:t>, </a:t>
            </a:r>
            <a:r>
              <a:rPr lang="ru-RU" sz="2000" dirty="0" err="1"/>
              <a:t>які</a:t>
            </a:r>
            <a:r>
              <a:rPr lang="ru-RU" sz="2000" dirty="0"/>
              <a:t> </a:t>
            </a:r>
            <a:r>
              <a:rPr lang="ru-RU" sz="2000" dirty="0" err="1"/>
              <a:t>були</a:t>
            </a:r>
            <a:r>
              <a:rPr lang="ru-RU" sz="2000" dirty="0"/>
              <a:t> </a:t>
            </a:r>
            <a:r>
              <a:rPr lang="ru-RU" sz="2000" dirty="0" err="1"/>
              <a:t>отримані</a:t>
            </a:r>
            <a:r>
              <a:rPr lang="ru-RU" sz="2000" dirty="0"/>
              <a:t> </a:t>
            </a:r>
            <a:r>
              <a:rPr lang="ru-RU" sz="2000" dirty="0" err="1"/>
              <a:t>чи</a:t>
            </a:r>
            <a:r>
              <a:rPr lang="ru-RU" sz="2000" dirty="0"/>
              <a:t> </a:t>
            </a:r>
            <a:r>
              <a:rPr lang="ru-RU" sz="2000" dirty="0" err="1"/>
              <a:t>складені</a:t>
            </a:r>
            <a:r>
              <a:rPr lang="ru-RU" sz="2000" dirty="0"/>
              <a:t> у </a:t>
            </a:r>
            <a:r>
              <a:rPr lang="ru-RU" sz="2000" dirty="0" err="1"/>
              <a:t>минулих</a:t>
            </a:r>
            <a:r>
              <a:rPr lang="ru-RU" sz="2000" dirty="0"/>
              <a:t> </a:t>
            </a:r>
            <a:r>
              <a:rPr lang="ru-RU" sz="2000" dirty="0" err="1"/>
              <a:t>періодах</a:t>
            </a:r>
            <a:r>
              <a:rPr lang="ru-RU" sz="2000" dirty="0"/>
              <a:t>, як приклад – </a:t>
            </a:r>
            <a:r>
              <a:rPr lang="ru-RU" sz="2000" dirty="0" err="1"/>
              <a:t>накази</a:t>
            </a:r>
            <a:r>
              <a:rPr lang="ru-RU" sz="2000" dirty="0"/>
              <a:t> </a:t>
            </a:r>
            <a:r>
              <a:rPr lang="ru-RU" sz="2000" dirty="0" err="1"/>
              <a:t>щодо</a:t>
            </a:r>
            <a:r>
              <a:rPr lang="ru-RU" sz="2000" dirty="0"/>
              <a:t> </a:t>
            </a:r>
            <a:r>
              <a:rPr lang="ru-RU" sz="2000" dirty="0" err="1"/>
              <a:t>прийняття</a:t>
            </a:r>
            <a:r>
              <a:rPr lang="ru-RU" sz="2000" dirty="0"/>
              <a:t> на роботу, </a:t>
            </a:r>
            <a:r>
              <a:rPr lang="ru-RU" sz="2000" dirty="0" err="1"/>
              <a:t>протоколи</a:t>
            </a:r>
            <a:r>
              <a:rPr lang="ru-RU" sz="2000" dirty="0"/>
              <a:t> </a:t>
            </a:r>
            <a:r>
              <a:rPr lang="ru-RU" sz="2000" dirty="0" err="1"/>
              <a:t>зборів</a:t>
            </a:r>
            <a:r>
              <a:rPr lang="ru-RU" sz="2000" dirty="0" smtClean="0"/>
              <a:t>, </a:t>
            </a:r>
            <a:r>
              <a:rPr lang="ru-RU" sz="2000" dirty="0" err="1" smtClean="0"/>
              <a:t>трудові</a:t>
            </a:r>
            <a:r>
              <a:rPr lang="ru-RU" sz="2000" dirty="0" smtClean="0"/>
              <a:t> </a:t>
            </a:r>
            <a:r>
              <a:rPr lang="ru-RU" sz="2000" dirty="0"/>
              <a:t>книжки</a:t>
            </a:r>
            <a:endParaRPr lang="uk-UA" sz="2400" dirty="0" smtClean="0"/>
          </a:p>
        </p:txBody>
      </p:sp>
    </p:spTree>
    <p:extLst>
      <p:ext uri="{BB962C8B-B14F-4D97-AF65-F5344CB8AC3E}">
        <p14:creationId xmlns:p14="http://schemas.microsoft.com/office/powerpoint/2010/main" val="3336940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46284" y="254977"/>
            <a:ext cx="1607223" cy="193899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uk-UA" sz="12000" b="1" dirty="0" smtClean="0">
                <a:ln w="22225">
                  <a:solidFill>
                    <a:schemeClr val="tx2">
                      <a:lumMod val="60000"/>
                      <a:lumOff val="40000"/>
                    </a:schemeClr>
                  </a:solidFill>
                  <a:prstDash val="solid"/>
                </a:ln>
                <a:solidFill>
                  <a:srgbClr val="FF0000"/>
                </a:solidFill>
              </a:rPr>
              <a:t>4</a:t>
            </a:r>
            <a:endParaRPr lang="ru-RU" sz="12000" b="1" cap="none" spc="0" dirty="0">
              <a:ln w="22225">
                <a:solidFill>
                  <a:schemeClr val="tx2">
                    <a:lumMod val="60000"/>
                    <a:lumOff val="40000"/>
                  </a:schemeClr>
                </a:solidFill>
                <a:prstDash val="solid"/>
              </a:ln>
              <a:solidFill>
                <a:srgbClr val="FF0000"/>
              </a:solidFill>
              <a:effectLst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848708" y="624308"/>
            <a:ext cx="8502161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3600" b="1" dirty="0" smtClean="0"/>
              <a:t>Не повідомили Замовника про те, що певні норми законодавства не діють у відношенні до Вас, або вашого товару</a:t>
            </a:r>
            <a:endParaRPr lang="ru-RU" sz="36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3231172" y="3024552"/>
            <a:ext cx="773723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Tx/>
              <a:buChar char="-"/>
            </a:pPr>
            <a:r>
              <a:rPr lang="ru-RU" sz="2000" dirty="0" smtClean="0"/>
              <a:t>ліцензійні умови до Вас, як до постачальника</a:t>
            </a:r>
          </a:p>
          <a:p>
            <a:pPr marL="342900" indent="-342900" algn="just">
              <a:buFontTx/>
              <a:buChar char="-"/>
            </a:pPr>
            <a:r>
              <a:rPr lang="uk-UA" sz="2000" dirty="0" smtClean="0"/>
              <a:t>вимоги до документів щодо якості товару</a:t>
            </a:r>
          </a:p>
          <a:p>
            <a:pPr algn="just"/>
            <a:endParaRPr lang="uk-UA" sz="2000" dirty="0"/>
          </a:p>
          <a:p>
            <a:pPr algn="just"/>
            <a:r>
              <a:rPr lang="uk-UA" sz="2000" dirty="0" smtClean="0"/>
              <a:t>тощо</a:t>
            </a:r>
            <a:endParaRPr lang="uk-UA" sz="2400" dirty="0" smtClean="0"/>
          </a:p>
        </p:txBody>
      </p:sp>
    </p:spTree>
    <p:extLst>
      <p:ext uri="{BB962C8B-B14F-4D97-AF65-F5344CB8AC3E}">
        <p14:creationId xmlns:p14="http://schemas.microsoft.com/office/powerpoint/2010/main" val="4248258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46284" y="254977"/>
            <a:ext cx="1607223" cy="193899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uk-UA" sz="12000" b="1" dirty="0">
                <a:ln w="22225">
                  <a:solidFill>
                    <a:schemeClr val="tx2">
                      <a:lumMod val="60000"/>
                      <a:lumOff val="40000"/>
                    </a:schemeClr>
                  </a:solidFill>
                  <a:prstDash val="solid"/>
                </a:ln>
                <a:solidFill>
                  <a:srgbClr val="FF0000"/>
                </a:solidFill>
              </a:rPr>
              <a:t>5</a:t>
            </a:r>
            <a:endParaRPr lang="ru-RU" sz="12000" b="1" cap="none" spc="0" dirty="0">
              <a:ln w="22225">
                <a:solidFill>
                  <a:schemeClr val="tx2">
                    <a:lumMod val="60000"/>
                    <a:lumOff val="40000"/>
                  </a:schemeClr>
                </a:solidFill>
                <a:prstDash val="solid"/>
              </a:ln>
              <a:solidFill>
                <a:srgbClr val="FF0000"/>
              </a:solidFill>
              <a:effectLst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804746" y="510008"/>
            <a:ext cx="945865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3600" b="1" dirty="0" smtClean="0"/>
              <a:t>Не використали Ваше право на ініціацію змін до ТД</a:t>
            </a:r>
            <a:endParaRPr lang="ru-RU" sz="36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3059724" y="2637691"/>
            <a:ext cx="8607668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uk-UA" sz="2000" dirty="0" smtClean="0"/>
              <a:t>Не опускайте руки одразу ж після ознайомлення з ТД! </a:t>
            </a:r>
            <a:endParaRPr lang="uk-UA" sz="2000" dirty="0"/>
          </a:p>
          <a:p>
            <a:pPr algn="just"/>
            <a:r>
              <a:rPr lang="uk-UA" sz="2000" dirty="0" smtClean="0"/>
              <a:t>Серед Замовників працюють такі ж люди, які могли просто помилитися і які відкриті до виправлення таких помилок після Ваших звернень.</a:t>
            </a:r>
          </a:p>
          <a:p>
            <a:pPr algn="just"/>
            <a:endParaRPr lang="uk-UA" sz="2400" dirty="0" smtClean="0"/>
          </a:p>
          <a:p>
            <a:pPr algn="just"/>
            <a:r>
              <a:rPr lang="uk-UA" sz="2400" dirty="0" err="1" smtClean="0">
                <a:solidFill>
                  <a:srgbClr val="FF0000"/>
                </a:solidFill>
              </a:rPr>
              <a:t>Пам</a:t>
            </a:r>
            <a:r>
              <a:rPr lang="en-US" sz="2400" dirty="0" smtClean="0">
                <a:solidFill>
                  <a:srgbClr val="FF0000"/>
                </a:solidFill>
              </a:rPr>
              <a:t>’</a:t>
            </a:r>
            <a:r>
              <a:rPr lang="uk-UA" sz="2400" dirty="0" err="1" smtClean="0">
                <a:solidFill>
                  <a:srgbClr val="FF0000"/>
                </a:solidFill>
              </a:rPr>
              <a:t>ятайте</a:t>
            </a:r>
            <a:r>
              <a:rPr lang="uk-UA" sz="2400" dirty="0" smtClean="0">
                <a:solidFill>
                  <a:srgbClr val="FF0000"/>
                </a:solidFill>
              </a:rPr>
              <a:t> – «криві» вимоги в ТД це не завжди </a:t>
            </a:r>
            <a:r>
              <a:rPr lang="en-US" sz="2400" b="1" dirty="0" smtClean="0">
                <a:solidFill>
                  <a:srgbClr val="FF0000"/>
                </a:solidFill>
              </a:rPr>
              <a:t>#</a:t>
            </a:r>
            <a:r>
              <a:rPr lang="uk-UA" sz="2400" b="1" dirty="0" smtClean="0">
                <a:solidFill>
                  <a:srgbClr val="FF0000"/>
                </a:solidFill>
              </a:rPr>
              <a:t>зрада</a:t>
            </a:r>
            <a:r>
              <a:rPr lang="uk-UA" sz="2400" dirty="0" smtClean="0">
                <a:solidFill>
                  <a:srgbClr val="FF0000"/>
                </a:solidFill>
              </a:rPr>
              <a:t>, найчастіше – це помилка</a:t>
            </a:r>
          </a:p>
        </p:txBody>
      </p:sp>
    </p:spTree>
    <p:extLst>
      <p:ext uri="{BB962C8B-B14F-4D97-AF65-F5344CB8AC3E}">
        <p14:creationId xmlns:p14="http://schemas.microsoft.com/office/powerpoint/2010/main" val="3997565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727938" y="2769631"/>
            <a:ext cx="50467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3600" b="1" dirty="0" smtClean="0"/>
              <a:t>ФІНАНСОВІ  РИЗИКИ</a:t>
            </a:r>
            <a:endParaRPr lang="ru-RU" sz="3600" b="1" dirty="0"/>
          </a:p>
        </p:txBody>
      </p:sp>
    </p:spTree>
    <p:extLst>
      <p:ext uri="{BB962C8B-B14F-4D97-AF65-F5344CB8AC3E}">
        <p14:creationId xmlns:p14="http://schemas.microsoft.com/office/powerpoint/2010/main" val="3468142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1600199" y="1270639"/>
            <a:ext cx="8431823" cy="518746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000" dirty="0" smtClean="0"/>
              <a:t>Фінансові ризики</a:t>
            </a:r>
            <a:endParaRPr lang="ru-RU" sz="2000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3618033" y="2435716"/>
            <a:ext cx="4422532" cy="1111980"/>
          </a:xfrm>
          <a:prstGeom prst="round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uk-UA" sz="2000" dirty="0"/>
              <a:t>фінансовий стан замовника (освоєння бюджетних коштів в кінці року);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3618033" y="4742431"/>
            <a:ext cx="4422532" cy="525825"/>
          </a:xfrm>
          <a:prstGeom prst="round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000" dirty="0" smtClean="0"/>
              <a:t> штрафні санкції</a:t>
            </a:r>
            <a:endParaRPr lang="uk-UA" sz="2000" dirty="0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3618033" y="3882151"/>
            <a:ext cx="4422532" cy="525825"/>
          </a:xfrm>
          <a:prstGeom prst="round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000" dirty="0" err="1" smtClean="0"/>
              <a:t>оперативно</a:t>
            </a:r>
            <a:r>
              <a:rPr lang="uk-UA" sz="2000" dirty="0" smtClean="0"/>
              <a:t>-господарські санкції</a:t>
            </a:r>
            <a:endParaRPr lang="uk-UA" sz="2000" dirty="0"/>
          </a:p>
        </p:txBody>
      </p:sp>
    </p:spTree>
    <p:extLst>
      <p:ext uri="{BB962C8B-B14F-4D97-AF65-F5344CB8AC3E}">
        <p14:creationId xmlns:p14="http://schemas.microsoft.com/office/powerpoint/2010/main" val="2333366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3736730" y="502265"/>
            <a:ext cx="4422532" cy="1111980"/>
          </a:xfrm>
          <a:prstGeom prst="round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uk-UA" sz="2000" dirty="0"/>
              <a:t>фінансовий стан замовника (освоєння бюджетних коштів в кінці року</a:t>
            </a:r>
            <a:r>
              <a:rPr lang="uk-UA" sz="2000" dirty="0" smtClean="0"/>
              <a:t>)</a:t>
            </a:r>
            <a:endParaRPr lang="uk-UA" sz="20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390236" y="4677508"/>
            <a:ext cx="7420318" cy="132763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uk-UA" sz="2215" dirty="0" smtClean="0">
                <a:solidFill>
                  <a:srgbClr val="FF0000"/>
                </a:solidFill>
                <a:latin typeface="+mj-lt"/>
                <a:cs typeface="Arial" pitchFamily="34" charset="0"/>
              </a:rPr>
              <a:t>Єдиний нюанс </a:t>
            </a:r>
            <a:r>
              <a:rPr lang="uk-UA" sz="2215" dirty="0" smtClean="0">
                <a:solidFill>
                  <a:schemeClr val="tx1"/>
                </a:solidFill>
                <a:latin typeface="+mj-lt"/>
                <a:cs typeface="Arial" pitchFamily="34" charset="0"/>
              </a:rPr>
              <a:t>– у такому випадку суд стає на бік Замовника в частині не сплати ним індексації інфляції та стягнення «прострочки»  </a:t>
            </a:r>
            <a:endParaRPr lang="ru-RU" dirty="0">
              <a:solidFill>
                <a:schemeClr val="tx1"/>
              </a:solidFill>
            </a:endParaRPr>
          </a:p>
          <a:p>
            <a:pPr algn="just"/>
            <a:endParaRPr lang="ru-RU" sz="2215" b="1" i="1" dirty="0">
              <a:solidFill>
                <a:schemeClr val="tx1"/>
              </a:solidFill>
              <a:latin typeface="+mj-lt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390236" y="2083490"/>
            <a:ext cx="7420319" cy="234197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2215" dirty="0">
                <a:solidFill>
                  <a:schemeClr val="tx1"/>
                </a:solidFill>
                <a:latin typeface="+mj-lt"/>
                <a:cs typeface="Arial" pitchFamily="34" charset="0"/>
              </a:rPr>
              <a:t>«</a:t>
            </a:r>
            <a:r>
              <a:rPr lang="uk-UA" sz="2215" dirty="0">
                <a:solidFill>
                  <a:schemeClr val="tx1"/>
                </a:solidFill>
                <a:latin typeface="+mj-lt"/>
              </a:rPr>
              <a:t>відсутність бюджетних коштів, передбачених у видатках Державного бюджету України, не виправдовує бездіяльність бюджетної організації і не є підставою для звільнення останнього від своїх грошових зобов'язань та від відповідальності за їх порушення», - </a:t>
            </a:r>
            <a:r>
              <a:rPr lang="uk-UA" sz="2215" b="1" dirty="0" smtClean="0">
                <a:solidFill>
                  <a:schemeClr val="tx1"/>
                </a:solidFill>
                <a:latin typeface="+mj-lt"/>
              </a:rPr>
              <a:t>ВСУ</a:t>
            </a:r>
            <a:r>
              <a:rPr lang="uk-UA" sz="2215" b="1" i="1" dirty="0" smtClean="0">
                <a:solidFill>
                  <a:srgbClr val="0070C0"/>
                </a:solidFill>
                <a:latin typeface="+mj-lt"/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від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>
                <a:solidFill>
                  <a:schemeClr val="tx1"/>
                </a:solidFill>
              </a:rPr>
              <a:t>12.04.2017 № 3-1601гс16</a:t>
            </a:r>
          </a:p>
          <a:p>
            <a:pPr algn="just"/>
            <a:endParaRPr lang="ru-RU" sz="2215" b="1" i="1" dirty="0">
              <a:solidFill>
                <a:schemeClr val="tx1"/>
              </a:solidFill>
              <a:latin typeface="+mj-lt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7534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3890595" y="514697"/>
            <a:ext cx="4422532" cy="525825"/>
          </a:xfrm>
          <a:prstGeom prst="round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000" dirty="0" err="1" smtClean="0"/>
              <a:t>оперативно</a:t>
            </a:r>
            <a:r>
              <a:rPr lang="uk-UA" sz="2000" dirty="0" smtClean="0"/>
              <a:t>-господарські санкції</a:t>
            </a:r>
            <a:endParaRPr lang="uk-UA" sz="2000" dirty="0"/>
          </a:p>
        </p:txBody>
      </p:sp>
      <p:sp>
        <p:nvSpPr>
          <p:cNvPr id="3" name="TextBox 2"/>
          <p:cNvSpPr txBox="1"/>
          <p:nvPr/>
        </p:nvSpPr>
        <p:spPr>
          <a:xfrm>
            <a:off x="1178169" y="1468315"/>
            <a:ext cx="984738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dirty="0"/>
              <a:t>ч. 1 ст. 235 </a:t>
            </a:r>
            <a:r>
              <a:rPr lang="ru-RU" dirty="0" err="1"/>
              <a:t>Господарського</a:t>
            </a:r>
            <a:r>
              <a:rPr lang="ru-RU" dirty="0"/>
              <a:t> кодексу </a:t>
            </a:r>
            <a:r>
              <a:rPr lang="ru-RU" dirty="0" err="1"/>
              <a:t>України</a:t>
            </a:r>
            <a:r>
              <a:rPr lang="ru-RU" dirty="0"/>
              <a:t> (</a:t>
            </a:r>
            <a:r>
              <a:rPr lang="ru-RU" dirty="0" err="1"/>
              <a:t>далі</a:t>
            </a:r>
            <a:r>
              <a:rPr lang="ru-RU" dirty="0"/>
              <a:t> – ГКУ) </a:t>
            </a:r>
            <a:r>
              <a:rPr lang="ru-RU" dirty="0" err="1" smtClean="0"/>
              <a:t>визначає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оперативно-</a:t>
            </a:r>
            <a:r>
              <a:rPr lang="ru-RU" dirty="0" err="1" smtClean="0"/>
              <a:t>господарські</a:t>
            </a:r>
            <a:r>
              <a:rPr lang="ru-RU" dirty="0" smtClean="0"/>
              <a:t> </a:t>
            </a:r>
            <a:r>
              <a:rPr lang="ru-RU" dirty="0" err="1"/>
              <a:t>санкції</a:t>
            </a:r>
            <a:r>
              <a:rPr lang="ru-RU" dirty="0"/>
              <a:t> – </a:t>
            </a:r>
            <a:r>
              <a:rPr lang="ru-RU" dirty="0" err="1"/>
              <a:t>це</a:t>
            </a:r>
            <a:r>
              <a:rPr lang="ru-RU" dirty="0"/>
              <a:t> заходи оперативного </a:t>
            </a:r>
            <a:r>
              <a:rPr lang="ru-RU" dirty="0" err="1"/>
              <a:t>впливу</a:t>
            </a:r>
            <a:r>
              <a:rPr lang="ru-RU" dirty="0"/>
              <a:t> на </a:t>
            </a:r>
            <a:r>
              <a:rPr lang="ru-RU" dirty="0" err="1"/>
              <a:t>правопорушника</a:t>
            </a:r>
            <a:r>
              <a:rPr lang="ru-RU" dirty="0"/>
              <a:t> з метою </a:t>
            </a:r>
            <a:r>
              <a:rPr lang="ru-RU" dirty="0" err="1"/>
              <a:t>припинення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попередження</a:t>
            </a:r>
            <a:r>
              <a:rPr lang="ru-RU" dirty="0"/>
              <a:t> </a:t>
            </a:r>
            <a:r>
              <a:rPr lang="ru-RU" dirty="0" err="1"/>
              <a:t>повторення</a:t>
            </a:r>
            <a:r>
              <a:rPr lang="ru-RU" dirty="0"/>
              <a:t> </a:t>
            </a:r>
            <a:r>
              <a:rPr lang="ru-RU" dirty="0" err="1"/>
              <a:t>порушень</a:t>
            </a:r>
            <a:r>
              <a:rPr lang="ru-RU" dirty="0"/>
              <a:t> </a:t>
            </a:r>
            <a:r>
              <a:rPr lang="ru-RU" dirty="0" err="1"/>
              <a:t>зобов'язання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використовуються</a:t>
            </a:r>
            <a:r>
              <a:rPr lang="ru-RU" dirty="0"/>
              <a:t> самими сторонами </a:t>
            </a:r>
            <a:r>
              <a:rPr lang="ru-RU" dirty="0" err="1"/>
              <a:t>зобов'язання</a:t>
            </a:r>
            <a:r>
              <a:rPr lang="ru-RU" dirty="0"/>
              <a:t> в </a:t>
            </a:r>
            <a:r>
              <a:rPr lang="ru-RU" dirty="0" err="1"/>
              <a:t>односторонньому</a:t>
            </a:r>
            <a:r>
              <a:rPr lang="ru-RU" dirty="0"/>
              <a:t> порядку.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072662" y="3130062"/>
            <a:ext cx="99704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dirty="0">
                <a:solidFill>
                  <a:srgbClr val="FF0000"/>
                </a:solidFill>
              </a:rPr>
              <a:t>оперативно-</a:t>
            </a:r>
            <a:r>
              <a:rPr lang="ru-RU" dirty="0" err="1">
                <a:solidFill>
                  <a:srgbClr val="FF0000"/>
                </a:solidFill>
              </a:rPr>
              <a:t>господарські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санкції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застосовує</a:t>
            </a:r>
            <a:r>
              <a:rPr lang="ru-RU" dirty="0">
                <a:solidFill>
                  <a:srgbClr val="FF0000"/>
                </a:solidFill>
              </a:rPr>
              <a:t> сторона, яка </a:t>
            </a:r>
            <a:r>
              <a:rPr lang="ru-RU" dirty="0" err="1">
                <a:solidFill>
                  <a:srgbClr val="FF0000"/>
                </a:solidFill>
              </a:rPr>
              <a:t>потерпіла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від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правопорушення</a:t>
            </a:r>
            <a:r>
              <a:rPr lang="ru-RU" dirty="0">
                <a:solidFill>
                  <a:srgbClr val="FF0000"/>
                </a:solidFill>
              </a:rPr>
              <a:t>, у </a:t>
            </a:r>
            <a:r>
              <a:rPr lang="ru-RU" dirty="0" err="1">
                <a:solidFill>
                  <a:srgbClr val="FF0000"/>
                </a:solidFill>
              </a:rPr>
              <a:t>позасудовому</a:t>
            </a:r>
            <a:r>
              <a:rPr lang="ru-RU" dirty="0">
                <a:solidFill>
                  <a:srgbClr val="FF0000"/>
                </a:solidFill>
              </a:rPr>
              <a:t> порядку та без </a:t>
            </a:r>
            <a:r>
              <a:rPr lang="ru-RU" dirty="0" err="1">
                <a:solidFill>
                  <a:srgbClr val="FF0000"/>
                </a:solidFill>
              </a:rPr>
              <a:t>попереднього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пред'явлення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претензії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порушнику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зобов'язання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72662" y="4211515"/>
            <a:ext cx="99528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dirty="0" smtClean="0"/>
              <a:t>В </a:t>
            </a:r>
            <a:r>
              <a:rPr lang="ru-RU" dirty="0"/>
              <a:t>силу </a:t>
            </a:r>
            <a:r>
              <a:rPr lang="ru-RU" dirty="0" err="1"/>
              <a:t>норми</a:t>
            </a:r>
            <a:r>
              <a:rPr lang="ru-RU" dirty="0"/>
              <a:t> ч. 2 ст. 235 ГКУ до </a:t>
            </a:r>
            <a:r>
              <a:rPr lang="ru-RU" dirty="0" err="1"/>
              <a:t>суб'єкта</a:t>
            </a:r>
            <a:r>
              <a:rPr lang="ru-RU" dirty="0"/>
              <a:t>, </a:t>
            </a:r>
            <a:r>
              <a:rPr lang="ru-RU" dirty="0" err="1"/>
              <a:t>який</a:t>
            </a:r>
            <a:r>
              <a:rPr lang="ru-RU" dirty="0"/>
              <a:t> порушив </a:t>
            </a:r>
            <a:r>
              <a:rPr lang="ru-RU" dirty="0" err="1"/>
              <a:t>господарське</a:t>
            </a:r>
            <a:r>
              <a:rPr lang="ru-RU" dirty="0"/>
              <a:t> </a:t>
            </a:r>
            <a:r>
              <a:rPr lang="ru-RU" dirty="0" err="1"/>
              <a:t>зобов'язання</a:t>
            </a:r>
            <a:r>
              <a:rPr lang="ru-RU" dirty="0"/>
              <a:t>, </a:t>
            </a:r>
            <a:r>
              <a:rPr lang="ru-RU" dirty="0" err="1"/>
              <a:t>можуть</a:t>
            </a:r>
            <a:r>
              <a:rPr lang="ru-RU" dirty="0"/>
              <a:t> бути </a:t>
            </a:r>
            <a:r>
              <a:rPr lang="ru-RU" dirty="0" err="1"/>
              <a:t>застосовані</a:t>
            </a:r>
            <a:r>
              <a:rPr lang="ru-RU" dirty="0"/>
              <a:t> </a:t>
            </a:r>
            <a:r>
              <a:rPr lang="ru-RU" dirty="0" err="1"/>
              <a:t>лише</a:t>
            </a:r>
            <a:r>
              <a:rPr lang="ru-RU" dirty="0"/>
              <a:t> </a:t>
            </a:r>
            <a:r>
              <a:rPr lang="ru-RU" dirty="0" err="1"/>
              <a:t>ті</a:t>
            </a:r>
            <a:r>
              <a:rPr lang="ru-RU" dirty="0"/>
              <a:t> оперативно-</a:t>
            </a:r>
            <a:r>
              <a:rPr lang="ru-RU" dirty="0" err="1"/>
              <a:t>господарські</a:t>
            </a:r>
            <a:r>
              <a:rPr lang="ru-RU" dirty="0"/>
              <a:t> </a:t>
            </a:r>
            <a:r>
              <a:rPr lang="ru-RU" dirty="0" err="1"/>
              <a:t>санкції</a:t>
            </a:r>
            <a:r>
              <a:rPr lang="ru-RU" dirty="0"/>
              <a:t>, </a:t>
            </a:r>
            <a:r>
              <a:rPr lang="ru-RU" dirty="0" err="1"/>
              <a:t>застосування</a:t>
            </a:r>
            <a:r>
              <a:rPr lang="ru-RU" dirty="0"/>
              <a:t> </a:t>
            </a:r>
            <a:r>
              <a:rPr lang="ru-RU" dirty="0" err="1"/>
              <a:t>яких</a:t>
            </a:r>
            <a:r>
              <a:rPr lang="ru-RU" dirty="0"/>
              <a:t> </a:t>
            </a:r>
            <a:r>
              <a:rPr lang="ru-RU" dirty="0" err="1"/>
              <a:t>передбачено</a:t>
            </a:r>
            <a:r>
              <a:rPr lang="ru-RU" dirty="0"/>
              <a:t> договором</a:t>
            </a:r>
          </a:p>
        </p:txBody>
      </p:sp>
    </p:spTree>
    <p:extLst>
      <p:ext uri="{BB962C8B-B14F-4D97-AF65-F5344CB8AC3E}">
        <p14:creationId xmlns:p14="http://schemas.microsoft.com/office/powerpoint/2010/main" val="3375959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03484" y="870439"/>
            <a:ext cx="8774723" cy="49859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dirty="0" err="1" smtClean="0"/>
              <a:t>Загальний</a:t>
            </a:r>
            <a:r>
              <a:rPr lang="ru-RU" sz="2400" dirty="0" smtClean="0"/>
              <a:t> </a:t>
            </a:r>
            <a:r>
              <a:rPr lang="ru-RU" sz="2400" dirty="0" err="1"/>
              <a:t>перелік</a:t>
            </a:r>
            <a:r>
              <a:rPr lang="ru-RU" sz="2400" dirty="0"/>
              <a:t> </a:t>
            </a:r>
            <a:r>
              <a:rPr lang="ru-RU" sz="2400" dirty="0" err="1"/>
              <a:t>видів</a:t>
            </a:r>
            <a:r>
              <a:rPr lang="ru-RU" sz="2400" dirty="0"/>
              <a:t> оперативно-</a:t>
            </a:r>
            <a:r>
              <a:rPr lang="ru-RU" sz="2400" dirty="0" err="1"/>
              <a:t>господарських</a:t>
            </a:r>
            <a:r>
              <a:rPr lang="ru-RU" sz="2400" dirty="0"/>
              <a:t> </a:t>
            </a:r>
            <a:r>
              <a:rPr lang="ru-RU" sz="2400" dirty="0" err="1"/>
              <a:t>санкцій</a:t>
            </a:r>
            <a:r>
              <a:rPr lang="ru-RU" sz="2400" dirty="0"/>
              <a:t> наведено в ч. 1 ст. 236 </a:t>
            </a:r>
            <a:r>
              <a:rPr lang="ru-RU" sz="2400" dirty="0" smtClean="0"/>
              <a:t>ГКУ, а </a:t>
            </a:r>
            <a:r>
              <a:rPr lang="ru-RU" sz="2400" dirty="0" err="1" smtClean="0"/>
              <a:t>саме</a:t>
            </a:r>
            <a:r>
              <a:rPr lang="ru-RU" sz="2400" dirty="0" smtClean="0"/>
              <a:t> (</a:t>
            </a:r>
            <a:r>
              <a:rPr lang="ru-RU" sz="2400" dirty="0" err="1" smtClean="0"/>
              <a:t>витяг</a:t>
            </a:r>
            <a:r>
              <a:rPr lang="ru-RU" sz="2400" dirty="0" smtClean="0"/>
              <a:t>): </a:t>
            </a:r>
          </a:p>
          <a:p>
            <a:endParaRPr lang="ru-RU" dirty="0" smtClean="0"/>
          </a:p>
          <a:p>
            <a:pPr marL="285750" indent="-285750" algn="just">
              <a:buFontTx/>
              <a:buChar char="-"/>
            </a:pPr>
            <a:r>
              <a:rPr lang="ru-RU" b="1" dirty="0" smtClean="0"/>
              <a:t>одностороння </a:t>
            </a:r>
            <a:r>
              <a:rPr lang="ru-RU" b="1" dirty="0" err="1"/>
              <a:t>відмова</a:t>
            </a:r>
            <a:r>
              <a:rPr lang="ru-RU" b="1" dirty="0"/>
              <a:t> </a:t>
            </a:r>
            <a:r>
              <a:rPr lang="ru-RU" b="1" dirty="0" err="1"/>
              <a:t>від</a:t>
            </a:r>
            <a:r>
              <a:rPr lang="ru-RU" b="1" dirty="0"/>
              <a:t> </a:t>
            </a:r>
            <a:r>
              <a:rPr lang="ru-RU" b="1" dirty="0" err="1"/>
              <a:t>виконання</a:t>
            </a:r>
            <a:r>
              <a:rPr lang="ru-RU" b="1" dirty="0"/>
              <a:t> </a:t>
            </a:r>
            <a:r>
              <a:rPr lang="ru-RU" b="1" dirty="0" err="1"/>
              <a:t>свого</a:t>
            </a:r>
            <a:r>
              <a:rPr lang="ru-RU" b="1" dirty="0"/>
              <a:t> </a:t>
            </a:r>
            <a:r>
              <a:rPr lang="ru-RU" b="1" dirty="0" err="1"/>
              <a:t>зобов'язання</a:t>
            </a:r>
            <a:r>
              <a:rPr lang="ru-RU" dirty="0"/>
              <a:t> </a:t>
            </a:r>
            <a:r>
              <a:rPr lang="ru-RU" dirty="0" err="1"/>
              <a:t>управненою</a:t>
            </a:r>
            <a:r>
              <a:rPr lang="ru-RU" dirty="0"/>
              <a:t> стороною,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звільненням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відповідальності</a:t>
            </a:r>
            <a:r>
              <a:rPr lang="ru-RU" dirty="0"/>
              <a:t> за </a:t>
            </a:r>
            <a:r>
              <a:rPr lang="ru-RU" dirty="0" err="1"/>
              <a:t>це</a:t>
            </a:r>
            <a:r>
              <a:rPr lang="ru-RU" dirty="0"/>
              <a:t> - у </a:t>
            </a:r>
            <a:r>
              <a:rPr lang="ru-RU" dirty="0" err="1"/>
              <a:t>разі</a:t>
            </a:r>
            <a:r>
              <a:rPr lang="ru-RU" dirty="0"/>
              <a:t> </a:t>
            </a:r>
            <a:r>
              <a:rPr lang="ru-RU" dirty="0" err="1"/>
              <a:t>порушення</a:t>
            </a:r>
            <a:r>
              <a:rPr lang="ru-RU" dirty="0"/>
              <a:t> </a:t>
            </a:r>
            <a:r>
              <a:rPr lang="ru-RU" dirty="0" err="1"/>
              <a:t>зобов'язання</a:t>
            </a:r>
            <a:r>
              <a:rPr lang="ru-RU" dirty="0"/>
              <a:t> другою </a:t>
            </a:r>
            <a:r>
              <a:rPr lang="ru-RU" dirty="0" smtClean="0"/>
              <a:t>стороною</a:t>
            </a:r>
          </a:p>
          <a:p>
            <a:pPr algn="just"/>
            <a:endParaRPr lang="ru-RU" dirty="0" smtClean="0"/>
          </a:p>
          <a:p>
            <a:pPr marL="285750" indent="-285750" algn="just">
              <a:buFontTx/>
              <a:buChar char="-"/>
            </a:pPr>
            <a:r>
              <a:rPr lang="ru-RU" b="1" dirty="0" err="1" smtClean="0"/>
              <a:t>відмова</a:t>
            </a:r>
            <a:r>
              <a:rPr lang="ru-RU" b="1" dirty="0" smtClean="0"/>
              <a:t> </a:t>
            </a:r>
            <a:r>
              <a:rPr lang="ru-RU" b="1" dirty="0" err="1"/>
              <a:t>управненої</a:t>
            </a:r>
            <a:r>
              <a:rPr lang="ru-RU" b="1" dirty="0"/>
              <a:t> </a:t>
            </a:r>
            <a:r>
              <a:rPr lang="ru-RU" b="1" dirty="0" err="1"/>
              <a:t>сторони</a:t>
            </a:r>
            <a:r>
              <a:rPr lang="ru-RU" b="1" dirty="0"/>
              <a:t> </a:t>
            </a:r>
            <a:r>
              <a:rPr lang="ru-RU" b="1" dirty="0" err="1"/>
              <a:t>зобов'язання</a:t>
            </a:r>
            <a:r>
              <a:rPr lang="ru-RU" b="1" dirty="0"/>
              <a:t> </a:t>
            </a:r>
            <a:r>
              <a:rPr lang="ru-RU" b="1" dirty="0" err="1"/>
              <a:t>від</a:t>
            </a:r>
            <a:r>
              <a:rPr lang="ru-RU" b="1" dirty="0"/>
              <a:t> </a:t>
            </a:r>
            <a:r>
              <a:rPr lang="ru-RU" b="1" dirty="0" err="1"/>
              <a:t>прийняття</a:t>
            </a:r>
            <a:r>
              <a:rPr lang="ru-RU" b="1" dirty="0"/>
              <a:t> </a:t>
            </a:r>
            <a:r>
              <a:rPr lang="ru-RU" b="1" dirty="0" err="1"/>
              <a:t>подальшого</a:t>
            </a:r>
            <a:r>
              <a:rPr lang="ru-RU" b="1" dirty="0"/>
              <a:t> </a:t>
            </a:r>
            <a:r>
              <a:rPr lang="ru-RU" b="1" dirty="0" err="1"/>
              <a:t>виконання</a:t>
            </a:r>
            <a:r>
              <a:rPr lang="ru-RU" b="1" dirty="0"/>
              <a:t> </a:t>
            </a:r>
            <a:r>
              <a:rPr lang="ru-RU" b="1" dirty="0" err="1"/>
              <a:t>зобов'язання</a:t>
            </a:r>
            <a:r>
              <a:rPr lang="ru-RU" b="1" dirty="0"/>
              <a:t>, </a:t>
            </a:r>
            <a:r>
              <a:rPr lang="ru-RU" b="1" dirty="0" err="1"/>
              <a:t>порушеного</a:t>
            </a:r>
            <a:r>
              <a:rPr lang="ru-RU" b="1" dirty="0"/>
              <a:t> другою </a:t>
            </a:r>
            <a:r>
              <a:rPr lang="ru-RU" b="1" dirty="0" smtClean="0"/>
              <a:t>стороною</a:t>
            </a:r>
            <a:r>
              <a:rPr lang="ru-RU" dirty="0" smtClean="0"/>
              <a:t>  </a:t>
            </a:r>
          </a:p>
          <a:p>
            <a:pPr algn="just"/>
            <a:r>
              <a:rPr lang="ru-RU" dirty="0"/>
              <a:t> </a:t>
            </a:r>
            <a:endParaRPr lang="ru-RU" dirty="0" smtClean="0"/>
          </a:p>
          <a:p>
            <a:pPr marL="285750" indent="-285750" algn="just">
              <a:buFontTx/>
              <a:buChar char="-"/>
            </a:pPr>
            <a:r>
              <a:rPr lang="ru-RU" b="1" dirty="0" err="1" smtClean="0"/>
              <a:t>встановлення</a:t>
            </a:r>
            <a:r>
              <a:rPr lang="ru-RU" b="1" dirty="0" smtClean="0"/>
              <a:t> </a:t>
            </a:r>
            <a:r>
              <a:rPr lang="ru-RU" b="1" dirty="0"/>
              <a:t>в </a:t>
            </a:r>
            <a:r>
              <a:rPr lang="ru-RU" b="1" dirty="0" err="1"/>
              <a:t>односторонньому</a:t>
            </a:r>
            <a:r>
              <a:rPr lang="ru-RU" b="1" dirty="0"/>
              <a:t> порядку на </a:t>
            </a:r>
            <a:r>
              <a:rPr lang="ru-RU" b="1" dirty="0" err="1"/>
              <a:t>майбутнє</a:t>
            </a:r>
            <a:r>
              <a:rPr lang="ru-RU" b="1" dirty="0"/>
              <a:t> </a:t>
            </a:r>
            <a:r>
              <a:rPr lang="ru-RU" b="1" dirty="0" err="1"/>
              <a:t>додаткових</a:t>
            </a:r>
            <a:r>
              <a:rPr lang="ru-RU" b="1" dirty="0"/>
              <a:t> </a:t>
            </a:r>
            <a:r>
              <a:rPr lang="ru-RU" b="1" dirty="0" err="1"/>
              <a:t>гарантій</a:t>
            </a:r>
            <a:r>
              <a:rPr lang="ru-RU" b="1" dirty="0"/>
              <a:t> </a:t>
            </a:r>
            <a:r>
              <a:rPr lang="ru-RU" b="1" dirty="0" err="1"/>
              <a:t>належного</a:t>
            </a:r>
            <a:r>
              <a:rPr lang="ru-RU" b="1" dirty="0"/>
              <a:t> </a:t>
            </a:r>
            <a:r>
              <a:rPr lang="ru-RU" b="1" dirty="0" err="1"/>
              <a:t>виконання</a:t>
            </a:r>
            <a:r>
              <a:rPr lang="ru-RU" b="1" dirty="0"/>
              <a:t> </a:t>
            </a:r>
            <a:r>
              <a:rPr lang="ru-RU" b="1" dirty="0" err="1"/>
              <a:t>зобов'язань</a:t>
            </a:r>
            <a:r>
              <a:rPr lang="ru-RU" b="1" dirty="0"/>
              <a:t> стороною, яка порушила </a:t>
            </a:r>
            <a:r>
              <a:rPr lang="ru-RU" b="1" dirty="0" err="1"/>
              <a:t>зобов'язання</a:t>
            </a:r>
            <a:r>
              <a:rPr lang="ru-RU" dirty="0"/>
              <a:t>: </a:t>
            </a:r>
            <a:r>
              <a:rPr lang="ru-RU" dirty="0" err="1"/>
              <a:t>зміна</a:t>
            </a:r>
            <a:r>
              <a:rPr lang="ru-RU" dirty="0"/>
              <a:t> порядку оплати </a:t>
            </a:r>
            <a:r>
              <a:rPr lang="ru-RU" dirty="0" err="1"/>
              <a:t>продукції</a:t>
            </a:r>
            <a:r>
              <a:rPr lang="ru-RU" dirty="0"/>
              <a:t> (</a:t>
            </a:r>
            <a:r>
              <a:rPr lang="ru-RU" dirty="0" err="1"/>
              <a:t>робіт</a:t>
            </a:r>
            <a:r>
              <a:rPr lang="ru-RU" dirty="0"/>
              <a:t>, </a:t>
            </a:r>
            <a:r>
              <a:rPr lang="ru-RU" dirty="0" err="1"/>
              <a:t>послуг</a:t>
            </a:r>
            <a:r>
              <a:rPr lang="ru-RU" dirty="0"/>
              <a:t>), </a:t>
            </a:r>
            <a:r>
              <a:rPr lang="ru-RU" dirty="0" err="1"/>
              <a:t>переведення</a:t>
            </a:r>
            <a:r>
              <a:rPr lang="ru-RU" dirty="0"/>
              <a:t> </a:t>
            </a:r>
            <a:r>
              <a:rPr lang="ru-RU" dirty="0" err="1"/>
              <a:t>платника</a:t>
            </a:r>
            <a:r>
              <a:rPr lang="ru-RU" dirty="0"/>
              <a:t> на </a:t>
            </a:r>
            <a:r>
              <a:rPr lang="ru-RU" dirty="0" err="1"/>
              <a:t>попередню</a:t>
            </a:r>
            <a:r>
              <a:rPr lang="ru-RU" dirty="0"/>
              <a:t> оплату </a:t>
            </a:r>
            <a:r>
              <a:rPr lang="ru-RU" dirty="0" err="1"/>
              <a:t>продукції</a:t>
            </a:r>
            <a:r>
              <a:rPr lang="ru-RU" dirty="0"/>
              <a:t> (</a:t>
            </a:r>
            <a:r>
              <a:rPr lang="ru-RU" dirty="0" err="1"/>
              <a:t>робіт</a:t>
            </a:r>
            <a:r>
              <a:rPr lang="ru-RU" dirty="0"/>
              <a:t>, </a:t>
            </a:r>
            <a:r>
              <a:rPr lang="ru-RU" dirty="0" err="1"/>
              <a:t>послуг</a:t>
            </a:r>
            <a:r>
              <a:rPr lang="ru-RU" dirty="0"/>
              <a:t>) </a:t>
            </a:r>
            <a:r>
              <a:rPr lang="ru-RU" dirty="0" err="1"/>
              <a:t>або</a:t>
            </a:r>
            <a:r>
              <a:rPr lang="ru-RU" dirty="0"/>
              <a:t> на оплату </a:t>
            </a:r>
            <a:r>
              <a:rPr lang="ru-RU" dirty="0" err="1"/>
              <a:t>після</a:t>
            </a:r>
            <a:r>
              <a:rPr lang="ru-RU" dirty="0"/>
              <a:t> </a:t>
            </a:r>
            <a:r>
              <a:rPr lang="ru-RU" dirty="0" err="1"/>
              <a:t>перевірки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якості</a:t>
            </a:r>
            <a:r>
              <a:rPr lang="ru-RU" dirty="0"/>
              <a:t> </a:t>
            </a:r>
            <a:r>
              <a:rPr lang="ru-RU" dirty="0" err="1"/>
              <a:t>тощо</a:t>
            </a:r>
            <a:r>
              <a:rPr lang="ru-RU" dirty="0" smtClean="0"/>
              <a:t>;</a:t>
            </a:r>
          </a:p>
          <a:p>
            <a:pPr marL="285750" indent="-285750" algn="just">
              <a:buFontTx/>
              <a:buChar char="-"/>
            </a:pPr>
            <a:endParaRPr lang="ru-RU" dirty="0" smtClean="0"/>
          </a:p>
          <a:p>
            <a:pPr marL="285750" indent="-285750" algn="just">
              <a:buFontTx/>
              <a:buChar char="-"/>
            </a:pPr>
            <a:r>
              <a:rPr lang="ru-RU" b="1" dirty="0" err="1"/>
              <a:t>відмова</a:t>
            </a:r>
            <a:r>
              <a:rPr lang="ru-RU" b="1" dirty="0"/>
              <a:t> </a:t>
            </a:r>
            <a:r>
              <a:rPr lang="ru-RU" b="1" dirty="0" err="1"/>
              <a:t>від</a:t>
            </a:r>
            <a:r>
              <a:rPr lang="ru-RU" b="1" dirty="0"/>
              <a:t> </a:t>
            </a:r>
            <a:r>
              <a:rPr lang="ru-RU" b="1" dirty="0" err="1"/>
              <a:t>встановлення</a:t>
            </a:r>
            <a:r>
              <a:rPr lang="ru-RU" b="1" dirty="0"/>
              <a:t> на </a:t>
            </a:r>
            <a:r>
              <a:rPr lang="ru-RU" b="1" dirty="0" err="1"/>
              <a:t>майбутнє</a:t>
            </a:r>
            <a:r>
              <a:rPr lang="ru-RU" b="1" dirty="0"/>
              <a:t> </a:t>
            </a:r>
            <a:r>
              <a:rPr lang="ru-RU" b="1" dirty="0" err="1"/>
              <a:t>господарських</a:t>
            </a:r>
            <a:r>
              <a:rPr lang="ru-RU" b="1" dirty="0"/>
              <a:t> </a:t>
            </a:r>
            <a:r>
              <a:rPr lang="ru-RU" b="1" dirty="0" err="1"/>
              <a:t>відносин</a:t>
            </a:r>
            <a:r>
              <a:rPr lang="ru-RU" b="1" dirty="0"/>
              <a:t> </a:t>
            </a:r>
            <a:r>
              <a:rPr lang="ru-RU" b="1" dirty="0" err="1"/>
              <a:t>із</a:t>
            </a:r>
            <a:r>
              <a:rPr lang="ru-RU" b="1" dirty="0"/>
              <a:t> стороною, яка </a:t>
            </a:r>
            <a:r>
              <a:rPr lang="ru-RU" b="1" dirty="0" err="1"/>
              <a:t>порушує</a:t>
            </a:r>
            <a:r>
              <a:rPr lang="ru-RU" b="1" dirty="0"/>
              <a:t> </a:t>
            </a:r>
            <a:r>
              <a:rPr lang="ru-RU" b="1" dirty="0" err="1"/>
              <a:t>зобов'язання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566210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916722" y="668216"/>
            <a:ext cx="9064869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dirty="0" smtClean="0">
                <a:solidFill>
                  <a:srgbClr val="FF0000"/>
                </a:solidFill>
              </a:rPr>
              <a:t>ВАЖЛИВО! </a:t>
            </a:r>
          </a:p>
          <a:p>
            <a:pPr algn="just"/>
            <a:endParaRPr lang="ru-RU" dirty="0">
              <a:solidFill>
                <a:srgbClr val="FF0000"/>
              </a:solidFill>
            </a:endParaRPr>
          </a:p>
          <a:p>
            <a:pPr algn="just"/>
            <a:r>
              <a:rPr lang="ru-RU" dirty="0" err="1" smtClean="0"/>
              <a:t>Перелік</a:t>
            </a:r>
            <a:r>
              <a:rPr lang="ru-RU" dirty="0" smtClean="0"/>
              <a:t> </a:t>
            </a:r>
            <a:r>
              <a:rPr lang="ru-RU" dirty="0"/>
              <a:t>оперативно-</a:t>
            </a:r>
            <a:r>
              <a:rPr lang="ru-RU" dirty="0" err="1"/>
              <a:t>господарських</a:t>
            </a:r>
            <a:r>
              <a:rPr lang="ru-RU" dirty="0"/>
              <a:t> </a:t>
            </a:r>
            <a:r>
              <a:rPr lang="ru-RU" dirty="0" err="1"/>
              <a:t>санкцій</a:t>
            </a:r>
            <a:r>
              <a:rPr lang="ru-RU" dirty="0"/>
              <a:t>, </a:t>
            </a:r>
            <a:r>
              <a:rPr lang="ru-RU" dirty="0" err="1"/>
              <a:t>встановлений</a:t>
            </a:r>
            <a:r>
              <a:rPr lang="ru-RU" dirty="0"/>
              <a:t> у ч. 1 ст. 236 ГКУ, не є </a:t>
            </a:r>
            <a:r>
              <a:rPr lang="ru-RU" dirty="0" err="1"/>
              <a:t>вичерпним</a:t>
            </a:r>
            <a:r>
              <a:rPr lang="ru-RU" dirty="0"/>
              <a:t>. </a:t>
            </a:r>
            <a:endParaRPr lang="ru-RU" dirty="0" smtClean="0"/>
          </a:p>
          <a:p>
            <a:pPr algn="just"/>
            <a:endParaRPr lang="ru-RU" dirty="0"/>
          </a:p>
          <a:p>
            <a:pPr algn="just"/>
            <a:r>
              <a:rPr lang="ru-RU" dirty="0" err="1" smtClean="0"/>
              <a:t>Законодавець</a:t>
            </a:r>
            <a:r>
              <a:rPr lang="ru-RU" dirty="0" smtClean="0"/>
              <a:t> </a:t>
            </a:r>
            <a:r>
              <a:rPr lang="ru-RU" dirty="0"/>
              <a:t>дозволив сторонам </a:t>
            </a:r>
            <a:r>
              <a:rPr lang="ru-RU" dirty="0" err="1"/>
              <a:t>передбачити</a:t>
            </a:r>
            <a:r>
              <a:rPr lang="ru-RU" dirty="0"/>
              <a:t> у </a:t>
            </a:r>
            <a:r>
              <a:rPr lang="ru-RU" dirty="0" err="1"/>
              <a:t>договорі</a:t>
            </a:r>
            <a:r>
              <a:rPr lang="ru-RU" dirty="0"/>
              <a:t>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інші</a:t>
            </a:r>
            <a:r>
              <a:rPr lang="ru-RU" dirty="0"/>
              <a:t> оперативно-</a:t>
            </a:r>
            <a:r>
              <a:rPr lang="ru-RU" dirty="0" err="1"/>
              <a:t>господарські</a:t>
            </a:r>
            <a:r>
              <a:rPr lang="ru-RU" dirty="0"/>
              <a:t> </a:t>
            </a:r>
            <a:r>
              <a:rPr lang="ru-RU" dirty="0" err="1"/>
              <a:t>санкції</a:t>
            </a:r>
            <a:r>
              <a:rPr lang="ru-RU" dirty="0"/>
              <a:t>. </a:t>
            </a:r>
            <a:endParaRPr lang="ru-RU" dirty="0" smtClean="0"/>
          </a:p>
          <a:p>
            <a:pPr algn="just"/>
            <a:endParaRPr lang="ru-RU" dirty="0"/>
          </a:p>
          <a:p>
            <a:pPr algn="just"/>
            <a:r>
              <a:rPr lang="ru-RU" dirty="0" err="1" smtClean="0"/>
              <a:t>Замовники</a:t>
            </a:r>
            <a:r>
              <a:rPr lang="ru-RU" dirty="0" smtClean="0"/>
              <a:t> </a:t>
            </a:r>
            <a:r>
              <a:rPr lang="ru-RU" dirty="0" err="1"/>
              <a:t>можуть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вибрати</a:t>
            </a:r>
            <a:r>
              <a:rPr lang="ru-RU" dirty="0"/>
              <a:t> </a:t>
            </a:r>
            <a:r>
              <a:rPr lang="ru-RU" dirty="0" err="1"/>
              <a:t>якусь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санкцій</a:t>
            </a:r>
            <a:r>
              <a:rPr lang="ru-RU" dirty="0"/>
              <a:t>, </a:t>
            </a:r>
            <a:r>
              <a:rPr lang="ru-RU" dirty="0" err="1"/>
              <a:t>наведених</a:t>
            </a:r>
            <a:r>
              <a:rPr lang="ru-RU" dirty="0"/>
              <a:t> </a:t>
            </a:r>
            <a:r>
              <a:rPr lang="ru-RU" dirty="0" smtClean="0"/>
              <a:t>в </a:t>
            </a:r>
            <a:r>
              <a:rPr lang="ru-RU" dirty="0" err="1" smtClean="0"/>
              <a:t>даній</a:t>
            </a:r>
            <a:r>
              <a:rPr lang="ru-RU" dirty="0" smtClean="0"/>
              <a:t> </a:t>
            </a:r>
            <a:r>
              <a:rPr lang="ru-RU" dirty="0" err="1" smtClean="0"/>
              <a:t>статті</a:t>
            </a:r>
            <a:r>
              <a:rPr lang="ru-RU" dirty="0" smtClean="0"/>
              <a:t>, </a:t>
            </a:r>
            <a:r>
              <a:rPr lang="ru-RU" dirty="0" err="1"/>
              <a:t>або</a:t>
            </a:r>
            <a:r>
              <a:rPr lang="ru-RU" dirty="0"/>
              <a:t> ж </a:t>
            </a:r>
            <a:r>
              <a:rPr lang="ru-RU" dirty="0" err="1"/>
              <a:t>передбачити</a:t>
            </a:r>
            <a:r>
              <a:rPr lang="ru-RU" dirty="0"/>
              <a:t> </a:t>
            </a:r>
            <a:r>
              <a:rPr lang="ru-RU" dirty="0" err="1"/>
              <a:t>власну</a:t>
            </a:r>
            <a:r>
              <a:rPr lang="ru-RU" dirty="0"/>
              <a:t> </a:t>
            </a:r>
            <a:r>
              <a:rPr lang="ru-RU" dirty="0" err="1"/>
              <a:t>санкцію</a:t>
            </a:r>
            <a:r>
              <a:rPr lang="ru-RU" dirty="0"/>
              <a:t> в </a:t>
            </a:r>
            <a:r>
              <a:rPr lang="ru-RU" dirty="0" err="1"/>
              <a:t>договорі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1332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15562" y="1063869"/>
            <a:ext cx="9029700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/>
              <a:t>Компетенції лектора </a:t>
            </a:r>
            <a:endParaRPr lang="uk-UA" b="1" dirty="0" smtClean="0"/>
          </a:p>
          <a:p>
            <a:endParaRPr lang="ru-RU" b="1" dirty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uk-UA" dirty="0" smtClean="0"/>
              <a:t>Більш </a:t>
            </a:r>
            <a:r>
              <a:rPr lang="uk-UA" dirty="0"/>
              <a:t>ніж 8 років досвіду у сфері публічних закупівель </a:t>
            </a:r>
            <a:endParaRPr lang="uk-UA" dirty="0" smtClean="0"/>
          </a:p>
          <a:p>
            <a:endParaRPr lang="ru-RU" dirty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uk-UA" dirty="0"/>
              <a:t>Один з провідних учасників реформи публічних закупівель в частині створення централізованих закупівельних </a:t>
            </a:r>
            <a:r>
              <a:rPr lang="uk-UA" dirty="0" smtClean="0"/>
              <a:t>організацій</a:t>
            </a:r>
          </a:p>
          <a:p>
            <a:endParaRPr lang="ru-RU" dirty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uk-UA" dirty="0"/>
              <a:t>6 років аудиторської практики в </a:t>
            </a:r>
            <a:r>
              <a:rPr lang="uk-UA" dirty="0" smtClean="0"/>
              <a:t>Рахунковій палаті </a:t>
            </a:r>
            <a:r>
              <a:rPr lang="uk-UA" dirty="0"/>
              <a:t>України </a:t>
            </a:r>
            <a:endParaRPr lang="uk-UA" dirty="0" smtClean="0"/>
          </a:p>
          <a:p>
            <a:endParaRPr lang="ru-RU" dirty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uk-UA" dirty="0"/>
              <a:t>З 2017 року - автор статей на закупівельну тематику в журналі «Держзакупівлі</a:t>
            </a:r>
            <a:r>
              <a:rPr lang="uk-UA" dirty="0" smtClean="0"/>
              <a:t>»;</a:t>
            </a:r>
          </a:p>
          <a:p>
            <a:r>
              <a:rPr lang="uk-UA" dirty="0" smtClean="0"/>
              <a:t> </a:t>
            </a:r>
            <a:endParaRPr lang="ru-RU" dirty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uk-UA" dirty="0"/>
              <a:t>активний лектор тренінгів, </a:t>
            </a:r>
            <a:r>
              <a:rPr lang="uk-UA" dirty="0" err="1"/>
              <a:t>вебінарів</a:t>
            </a:r>
            <a:r>
              <a:rPr lang="uk-UA" dirty="0"/>
              <a:t>, конференцій з публічних закупівель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2189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65031" y="1793631"/>
            <a:ext cx="917916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dirty="0" smtClean="0"/>
              <a:t>Оперативно-</a:t>
            </a:r>
            <a:r>
              <a:rPr lang="ru-RU" dirty="0" err="1" smtClean="0"/>
              <a:t>господарські</a:t>
            </a:r>
            <a:r>
              <a:rPr lang="ru-RU" dirty="0" smtClean="0"/>
              <a:t> </a:t>
            </a:r>
            <a:r>
              <a:rPr lang="ru-RU" dirty="0" err="1"/>
              <a:t>санкції</a:t>
            </a:r>
            <a:r>
              <a:rPr lang="ru-RU" dirty="0"/>
              <a:t> </a:t>
            </a:r>
            <a:r>
              <a:rPr lang="ru-RU" dirty="0" err="1"/>
              <a:t>застосовуються</a:t>
            </a:r>
            <a:r>
              <a:rPr lang="ru-RU" dirty="0"/>
              <a:t> </a:t>
            </a:r>
            <a:r>
              <a:rPr lang="ru-RU" b="1" dirty="0" err="1">
                <a:solidFill>
                  <a:srgbClr val="FF0000"/>
                </a:solidFill>
              </a:rPr>
              <a:t>незалежно</a:t>
            </a:r>
            <a:r>
              <a:rPr lang="ru-RU" b="1" dirty="0">
                <a:solidFill>
                  <a:srgbClr val="FF0000"/>
                </a:solidFill>
              </a:rPr>
              <a:t> </a:t>
            </a:r>
            <a:r>
              <a:rPr lang="ru-RU" b="1" dirty="0" err="1">
                <a:solidFill>
                  <a:srgbClr val="FF0000"/>
                </a:solidFill>
              </a:rPr>
              <a:t>від</a:t>
            </a:r>
            <a:r>
              <a:rPr lang="ru-RU" b="1" dirty="0">
                <a:solidFill>
                  <a:srgbClr val="FF0000"/>
                </a:solidFill>
              </a:rPr>
              <a:t> вини </a:t>
            </a:r>
            <a:r>
              <a:rPr lang="ru-RU" b="1" dirty="0" err="1">
                <a:solidFill>
                  <a:srgbClr val="FF0000"/>
                </a:solidFill>
              </a:rPr>
              <a:t>суб'єкта</a:t>
            </a:r>
            <a:r>
              <a:rPr lang="ru-RU" b="1" dirty="0">
                <a:solidFill>
                  <a:srgbClr val="FF0000"/>
                </a:solidFill>
              </a:rPr>
              <a:t>, </a:t>
            </a:r>
            <a:r>
              <a:rPr lang="ru-RU" b="1" dirty="0" err="1">
                <a:solidFill>
                  <a:srgbClr val="FF0000"/>
                </a:solidFill>
              </a:rPr>
              <a:t>який</a:t>
            </a:r>
            <a:r>
              <a:rPr lang="ru-RU" b="1" dirty="0">
                <a:solidFill>
                  <a:srgbClr val="FF0000"/>
                </a:solidFill>
              </a:rPr>
              <a:t> порушив </a:t>
            </a:r>
            <a:r>
              <a:rPr lang="ru-RU" b="1" dirty="0" err="1">
                <a:solidFill>
                  <a:srgbClr val="FF0000"/>
                </a:solidFill>
              </a:rPr>
              <a:t>господарське</a:t>
            </a:r>
            <a:r>
              <a:rPr lang="ru-RU" b="1" dirty="0">
                <a:solidFill>
                  <a:srgbClr val="FF0000"/>
                </a:solidFill>
              </a:rPr>
              <a:t> </a:t>
            </a:r>
            <a:r>
              <a:rPr lang="ru-RU" b="1" dirty="0" err="1">
                <a:solidFill>
                  <a:srgbClr val="FF0000"/>
                </a:solidFill>
              </a:rPr>
              <a:t>зобов'язання</a:t>
            </a:r>
            <a:r>
              <a:rPr lang="ru-RU" b="1" dirty="0">
                <a:solidFill>
                  <a:srgbClr val="FF0000"/>
                </a:solidFill>
              </a:rPr>
              <a:t>.</a:t>
            </a:r>
            <a:r>
              <a:rPr lang="ru-RU" dirty="0"/>
              <a:t> </a:t>
            </a:r>
            <a:endParaRPr lang="ru-RU" dirty="0" smtClean="0"/>
          </a:p>
          <a:p>
            <a:pPr algn="just"/>
            <a:endParaRPr lang="ru-RU" dirty="0"/>
          </a:p>
          <a:p>
            <a:pPr algn="just"/>
            <a:r>
              <a:rPr lang="ru-RU" dirty="0" err="1" smtClean="0"/>
              <a:t>Підставою</a:t>
            </a:r>
            <a:r>
              <a:rPr lang="ru-RU" dirty="0" smtClean="0"/>
              <a:t> </a:t>
            </a:r>
            <a:r>
              <a:rPr lang="ru-RU" dirty="0" err="1"/>
              <a:t>застосування</a:t>
            </a:r>
            <a:r>
              <a:rPr lang="ru-RU" dirty="0"/>
              <a:t> таких </a:t>
            </a:r>
            <a:r>
              <a:rPr lang="ru-RU" dirty="0" err="1"/>
              <a:t>санкцій</a:t>
            </a:r>
            <a:r>
              <a:rPr lang="ru-RU" dirty="0"/>
              <a:t> є один </a:t>
            </a:r>
            <a:r>
              <a:rPr lang="ru-RU" dirty="0" err="1"/>
              <a:t>тільки</a:t>
            </a:r>
            <a:r>
              <a:rPr lang="ru-RU" dirty="0"/>
              <a:t> факт </a:t>
            </a:r>
            <a:r>
              <a:rPr lang="ru-RU" dirty="0" err="1"/>
              <a:t>правопорушення</a:t>
            </a:r>
            <a:r>
              <a:rPr lang="ru-RU" dirty="0"/>
              <a:t> </a:t>
            </a:r>
            <a:r>
              <a:rPr lang="ru-RU" dirty="0" err="1"/>
              <a:t>господарського</a:t>
            </a:r>
            <a:r>
              <a:rPr lang="ru-RU" dirty="0"/>
              <a:t> </a:t>
            </a:r>
            <a:r>
              <a:rPr lang="ru-RU" dirty="0" err="1"/>
              <a:t>зобов'язання</a:t>
            </a:r>
            <a:r>
              <a:rPr lang="ru-RU" dirty="0"/>
              <a:t> другою </a:t>
            </a:r>
            <a:r>
              <a:rPr lang="ru-RU" dirty="0" smtClean="0"/>
              <a:t>стороною (на </a:t>
            </a:r>
            <a:r>
              <a:rPr lang="ru-RU" dirty="0" err="1"/>
              <a:t>відміну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 smtClean="0"/>
              <a:t>стягнення</a:t>
            </a:r>
            <a:r>
              <a:rPr lang="ru-RU" dirty="0" smtClean="0"/>
              <a:t> </a:t>
            </a:r>
            <a:r>
              <a:rPr lang="ru-RU" dirty="0" err="1"/>
              <a:t>збитків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штрафних</a:t>
            </a:r>
            <a:r>
              <a:rPr lang="ru-RU" dirty="0"/>
              <a:t> </a:t>
            </a:r>
            <a:r>
              <a:rPr lang="ru-RU" dirty="0" err="1"/>
              <a:t>санкцій</a:t>
            </a:r>
            <a:r>
              <a:rPr lang="ru-RU" dirty="0"/>
              <a:t>, коли </a:t>
            </a:r>
            <a:r>
              <a:rPr lang="ru-RU" dirty="0" err="1"/>
              <a:t>відсутність</a:t>
            </a:r>
            <a:r>
              <a:rPr lang="ru-RU" dirty="0"/>
              <a:t> вини </a:t>
            </a:r>
            <a:r>
              <a:rPr lang="ru-RU" dirty="0" err="1"/>
              <a:t>допускається</a:t>
            </a:r>
            <a:r>
              <a:rPr lang="ru-RU" dirty="0"/>
              <a:t> як </a:t>
            </a:r>
            <a:r>
              <a:rPr lang="ru-RU" dirty="0" err="1"/>
              <a:t>виняток</a:t>
            </a:r>
            <a:r>
              <a:rPr lang="ru-RU" dirty="0"/>
              <a:t>, </a:t>
            </a:r>
            <a:r>
              <a:rPr lang="ru-RU" dirty="0" err="1"/>
              <a:t>зазначений</a:t>
            </a:r>
            <a:r>
              <a:rPr lang="ru-RU" dirty="0"/>
              <a:t> у </a:t>
            </a:r>
            <a:r>
              <a:rPr lang="ru-RU" dirty="0" err="1"/>
              <a:t>законі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 smtClean="0"/>
              <a:t>договорі</a:t>
            </a:r>
            <a:r>
              <a:rPr lang="ru-RU" smtClean="0"/>
              <a:t>).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31806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одзаголовок 2">
            <a:extLst>
              <a:ext uri="{FF2B5EF4-FFF2-40B4-BE49-F238E27FC236}">
                <a16:creationId xmlns:a16="http://schemas.microsoft.com/office/drawing/2014/main" xmlns="" id="{7D4451CF-E74E-498B-B10C-3F1FEFFD7221}"/>
              </a:ext>
            </a:extLst>
          </p:cNvPr>
          <p:cNvSpPr txBox="1">
            <a:spLocks/>
          </p:cNvSpPr>
          <p:nvPr/>
        </p:nvSpPr>
        <p:spPr>
          <a:xfrm>
            <a:off x="707471" y="5100705"/>
            <a:ext cx="5304700" cy="15779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20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8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6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5pPr>
            <a:lvl6pPr marL="2506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uk-UA" b="1" dirty="0" smtClean="0">
                <a:solidFill>
                  <a:schemeClr val="bg1"/>
                </a:solidFill>
                <a:latin typeface="Bahnschrift SemiCondensed" panose="020B0502040204020203" pitchFamily="34" charset="0"/>
              </a:rPr>
              <a:t>__________________________________________________</a:t>
            </a:r>
          </a:p>
          <a:p>
            <a:pPr marL="0" indent="0">
              <a:buFont typeface="Wingdings 3" charset="2"/>
              <a:buNone/>
            </a:pPr>
            <a:r>
              <a:rPr lang="en-US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Bahnschrift SemiCondensed" panose="020B0502040204020203" pitchFamily="34" charset="0"/>
              </a:rPr>
              <a:t>    </a:t>
            </a:r>
            <a:r>
              <a:rPr lang="uk-UA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Bahnschrift SemiCondensed" panose="020B0502040204020203" pitchFamily="34" charset="0"/>
              </a:rPr>
              <a:t>063 – 835 – 07 – 75 </a:t>
            </a:r>
          </a:p>
          <a:p>
            <a:pPr marL="0" indent="0">
              <a:buFont typeface="Wingdings 3" charset="2"/>
              <a:buNone/>
            </a:pPr>
            <a:r>
              <a:rPr lang="en-US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Bahnschrift SemiCondensed" panose="020B0502040204020203" pitchFamily="34" charset="0"/>
              </a:rPr>
              <a:t>    KIVGILOVLD@GMAIL.COM</a:t>
            </a:r>
            <a:endParaRPr lang="uk-UA" sz="1600" b="1" dirty="0" smtClean="0">
              <a:solidFill>
                <a:schemeClr val="tx1">
                  <a:lumMod val="75000"/>
                  <a:lumOff val="25000"/>
                </a:schemeClr>
              </a:solidFill>
              <a:latin typeface="Bahnschrift SemiCondensed" panose="020B0502040204020203" pitchFamily="34" charset="0"/>
            </a:endParaRPr>
          </a:p>
        </p:txBody>
      </p:sp>
      <p:sp>
        <p:nvSpPr>
          <p:cNvPr id="7" name="Подзаголовок 4"/>
          <p:cNvSpPr txBox="1">
            <a:spLocks/>
          </p:cNvSpPr>
          <p:nvPr/>
        </p:nvSpPr>
        <p:spPr>
          <a:xfrm>
            <a:off x="375131" y="3909768"/>
            <a:ext cx="6257192" cy="1655762"/>
          </a:xfrm>
          <a:prstGeom prst="rect">
            <a:avLst/>
          </a:prstGeom>
        </p:spPr>
        <p:txBody>
          <a:bodyPr>
            <a:normAutofit fontScale="850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uk-UA" b="1" dirty="0" smtClean="0">
                <a:solidFill>
                  <a:schemeClr val="accent5"/>
                </a:solidFill>
                <a:latin typeface="Bahnschrift SemiCondensed" panose="020B0502040204020203" pitchFamily="34" charset="0"/>
              </a:rPr>
              <a:t>КИВГИЛО ВЛАДИСЛАВ СЕРГ ІЙОВИЧ</a:t>
            </a:r>
          </a:p>
          <a:p>
            <a:pPr marL="0" indent="0">
              <a:buNone/>
            </a:pPr>
            <a:r>
              <a:rPr lang="uk-UA" b="1" dirty="0" smtClean="0">
                <a:solidFill>
                  <a:schemeClr val="accent5"/>
                </a:solidFill>
                <a:latin typeface="Bahnschrift SemiCondensed" panose="020B0502040204020203" pitchFamily="34" charset="0"/>
              </a:rPr>
              <a:t>___________________________________________________</a:t>
            </a:r>
          </a:p>
          <a:p>
            <a:pPr marL="0" indent="0">
              <a:buNone/>
            </a:pPr>
            <a:r>
              <a:rPr lang="uk-UA" sz="2000" dirty="0" smtClean="0">
                <a:solidFill>
                  <a:schemeClr val="accent5"/>
                </a:solidFill>
                <a:latin typeface="Bahnschrift SemiCondensed" panose="020B0502040204020203" pitchFamily="34" charset="0"/>
              </a:rPr>
              <a:t>НАЧАЛЬНИК ВІДДІЛУ ПУБІЛЧНИХ ЗАКУПІВЕЛЬ</a:t>
            </a:r>
          </a:p>
          <a:p>
            <a:pPr marL="0" indent="0">
              <a:buNone/>
            </a:pPr>
            <a:r>
              <a:rPr lang="uk-UA" dirty="0" smtClean="0">
                <a:solidFill>
                  <a:schemeClr val="accent5"/>
                </a:solidFill>
                <a:latin typeface="Bahnschrift SemiCondensed" panose="020B0502040204020203" pitchFamily="34" charset="0"/>
              </a:rPr>
              <a:t>ДЕРЖАВНОЇ УСТАНОВИ «ПРОФЕСІЙНІ ЗАКУПІВЛІ»</a:t>
            </a:r>
            <a:endParaRPr lang="x-none" dirty="0" smtClean="0">
              <a:solidFill>
                <a:schemeClr val="accent5"/>
              </a:solidFill>
              <a:latin typeface="Bahnschrift SemiCondensed" panose="020B0502040204020203" pitchFamily="34" charset="0"/>
            </a:endParaRPr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8" name="Рисунок 7" descr="Original file ‎ (SVG file, nominally 256 × 256 pixels ...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979" y="5565530"/>
            <a:ext cx="248492" cy="248492"/>
          </a:xfrm>
          <a:prstGeom prst="rect">
            <a:avLst/>
          </a:prstGeom>
        </p:spPr>
      </p:pic>
      <p:pic>
        <p:nvPicPr>
          <p:cNvPr id="9" name="Рисунок 8" descr="Etablissements FRADET - Actualité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525" y="5931937"/>
            <a:ext cx="461525" cy="314414"/>
          </a:xfrm>
          <a:prstGeom prst="rect">
            <a:avLst/>
          </a:prstGeom>
        </p:spPr>
      </p:pic>
      <p:pic>
        <p:nvPicPr>
          <p:cNvPr id="10" name="Рисунок 9">
            <a:extLst>
              <a:ext uri="{FF2B5EF4-FFF2-40B4-BE49-F238E27FC236}">
                <a16:creationId xmlns:a16="http://schemas.microsoft.com/office/drawing/2014/main" xmlns="" id="{4E7CEF47-4CF2-4678-A1E6-BFAEE5A74CB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029700" y="2685265"/>
            <a:ext cx="2523392" cy="3276509"/>
          </a:xfrm>
          <a:prstGeom prst="roundRect">
            <a:avLst>
              <a:gd name="adj" fmla="val 30733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14BD6F34-5F4B-4EA7-AB57-748EDA96B9E7}"/>
              </a:ext>
            </a:extLst>
          </p:cNvPr>
          <p:cNvSpPr txBox="1"/>
          <p:nvPr/>
        </p:nvSpPr>
        <p:spPr>
          <a:xfrm>
            <a:off x="9501546" y="5592442"/>
            <a:ext cx="18126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Gill Sans MT" panose="020B0502020104020203" pitchFamily="34" charset="0"/>
              </a:rPr>
              <a:t>CPB.ORG.UA</a:t>
            </a:r>
            <a:endParaRPr lang="x-none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xmlns="" id="{1AD22C61-E0CE-44FD-88B7-E9B9ECC93DAA}"/>
              </a:ext>
            </a:extLst>
          </p:cNvPr>
          <p:cNvSpPr/>
          <p:nvPr/>
        </p:nvSpPr>
        <p:spPr>
          <a:xfrm>
            <a:off x="4723784" y="1228334"/>
            <a:ext cx="3540532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uk-UA" sz="54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Дякую </a:t>
            </a:r>
            <a:r>
              <a:rPr lang="uk-UA" sz="5400" b="1" cap="none" spc="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за </a:t>
            </a:r>
            <a:r>
              <a:rPr lang="uk-UA" sz="5400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увагу</a:t>
            </a:r>
            <a:r>
              <a:rPr lang="uk-UA" sz="54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!</a:t>
            </a:r>
            <a:endParaRPr lang="ru-RU" sz="5400" b="1" cap="none" spc="0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331452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314701" y="369276"/>
            <a:ext cx="567983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 smtClean="0"/>
              <a:t>РИЗИКИ </a:t>
            </a:r>
            <a:r>
              <a:rPr lang="uk-UA" b="1" u="sng" dirty="0" smtClean="0"/>
              <a:t>ПІД ЧАС ПРОВЕДЕННЯ </a:t>
            </a:r>
            <a:r>
              <a:rPr lang="uk-UA" b="1" dirty="0" smtClean="0"/>
              <a:t>ПРОЦЕДУРИ ЗАКУПІВЛІ</a:t>
            </a:r>
          </a:p>
          <a:p>
            <a:endParaRPr lang="ru-RU" b="1" dirty="0"/>
          </a:p>
          <a:p>
            <a:endParaRPr lang="ru-RU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7143452"/>
              </p:ext>
            </p:extLst>
          </p:nvPr>
        </p:nvGraphicFramePr>
        <p:xfrm>
          <a:off x="1478084" y="1176743"/>
          <a:ext cx="8800124" cy="5150867"/>
        </p:xfrm>
        <a:graphic>
          <a:graphicData uri="http://schemas.openxmlformats.org/drawingml/2006/table">
            <a:tbl>
              <a:tblPr firstRow="1" bandRow="1">
                <a:tableStyleId>{18603FDC-E32A-4AB5-989C-0864C3EAD2B8}</a:tableStyleId>
              </a:tblPr>
              <a:tblGrid>
                <a:gridCol w="4400062">
                  <a:extLst>
                    <a:ext uri="{9D8B030D-6E8A-4147-A177-3AD203B41FA5}">
                      <a16:colId xmlns:a16="http://schemas.microsoft.com/office/drawing/2014/main" xmlns="" val="3023648621"/>
                    </a:ext>
                  </a:extLst>
                </a:gridCol>
                <a:gridCol w="4400062">
                  <a:extLst>
                    <a:ext uri="{9D8B030D-6E8A-4147-A177-3AD203B41FA5}">
                      <a16:colId xmlns:a16="http://schemas.microsoft.com/office/drawing/2014/main" xmlns="" val="4087790443"/>
                    </a:ext>
                  </a:extLst>
                </a:gridCol>
              </a:tblGrid>
              <a:tr h="389711"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solidFill>
                            <a:schemeClr val="tx1"/>
                          </a:solidFill>
                        </a:rPr>
                        <a:t>ЗАМОВНИК 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solidFill>
                            <a:schemeClr val="tx1"/>
                          </a:solidFill>
                        </a:rPr>
                        <a:t>УЧАСНИК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578056149"/>
                  </a:ext>
                </a:extLst>
              </a:tr>
              <a:tr h="38971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dirty="0" smtClean="0"/>
                        <a:t>Зміщення кінцевої дати завершення процедури («Розтягування в часі»)</a:t>
                      </a:r>
                      <a:endParaRPr lang="ru-RU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uk-UA" dirty="0" smtClean="0"/>
                        <a:t>Некомпетентність Замовника</a:t>
                      </a:r>
                      <a:endParaRPr lang="ru-RU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256287295"/>
                  </a:ext>
                </a:extLst>
              </a:tr>
              <a:tr h="67265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dirty="0" smtClean="0"/>
                        <a:t>Не проведення</a:t>
                      </a:r>
                      <a:r>
                        <a:rPr lang="uk-UA" baseline="0" dirty="0" smtClean="0"/>
                        <a:t> процедури закупівлі</a:t>
                      </a:r>
                      <a:endParaRPr lang="ru-RU" dirty="0" smtClean="0"/>
                    </a:p>
                    <a:p>
                      <a:pPr algn="l"/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dirty="0" smtClean="0"/>
                        <a:t>Некомпетентність Учасника</a:t>
                      </a:r>
                      <a:endParaRPr lang="ru-RU" dirty="0" smtClean="0"/>
                    </a:p>
                    <a:p>
                      <a:pPr algn="l"/>
                      <a:endParaRPr lang="ru-RU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885861232"/>
                  </a:ext>
                </a:extLst>
              </a:tr>
              <a:tr h="672652">
                <a:tc>
                  <a:txBody>
                    <a:bodyPr/>
                    <a:lstStyle/>
                    <a:p>
                      <a:pPr algn="l"/>
                      <a:r>
                        <a:rPr lang="uk-UA" dirty="0" smtClean="0"/>
                        <a:t>Відповідальність за </a:t>
                      </a:r>
                      <a:r>
                        <a:rPr lang="uk-UA" baseline="0" dirty="0" smtClean="0"/>
                        <a:t>помилки при проведенні процедури контролюючими органами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dirty="0" smtClean="0"/>
                        <a:t>Корупційна</a:t>
                      </a:r>
                      <a:r>
                        <a:rPr lang="uk-UA" baseline="0" dirty="0" smtClean="0"/>
                        <a:t> складова у ТК Замовника</a:t>
                      </a:r>
                      <a:endParaRPr lang="ru-RU" dirty="0" smtClean="0"/>
                    </a:p>
                    <a:p>
                      <a:pPr algn="l"/>
                      <a:endParaRPr lang="ru-RU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4052907255"/>
                  </a:ext>
                </a:extLst>
              </a:tr>
              <a:tr h="672652">
                <a:tc>
                  <a:txBody>
                    <a:bodyPr/>
                    <a:lstStyle/>
                    <a:p>
                      <a:pPr algn="l"/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uk-UA" dirty="0" smtClean="0"/>
                        <a:t>Надзвичайна активність конкурентів</a:t>
                      </a:r>
                      <a:endParaRPr lang="ru-RU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858453795"/>
                  </a:ext>
                </a:extLst>
              </a:tr>
              <a:tr h="672652">
                <a:tc>
                  <a:txBody>
                    <a:bodyPr/>
                    <a:lstStyle/>
                    <a:p>
                      <a:pPr algn="l"/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dirty="0" smtClean="0"/>
                        <a:t>Фінансові ризики, </a:t>
                      </a:r>
                      <a:r>
                        <a:rPr lang="uk-UA" dirty="0" err="1" smtClean="0"/>
                        <a:t>пов</a:t>
                      </a:r>
                      <a:r>
                        <a:rPr lang="en-US" dirty="0" smtClean="0"/>
                        <a:t>’</a:t>
                      </a:r>
                      <a:r>
                        <a:rPr lang="uk-UA" dirty="0" err="1" smtClean="0"/>
                        <a:t>язані</a:t>
                      </a:r>
                      <a:r>
                        <a:rPr lang="uk-UA" dirty="0" smtClean="0"/>
                        <a:t> з умовами договору (умови оплати, штрафні санкції тощо)</a:t>
                      </a:r>
                      <a:endParaRPr lang="ru-RU" dirty="0" smtClean="0"/>
                    </a:p>
                    <a:p>
                      <a:pPr algn="l"/>
                      <a:endParaRPr lang="ru-RU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636063599"/>
                  </a:ext>
                </a:extLst>
              </a:tr>
              <a:tr h="672652">
                <a:tc>
                  <a:txBody>
                    <a:bodyPr/>
                    <a:lstStyle/>
                    <a:p>
                      <a:pPr algn="l"/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uk-UA" dirty="0" smtClean="0"/>
                        <a:t>Відміна процедури</a:t>
                      </a:r>
                      <a:r>
                        <a:rPr lang="uk-UA" baseline="0" dirty="0" smtClean="0"/>
                        <a:t> після визначення переможця</a:t>
                      </a:r>
                      <a:endParaRPr lang="ru-RU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29015323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92852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846384" y="668215"/>
            <a:ext cx="13540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 smtClean="0"/>
              <a:t>ЗАМОВНИК</a:t>
            </a:r>
            <a:endParaRPr lang="ru-RU" b="1" dirty="0"/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993531" y="1318846"/>
            <a:ext cx="3059723" cy="163537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defRPr/>
            </a:pPr>
            <a:r>
              <a:rPr lang="uk-UA" sz="2000" dirty="0"/>
              <a:t>Зміщення кінцевої дати завершення процедури («Розтягування в часі»)</a:t>
            </a:r>
            <a:endParaRPr lang="ru-RU" sz="2000" dirty="0"/>
          </a:p>
        </p:txBody>
      </p:sp>
      <p:sp>
        <p:nvSpPr>
          <p:cNvPr id="4" name="TextBox 3"/>
          <p:cNvSpPr txBox="1"/>
          <p:nvPr/>
        </p:nvSpPr>
        <p:spPr>
          <a:xfrm>
            <a:off x="8153399" y="668215"/>
            <a:ext cx="13540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 smtClean="0"/>
              <a:t>УЧАСНИК</a:t>
            </a:r>
            <a:endParaRPr lang="ru-RU" b="1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6781800" y="1802424"/>
            <a:ext cx="3883269" cy="518746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000" dirty="0"/>
              <a:t>Некомпетентність Замовника</a:t>
            </a:r>
            <a:endParaRPr lang="ru-RU" sz="2000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993531" y="3458307"/>
            <a:ext cx="3059723" cy="163537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uk-UA" sz="2000" dirty="0" smtClean="0"/>
              <a:t>Не проведення </a:t>
            </a:r>
            <a:r>
              <a:rPr lang="uk-UA" sz="2000" dirty="0"/>
              <a:t>процедури закупівлі</a:t>
            </a:r>
            <a:endParaRPr lang="ru-RU" sz="2000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6781799" y="2526324"/>
            <a:ext cx="3883270" cy="518746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000" dirty="0"/>
              <a:t>Некомпетентність </a:t>
            </a:r>
            <a:r>
              <a:rPr lang="uk-UA" sz="2000" dirty="0" smtClean="0"/>
              <a:t>Учасника</a:t>
            </a:r>
            <a:endParaRPr lang="ru-RU" sz="2000" dirty="0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6781799" y="3250224"/>
            <a:ext cx="3883270" cy="518746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uk-UA" dirty="0"/>
              <a:t>Надзвичайна активність конкурентів</a:t>
            </a:r>
            <a:endParaRPr lang="ru-RU" dirty="0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6781799" y="4053254"/>
            <a:ext cx="3883270" cy="518746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000" dirty="0" smtClean="0"/>
              <a:t>Фінансові ризики</a:t>
            </a:r>
            <a:endParaRPr lang="ru-RU" sz="2000" dirty="0"/>
          </a:p>
        </p:txBody>
      </p:sp>
      <p:cxnSp>
        <p:nvCxnSpPr>
          <p:cNvPr id="11" name="Прямая со стрелкой 10"/>
          <p:cNvCxnSpPr>
            <a:stCxn id="5" idx="1"/>
          </p:cNvCxnSpPr>
          <p:nvPr/>
        </p:nvCxnSpPr>
        <p:spPr>
          <a:xfrm flipH="1" flipV="1">
            <a:off x="4053251" y="2022233"/>
            <a:ext cx="2728549" cy="3956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>
            <a:stCxn id="7" idx="1"/>
          </p:cNvCxnSpPr>
          <p:nvPr/>
        </p:nvCxnSpPr>
        <p:spPr>
          <a:xfrm flipH="1" flipV="1">
            <a:off x="4053254" y="2206871"/>
            <a:ext cx="2728545" cy="57882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>
            <a:stCxn id="8" idx="1"/>
          </p:cNvCxnSpPr>
          <p:nvPr/>
        </p:nvCxnSpPr>
        <p:spPr>
          <a:xfrm flipH="1" flipV="1">
            <a:off x="4053254" y="2469177"/>
            <a:ext cx="2728545" cy="104042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>
            <a:stCxn id="9" idx="1"/>
          </p:cNvCxnSpPr>
          <p:nvPr/>
        </p:nvCxnSpPr>
        <p:spPr>
          <a:xfrm flipH="1" flipV="1">
            <a:off x="4053254" y="2781307"/>
            <a:ext cx="2728545" cy="153132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>
            <a:stCxn id="9" idx="1"/>
            <a:endCxn id="6" idx="3"/>
          </p:cNvCxnSpPr>
          <p:nvPr/>
        </p:nvCxnSpPr>
        <p:spPr>
          <a:xfrm flipH="1" flipV="1">
            <a:off x="4053254" y="4275992"/>
            <a:ext cx="2728545" cy="3663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/>
          <p:nvPr/>
        </p:nvCxnSpPr>
        <p:spPr>
          <a:xfrm flipH="1">
            <a:off x="4053253" y="3525715"/>
            <a:ext cx="2728546" cy="55538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>
            <a:stCxn id="7" idx="1"/>
          </p:cNvCxnSpPr>
          <p:nvPr/>
        </p:nvCxnSpPr>
        <p:spPr>
          <a:xfrm flipH="1">
            <a:off x="4053252" y="2785697"/>
            <a:ext cx="2728547" cy="112249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 стрелкой 24"/>
          <p:cNvCxnSpPr>
            <a:stCxn id="5" idx="1"/>
          </p:cNvCxnSpPr>
          <p:nvPr/>
        </p:nvCxnSpPr>
        <p:spPr>
          <a:xfrm flipH="1">
            <a:off x="4053252" y="2061797"/>
            <a:ext cx="2728548" cy="163097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79015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7149" y="167054"/>
            <a:ext cx="11924851" cy="65502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960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3861364266"/>
              </p:ext>
            </p:extLst>
          </p:nvPr>
        </p:nvGraphicFramePr>
        <p:xfrm>
          <a:off x="2084754" y="587782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99488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1834992166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828800" y="458056"/>
            <a:ext cx="808013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b="1" dirty="0" smtClean="0"/>
              <a:t>Тривала 145 календарних днів, або </a:t>
            </a:r>
            <a:r>
              <a:rPr lang="uk-UA" sz="2800" b="1" dirty="0" smtClean="0">
                <a:solidFill>
                  <a:srgbClr val="FF0000"/>
                </a:solidFill>
              </a:rPr>
              <a:t>40%</a:t>
            </a:r>
            <a:r>
              <a:rPr lang="uk-UA" sz="2800" b="1" dirty="0" smtClean="0"/>
              <a:t> 2018 року</a:t>
            </a:r>
            <a:endParaRPr lang="ru-RU" sz="2800" b="1" dirty="0"/>
          </a:p>
        </p:txBody>
      </p:sp>
    </p:spTree>
    <p:extLst>
      <p:ext uri="{BB962C8B-B14F-4D97-AF65-F5344CB8AC3E}">
        <p14:creationId xmlns:p14="http://schemas.microsoft.com/office/powerpoint/2010/main" val="1021817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57201" y="1178169"/>
            <a:ext cx="11289322" cy="2321168"/>
          </a:xfrm>
        </p:spPr>
        <p:txBody>
          <a:bodyPr>
            <a:normAutofit fontScale="90000"/>
          </a:bodyPr>
          <a:lstStyle/>
          <a:p>
            <a:r>
              <a:rPr lang="uk-UA" b="1" dirty="0" smtClean="0">
                <a:solidFill>
                  <a:srgbClr val="FF0000"/>
                </a:solidFill>
                <a:latin typeface="Consolas" panose="020B0609020204030204" pitchFamily="49" charset="0"/>
              </a:rPr>
              <a:t/>
            </a:r>
            <a:br>
              <a:rPr lang="uk-UA" b="1" dirty="0" smtClean="0">
                <a:solidFill>
                  <a:srgbClr val="FF0000"/>
                </a:solidFill>
                <a:latin typeface="Consolas" panose="020B0609020204030204" pitchFamily="49" charset="0"/>
              </a:rPr>
            </a:br>
            <a:r>
              <a:rPr lang="uk-UA" b="1" dirty="0" smtClean="0">
                <a:solidFill>
                  <a:srgbClr val="FF0000"/>
                </a:solidFill>
                <a:latin typeface="Consolas" panose="020B0609020204030204" pitchFamily="49" charset="0"/>
              </a:rPr>
              <a:t>ТОП «5» </a:t>
            </a:r>
            <a:r>
              <a:rPr lang="uk-UA" b="1" dirty="0" smtClean="0">
                <a:latin typeface="Consolas" panose="020B0609020204030204" pitchFamily="49" charset="0"/>
              </a:rPr>
              <a:t/>
            </a:r>
            <a:br>
              <a:rPr lang="uk-UA" b="1" dirty="0" smtClean="0">
                <a:latin typeface="Consolas" panose="020B0609020204030204" pitchFamily="49" charset="0"/>
              </a:rPr>
            </a:br>
            <a:r>
              <a:rPr lang="uk-UA" b="1" dirty="0" smtClean="0">
                <a:latin typeface="Consolas" panose="020B0609020204030204" pitchFamily="49" charset="0"/>
              </a:rPr>
              <a:t>ПОМИЛОК ПОСТАЧАЛЬНИКА ПРИ ПОДАЧІ ДОКУМЕНТІВ</a:t>
            </a:r>
            <a:endParaRPr lang="ru-RU" b="1" dirty="0">
              <a:latin typeface="Consolas" panose="020B0609020204030204" pitchFamily="49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000533">
            <a:off x="7096359" y="3601874"/>
            <a:ext cx="4303081" cy="2419403"/>
          </a:xfrm>
          <a:prstGeom prst="rect">
            <a:avLst/>
          </a:prstGeom>
        </p:spPr>
      </p:pic>
      <p:sp>
        <p:nvSpPr>
          <p:cNvPr id="6" name="Скругленный прямоугольник 5"/>
          <p:cNvSpPr/>
          <p:nvPr/>
        </p:nvSpPr>
        <p:spPr>
          <a:xfrm>
            <a:off x="1444870" y="580293"/>
            <a:ext cx="3883269" cy="518746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000" dirty="0"/>
              <a:t>Некомпетентність Замовника</a:t>
            </a:r>
            <a:endParaRPr lang="ru-RU" sz="2000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6474068" y="580293"/>
            <a:ext cx="3883270" cy="518746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000" dirty="0"/>
              <a:t>Некомпетентність </a:t>
            </a:r>
            <a:r>
              <a:rPr lang="uk-UA" sz="2000" dirty="0" smtClean="0"/>
              <a:t>Учасника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3242240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46284" y="254977"/>
            <a:ext cx="1607223" cy="193899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12000" b="1" cap="none" spc="0" dirty="0" smtClean="0">
                <a:ln w="22225">
                  <a:solidFill>
                    <a:schemeClr val="tx2">
                      <a:lumMod val="60000"/>
                      <a:lumOff val="40000"/>
                    </a:schemeClr>
                  </a:solidFill>
                  <a:prstDash val="solid"/>
                </a:ln>
                <a:solidFill>
                  <a:srgbClr val="FF0000"/>
                </a:solidFill>
                <a:effectLst/>
              </a:rPr>
              <a:t>1</a:t>
            </a:r>
            <a:endParaRPr lang="ru-RU" sz="12000" b="1" cap="none" spc="0" dirty="0">
              <a:ln w="22225">
                <a:solidFill>
                  <a:schemeClr val="tx2">
                    <a:lumMod val="60000"/>
                    <a:lumOff val="40000"/>
                  </a:schemeClr>
                </a:solidFill>
                <a:prstDash val="solid"/>
              </a:ln>
              <a:solidFill>
                <a:srgbClr val="FF0000"/>
              </a:solidFill>
              <a:effectLst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848708" y="624308"/>
            <a:ext cx="850216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3600" b="1" dirty="0" smtClean="0"/>
              <a:t>Вважаєте, що існують необов</a:t>
            </a:r>
            <a:r>
              <a:rPr lang="en-US" sz="3600" b="1" dirty="0" smtClean="0"/>
              <a:t>’</a:t>
            </a:r>
            <a:r>
              <a:rPr lang="uk-UA" sz="3600" b="1" dirty="0" err="1" smtClean="0"/>
              <a:t>язкові</a:t>
            </a:r>
            <a:endParaRPr lang="uk-UA" sz="3600" b="1" dirty="0" smtClean="0"/>
          </a:p>
          <a:p>
            <a:pPr algn="ctr"/>
            <a:r>
              <a:rPr lang="uk-UA" sz="3600" b="1" dirty="0" smtClean="0"/>
              <a:t> (не важливі) документи в ТД</a:t>
            </a:r>
            <a:endParaRPr lang="ru-RU" sz="36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3367454" y="2532184"/>
            <a:ext cx="644476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uk-UA" sz="2000" dirty="0" smtClean="0"/>
              <a:t>- Лист з підтвердженням щодо істотних умов договору</a:t>
            </a:r>
          </a:p>
          <a:p>
            <a:pPr algn="just"/>
            <a:r>
              <a:rPr lang="uk-UA" sz="2000" dirty="0" smtClean="0"/>
              <a:t>- Довідка про захист довкілля</a:t>
            </a:r>
          </a:p>
          <a:p>
            <a:pPr algn="just"/>
            <a:endParaRPr lang="ru-RU" sz="2000" dirty="0" smtClean="0"/>
          </a:p>
          <a:p>
            <a:pPr algn="just"/>
            <a:r>
              <a:rPr lang="uk-UA" sz="2000" dirty="0"/>
              <a:t>т</a:t>
            </a:r>
            <a:r>
              <a:rPr lang="uk-UA" sz="2000" dirty="0" smtClean="0"/>
              <a:t>ощо…</a:t>
            </a:r>
          </a:p>
        </p:txBody>
      </p:sp>
    </p:spTree>
    <p:extLst>
      <p:ext uri="{BB962C8B-B14F-4D97-AF65-F5344CB8AC3E}">
        <p14:creationId xmlns:p14="http://schemas.microsoft.com/office/powerpoint/2010/main" val="3769059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437</TotalTime>
  <Words>753</Words>
  <Application>Microsoft Office PowerPoint</Application>
  <PresentationFormat>Широкоэкранный</PresentationFormat>
  <Paragraphs>114</Paragraphs>
  <Slides>21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30" baseType="lpstr">
      <vt:lpstr>Arial</vt:lpstr>
      <vt:lpstr>Bahnschrift SemiCondensed</vt:lpstr>
      <vt:lpstr>Calibri</vt:lpstr>
      <vt:lpstr>Calibri Light</vt:lpstr>
      <vt:lpstr>Consolas</vt:lpstr>
      <vt:lpstr>Gill Sans MT</vt:lpstr>
      <vt:lpstr>Wingdings</vt:lpstr>
      <vt:lpstr>Wingdings 3</vt:lpstr>
      <vt:lpstr>Тема Office</vt:lpstr>
      <vt:lpstr>УПЕРЕДЖЕННЯ РИЗИКІВ ЗАМОВНИКА ТА УЧАСНИКА ПІД ЧАС ПРОЦЕДУРИ ЗАКУПІВЕЛЬ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 ТОП «5»  ПОМИЛОК ПОСТАЧАЛЬНИКА ПРИ ПОДАЧІ ДОКУМЕНТІВ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ТОП «10»  ПОМИЛОК ПОСТАЧАЛЬНИКА ПРИ ПОДАЧІ ДОКУМЕНТІВ</dc:title>
  <dc:creator>Valdis Kivgilo</dc:creator>
  <cp:lastModifiedBy>Діна Серебрянська</cp:lastModifiedBy>
  <cp:revision>49</cp:revision>
  <dcterms:created xsi:type="dcterms:W3CDTF">2019-03-27T08:54:18Z</dcterms:created>
  <dcterms:modified xsi:type="dcterms:W3CDTF">2019-06-21T08:47:09Z</dcterms:modified>
</cp:coreProperties>
</file>