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Montserrat" panose="00000500000000000000" pitchFamily="2" charset="-52"/>
      <p:regular r:id="rId25"/>
      <p:bold r:id="rId26"/>
      <p:italic r:id="rId27"/>
      <p:boldItalic r:id="rId28"/>
    </p:embeddedFont>
    <p:embeddedFont>
      <p:font typeface="Montserrat Medium" panose="00000600000000000000" pitchFamily="2" charset="-52"/>
      <p:regular r:id="rId29"/>
      <p:bold r:id="rId30"/>
      <p:italic r:id="rId31"/>
      <p:boldItalic r:id="rId32"/>
    </p:embeddedFont>
    <p:embeddedFont>
      <p:font typeface="Montserrat SemiBold" panose="00000700000000000000" pitchFamily="2" charset="-52"/>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swald" panose="00000500000000000000" pitchFamily="2" charset="-52"/>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68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d2cfc586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12d2cfc58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97be1d3160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197be1d3160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97be1d3160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197be1d3160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97be1d3160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197be1d3160_0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97be1d3160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g197be1d3160_0_2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97be1d3160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197be1d316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97be1d3160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197be1d3160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7be1d3160_0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g197be1d3160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d2cfc586f_0_14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12d2cfc586f_0_1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f8754ce3d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13f8754ce3d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eea0e3882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13eea0e3882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97be1d3160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197be1d3160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97be1d3160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197be1d316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97be1d3160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g197be1d3160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9d0f11a5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g19d0f11a5f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97be1d3160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97be1d3160_0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97be1d3160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97be1d3160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Базовий слайд">
  <p:cSld name="TITLE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ubTitle" idx="1"/>
          </p:nvPr>
        </p:nvSpPr>
        <p:spPr>
          <a:xfrm>
            <a:off x="146231" y="69996"/>
            <a:ext cx="8520600" cy="595800"/>
          </a:xfrm>
          <a:prstGeom prst="rect">
            <a:avLst/>
          </a:prstGeom>
          <a:noFill/>
          <a:ln>
            <a:noFill/>
          </a:ln>
        </p:spPr>
        <p:txBody>
          <a:bodyPr spcFirstLastPara="1" wrap="square" lIns="91425" tIns="91425" rIns="91425" bIns="91425" anchor="t" anchorCtr="0">
            <a:normAutofit/>
          </a:bodyPr>
          <a:lstStyle>
            <a:lvl1pPr marR="0" lvl="0" rtl="0">
              <a:lnSpc>
                <a:spcPct val="100000"/>
              </a:lnSpc>
              <a:spcBef>
                <a:spcPts val="0"/>
              </a:spcBef>
              <a:spcAft>
                <a:spcPts val="0"/>
              </a:spcAft>
              <a:buClr>
                <a:srgbClr val="146584"/>
              </a:buClr>
              <a:buSzPts val="2800"/>
              <a:buFont typeface="Oswald"/>
              <a:buNone/>
              <a:defRPr sz="2800" b="1" i="0" u="none" strike="noStrike" cap="none">
                <a:solidFill>
                  <a:srgbClr val="146584"/>
                </a:solidFill>
                <a:latin typeface="Oswald"/>
                <a:ea typeface="Oswald"/>
                <a:cs typeface="Oswald"/>
                <a:sym typeface="Oswald"/>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
        <p:nvSpPr>
          <p:cNvPr id="53" name="Google Shape;53;p13" title="123 грн"/>
          <p:cNvSpPr txBox="1">
            <a:spLocks noGrp="1"/>
          </p:cNvSpPr>
          <p:nvPr>
            <p:ph type="subTitle" idx="2"/>
          </p:nvPr>
        </p:nvSpPr>
        <p:spPr>
          <a:xfrm>
            <a:off x="1471800" y="1631381"/>
            <a:ext cx="2458800" cy="952800"/>
          </a:xfrm>
          <a:prstGeom prst="rect">
            <a:avLst/>
          </a:prstGeom>
          <a:noFill/>
          <a:ln>
            <a:noFill/>
          </a:ln>
        </p:spPr>
        <p:txBody>
          <a:bodyPr spcFirstLastPara="1" wrap="square" lIns="91425" tIns="91425" rIns="91425" bIns="91425" anchor="t" anchorCtr="0">
            <a:normAutofit/>
          </a:bodyPr>
          <a:lstStyle>
            <a:lvl1pPr marR="0" lvl="0" rtl="0">
              <a:lnSpc>
                <a:spcPct val="100000"/>
              </a:lnSpc>
              <a:spcBef>
                <a:spcPts val="0"/>
              </a:spcBef>
              <a:spcAft>
                <a:spcPts val="0"/>
              </a:spcAft>
              <a:buClr>
                <a:srgbClr val="146584"/>
              </a:buClr>
              <a:buSzPts val="2800"/>
              <a:buFont typeface="Oswald"/>
              <a:buNone/>
              <a:defRPr sz="2800" b="1" i="0" u="none" strike="noStrike" cap="none">
                <a:solidFill>
                  <a:srgbClr val="146584"/>
                </a:solidFill>
                <a:latin typeface="Oswald"/>
                <a:ea typeface="Oswald"/>
                <a:cs typeface="Oswald"/>
                <a:sym typeface="Oswald"/>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54" name="Google Shape;54;p13" title="123 грн"/>
          <p:cNvSpPr txBox="1">
            <a:spLocks noGrp="1"/>
          </p:cNvSpPr>
          <p:nvPr>
            <p:ph type="subTitle" idx="3"/>
          </p:nvPr>
        </p:nvSpPr>
        <p:spPr>
          <a:xfrm>
            <a:off x="1471800" y="3315806"/>
            <a:ext cx="3013500" cy="681000"/>
          </a:xfrm>
          <a:prstGeom prst="rect">
            <a:avLst/>
          </a:prstGeom>
          <a:noFill/>
          <a:ln>
            <a:noFill/>
          </a:ln>
        </p:spPr>
        <p:txBody>
          <a:bodyPr spcFirstLastPara="1" wrap="square" lIns="91425" tIns="91425" rIns="91425" bIns="91425" anchor="t" anchorCtr="0">
            <a:normAutofit/>
          </a:bodyPr>
          <a:lstStyle>
            <a:lvl1pPr marR="0" lvl="0" rtl="0">
              <a:lnSpc>
                <a:spcPct val="100000"/>
              </a:lnSpc>
              <a:spcBef>
                <a:spcPts val="0"/>
              </a:spcBef>
              <a:spcAft>
                <a:spcPts val="0"/>
              </a:spcAft>
              <a:buClr>
                <a:srgbClr val="146584"/>
              </a:buClr>
              <a:buSzPts val="1100"/>
              <a:buFont typeface="Open Sans"/>
              <a:buNone/>
              <a:defRPr sz="1100" b="0" i="0" u="none" strike="noStrike" cap="none">
                <a:solidFill>
                  <a:srgbClr val="146584"/>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9pPr>
          </a:lstStyle>
          <a:p>
            <a:endParaRPr/>
          </a:p>
        </p:txBody>
      </p:sp>
      <p:sp>
        <p:nvSpPr>
          <p:cNvPr id="55" name="Google Shape;55;p13" title="123 грн"/>
          <p:cNvSpPr txBox="1">
            <a:spLocks noGrp="1"/>
          </p:cNvSpPr>
          <p:nvPr>
            <p:ph type="subTitle" idx="4"/>
          </p:nvPr>
        </p:nvSpPr>
        <p:spPr>
          <a:xfrm>
            <a:off x="5239631" y="1631381"/>
            <a:ext cx="2458800" cy="952800"/>
          </a:xfrm>
          <a:prstGeom prst="rect">
            <a:avLst/>
          </a:prstGeom>
          <a:noFill/>
          <a:ln>
            <a:noFill/>
          </a:ln>
        </p:spPr>
        <p:txBody>
          <a:bodyPr spcFirstLastPara="1" wrap="square" lIns="91425" tIns="91425" rIns="91425" bIns="91425" anchor="t" anchorCtr="0">
            <a:normAutofit/>
          </a:bodyPr>
          <a:lstStyle>
            <a:lvl1pPr marR="0" lvl="0" rtl="0">
              <a:lnSpc>
                <a:spcPct val="100000"/>
              </a:lnSpc>
              <a:spcBef>
                <a:spcPts val="0"/>
              </a:spcBef>
              <a:spcAft>
                <a:spcPts val="0"/>
              </a:spcAft>
              <a:buClr>
                <a:srgbClr val="146584"/>
              </a:buClr>
              <a:buSzPts val="2800"/>
              <a:buFont typeface="Oswald"/>
              <a:buNone/>
              <a:defRPr sz="2800" b="1" i="0" u="none" strike="noStrike" cap="none">
                <a:solidFill>
                  <a:srgbClr val="146584"/>
                </a:solidFill>
                <a:latin typeface="Oswald"/>
                <a:ea typeface="Oswald"/>
                <a:cs typeface="Oswald"/>
                <a:sym typeface="Oswald"/>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56" name="Google Shape;56;p13" title="123 грн"/>
          <p:cNvSpPr txBox="1">
            <a:spLocks noGrp="1"/>
          </p:cNvSpPr>
          <p:nvPr>
            <p:ph type="subTitle" idx="5"/>
          </p:nvPr>
        </p:nvSpPr>
        <p:spPr>
          <a:xfrm>
            <a:off x="5239631" y="3315806"/>
            <a:ext cx="3013500" cy="681000"/>
          </a:xfrm>
          <a:prstGeom prst="rect">
            <a:avLst/>
          </a:prstGeom>
          <a:noFill/>
          <a:ln>
            <a:noFill/>
          </a:ln>
        </p:spPr>
        <p:txBody>
          <a:bodyPr spcFirstLastPara="1" wrap="square" lIns="91425" tIns="91425" rIns="91425" bIns="91425" anchor="t" anchorCtr="0">
            <a:normAutofit/>
          </a:bodyPr>
          <a:lstStyle>
            <a:lvl1pPr marR="0" lvl="0" rtl="0">
              <a:lnSpc>
                <a:spcPct val="100000"/>
              </a:lnSpc>
              <a:spcBef>
                <a:spcPts val="0"/>
              </a:spcBef>
              <a:spcAft>
                <a:spcPts val="0"/>
              </a:spcAft>
              <a:buClr>
                <a:srgbClr val="146584"/>
              </a:buClr>
              <a:buSzPts val="1100"/>
              <a:buFont typeface="Open Sans"/>
              <a:buNone/>
              <a:defRPr sz="1100" b="0" i="0" u="none" strike="noStrike" cap="none">
                <a:solidFill>
                  <a:srgbClr val="146584"/>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7" name="Google Shape;7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2" name="Google Shape;92;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6"/>
        <p:cNvGrpSpPr/>
        <p:nvPr/>
      </p:nvGrpSpPr>
      <p:grpSpPr>
        <a:xfrm>
          <a:off x="0" y="0"/>
          <a:ext cx="0" cy="0"/>
          <a:chOff x="0" y="0"/>
          <a:chExt cx="0" cy="0"/>
        </a:xfrm>
      </p:grpSpPr>
      <p:sp>
        <p:nvSpPr>
          <p:cNvPr id="97" name="Google Shape;9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3" name="Google Shape;103;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4" name="Google Shape;10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2"/>
          <p:cNvSpPr>
            <a:spLocks noGrp="1"/>
          </p:cNvSpPr>
          <p:nvPr>
            <p:ph type="pic" idx="2"/>
          </p:nvPr>
        </p:nvSpPr>
        <p:spPr>
          <a:xfrm>
            <a:off x="3887391" y="740569"/>
            <a:ext cx="4629300" cy="3655200"/>
          </a:xfrm>
          <a:prstGeom prst="rect">
            <a:avLst/>
          </a:prstGeom>
          <a:noFill/>
          <a:ln>
            <a:noFill/>
          </a:ln>
        </p:spPr>
      </p:sp>
      <p:sp>
        <p:nvSpPr>
          <p:cNvPr id="110" name="Google Shape;110;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Базовий слайд">
  <p:cSld name="TITLE_1">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subTitle" idx="1"/>
          </p:nvPr>
        </p:nvSpPr>
        <p:spPr>
          <a:xfrm>
            <a:off x="146231" y="69995"/>
            <a:ext cx="8520600" cy="595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46584"/>
              </a:buClr>
              <a:buSzPts val="2800"/>
              <a:buFont typeface="Oswald"/>
              <a:buNone/>
              <a:defRPr sz="2800" b="1" i="0" u="none" strike="noStrike" cap="none">
                <a:solidFill>
                  <a:srgbClr val="146584"/>
                </a:solidFill>
                <a:latin typeface="Oswald"/>
                <a:ea typeface="Oswald"/>
                <a:cs typeface="Oswald"/>
                <a:sym typeface="Oswald"/>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8" name="Google Shape;12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
              <a:t>‹#›</a:t>
            </a:fld>
            <a:endParaRPr/>
          </a:p>
        </p:txBody>
      </p:sp>
      <p:sp>
        <p:nvSpPr>
          <p:cNvPr id="129" name="Google Shape;129;p25" title="123 грн"/>
          <p:cNvSpPr txBox="1">
            <a:spLocks noGrp="1"/>
          </p:cNvSpPr>
          <p:nvPr>
            <p:ph type="subTitle" idx="2"/>
          </p:nvPr>
        </p:nvSpPr>
        <p:spPr>
          <a:xfrm>
            <a:off x="1471800" y="1631381"/>
            <a:ext cx="2458800" cy="952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46584"/>
              </a:buClr>
              <a:buSzPts val="2800"/>
              <a:buFont typeface="Oswald"/>
              <a:buNone/>
              <a:defRPr sz="2800" b="1" i="0" u="none" strike="noStrike" cap="none">
                <a:solidFill>
                  <a:srgbClr val="146584"/>
                </a:solidFill>
                <a:latin typeface="Oswald"/>
                <a:ea typeface="Oswald"/>
                <a:cs typeface="Oswald"/>
                <a:sym typeface="Oswald"/>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30" name="Google Shape;130;p25" title="123 грн"/>
          <p:cNvSpPr txBox="1">
            <a:spLocks noGrp="1"/>
          </p:cNvSpPr>
          <p:nvPr>
            <p:ph type="subTitle" idx="3"/>
          </p:nvPr>
        </p:nvSpPr>
        <p:spPr>
          <a:xfrm>
            <a:off x="1471800" y="3315806"/>
            <a:ext cx="3013500" cy="681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46584"/>
              </a:buClr>
              <a:buSzPts val="1100"/>
              <a:buFont typeface="Open Sans"/>
              <a:buNone/>
              <a:defRPr sz="1100" b="0" i="0" u="none" strike="noStrike" cap="none">
                <a:solidFill>
                  <a:srgbClr val="146584"/>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9pPr>
          </a:lstStyle>
          <a:p>
            <a:endParaRPr/>
          </a:p>
        </p:txBody>
      </p:sp>
      <p:sp>
        <p:nvSpPr>
          <p:cNvPr id="131" name="Google Shape;131;p25" title="123 грн"/>
          <p:cNvSpPr txBox="1">
            <a:spLocks noGrp="1"/>
          </p:cNvSpPr>
          <p:nvPr>
            <p:ph type="subTitle" idx="4"/>
          </p:nvPr>
        </p:nvSpPr>
        <p:spPr>
          <a:xfrm>
            <a:off x="5239631" y="1631381"/>
            <a:ext cx="2458800" cy="952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46584"/>
              </a:buClr>
              <a:buSzPts val="2800"/>
              <a:buFont typeface="Oswald"/>
              <a:buNone/>
              <a:defRPr sz="2800" b="1" i="0" u="none" strike="noStrike" cap="none">
                <a:solidFill>
                  <a:srgbClr val="146584"/>
                </a:solidFill>
                <a:latin typeface="Oswald"/>
                <a:ea typeface="Oswald"/>
                <a:cs typeface="Oswald"/>
                <a:sym typeface="Oswald"/>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32" name="Google Shape;132;p25" title="123 грн"/>
          <p:cNvSpPr txBox="1">
            <a:spLocks noGrp="1"/>
          </p:cNvSpPr>
          <p:nvPr>
            <p:ph type="subTitle" idx="5"/>
          </p:nvPr>
        </p:nvSpPr>
        <p:spPr>
          <a:xfrm>
            <a:off x="5239631" y="3315806"/>
            <a:ext cx="3013500" cy="681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46584"/>
              </a:buClr>
              <a:buSzPts val="1100"/>
              <a:buFont typeface="Open Sans"/>
              <a:buNone/>
              <a:defRPr sz="1100" b="0" i="0" u="none" strike="noStrike" cap="none">
                <a:solidFill>
                  <a:srgbClr val="146584"/>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ts val="1100"/>
              <a:buFont typeface="Open Sans"/>
              <a:buNone/>
              <a:defRPr sz="1100" i="0" u="none" strike="noStrike" cap="none">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facebook.com/spfu.gov.ua/?__cft__%5b0%5d=AZWCHVWAESXhsjAD2Jz7xy4l6RAntlaGTvMLzu2ZIOBjmM77zrkNgUKnEnt_TeNJy9lMGGOZhvHdoNVEFcMeBYI9EHn_9PJm3ZQYHNunxOCqbdbiTuDOdK9U40SX3zzILaGoDht8krc4yGtMOO4pVtwT&amp;__tn__=kK-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40073"/>
            </a:gs>
            <a:gs pos="38000">
              <a:schemeClr val="dk1"/>
            </a:gs>
            <a:gs pos="100000">
              <a:schemeClr val="dk1"/>
            </a:gs>
          </a:gsLst>
          <a:lin ang="2399891" scaled="0"/>
        </a:gradFill>
        <a:effectLst/>
      </p:bgPr>
    </p:bg>
    <p:spTree>
      <p:nvGrpSpPr>
        <p:cNvPr id="1" name="Shape 136"/>
        <p:cNvGrpSpPr/>
        <p:nvPr/>
      </p:nvGrpSpPr>
      <p:grpSpPr>
        <a:xfrm>
          <a:off x="0" y="0"/>
          <a:ext cx="0" cy="0"/>
          <a:chOff x="0" y="0"/>
          <a:chExt cx="0" cy="0"/>
        </a:xfrm>
      </p:grpSpPr>
      <p:sp>
        <p:nvSpPr>
          <p:cNvPr id="137" name="Google Shape;137;p26"/>
          <p:cNvSpPr/>
          <p:nvPr/>
        </p:nvSpPr>
        <p:spPr>
          <a:xfrm>
            <a:off x="303413" y="290700"/>
            <a:ext cx="8537100" cy="4529100"/>
          </a:xfrm>
          <a:prstGeom prst="roundRect">
            <a:avLst>
              <a:gd name="adj" fmla="val 7002"/>
            </a:avLst>
          </a:prstGeom>
          <a:gradFill>
            <a:gsLst>
              <a:gs pos="0">
                <a:srgbClr val="6900E9"/>
              </a:gs>
              <a:gs pos="10000">
                <a:srgbClr val="6900E9"/>
              </a:gs>
              <a:gs pos="50000">
                <a:srgbClr val="E8215D"/>
              </a:gs>
              <a:gs pos="90000">
                <a:srgbClr val="F88B0E"/>
              </a:gs>
              <a:gs pos="100000">
                <a:srgbClr val="F88B0E"/>
              </a:gs>
            </a:gsLst>
            <a:lin ang="1890073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8" name="Google Shape;138;p26"/>
          <p:cNvSpPr/>
          <p:nvPr/>
        </p:nvSpPr>
        <p:spPr>
          <a:xfrm>
            <a:off x="404100" y="395888"/>
            <a:ext cx="8335800" cy="4306800"/>
          </a:xfrm>
          <a:prstGeom prst="roundRect">
            <a:avLst>
              <a:gd name="adj" fmla="val 5481"/>
            </a:avLst>
          </a:prstGeom>
          <a:gradFill>
            <a:gsLst>
              <a:gs pos="0">
                <a:schemeClr val="dk1"/>
              </a:gs>
              <a:gs pos="40000">
                <a:schemeClr val="dk1"/>
              </a:gs>
              <a:gs pos="72000">
                <a:srgbClr val="0B0018"/>
              </a:gs>
              <a:gs pos="100000">
                <a:srgbClr val="340073"/>
              </a:gs>
            </a:gsLst>
            <a:lin ang="13799115"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39" name="Google Shape;139;p26"/>
          <p:cNvPicPr preferRelativeResize="0"/>
          <p:nvPr/>
        </p:nvPicPr>
        <p:blipFill rotWithShape="1">
          <a:blip r:embed="rId3">
            <a:alphaModFix/>
          </a:blip>
          <a:srcRect/>
          <a:stretch/>
        </p:blipFill>
        <p:spPr>
          <a:xfrm>
            <a:off x="6130750" y="3903926"/>
            <a:ext cx="2264450" cy="621850"/>
          </a:xfrm>
          <a:prstGeom prst="rect">
            <a:avLst/>
          </a:prstGeom>
          <a:noFill/>
          <a:ln>
            <a:noFill/>
          </a:ln>
        </p:spPr>
      </p:pic>
      <p:sp>
        <p:nvSpPr>
          <p:cNvPr id="140" name="Google Shape;140;p26"/>
          <p:cNvSpPr txBox="1"/>
          <p:nvPr/>
        </p:nvSpPr>
        <p:spPr>
          <a:xfrm>
            <a:off x="962250" y="977900"/>
            <a:ext cx="7219500" cy="2193300"/>
          </a:xfrm>
          <a:prstGeom prst="rect">
            <a:avLst/>
          </a:prstGeom>
          <a:noFill/>
          <a:ln>
            <a:noFill/>
          </a:ln>
        </p:spPr>
        <p:txBody>
          <a:bodyPr spcFirstLastPara="1" wrap="square" lIns="68575" tIns="68575" rIns="68575" bIns="68575"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uk" sz="3000" b="1">
                <a:solidFill>
                  <a:schemeClr val="lt1"/>
                </a:solidFill>
                <a:latin typeface="Montserrat"/>
                <a:ea typeface="Montserrat"/>
                <a:cs typeface="Montserrat"/>
                <a:sym typeface="Montserrat"/>
              </a:rPr>
              <a:t>Аукціони з оренди землі сільськогосподарського призначення знову на Прозорро.Продажі</a:t>
            </a:r>
            <a:endParaRPr sz="3000" b="1">
              <a:solidFill>
                <a:schemeClr val="lt1"/>
              </a:solidFill>
              <a:latin typeface="Montserrat"/>
              <a:ea typeface="Montserrat"/>
              <a:cs typeface="Montserrat"/>
              <a:sym typeface="Montserrat"/>
            </a:endParaRPr>
          </a:p>
        </p:txBody>
      </p:sp>
      <p:sp>
        <p:nvSpPr>
          <p:cNvPr id="141" name="Google Shape;141;p26"/>
          <p:cNvSpPr txBox="1"/>
          <p:nvPr/>
        </p:nvSpPr>
        <p:spPr>
          <a:xfrm>
            <a:off x="921573" y="3698850"/>
            <a:ext cx="3099600" cy="634800"/>
          </a:xfrm>
          <a:prstGeom prst="rect">
            <a:avLst/>
          </a:prstGeom>
          <a:noFill/>
          <a:ln>
            <a:noFill/>
          </a:ln>
        </p:spPr>
        <p:txBody>
          <a:bodyPr spcFirstLastPara="1" wrap="square" lIns="0" tIns="0"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uk" sz="1300" b="1">
                <a:solidFill>
                  <a:srgbClr val="FFFFFF"/>
                </a:solidFill>
                <a:latin typeface="Montserrat"/>
                <a:ea typeface="Montserrat"/>
                <a:cs typeface="Montserrat"/>
                <a:sym typeface="Montserrat"/>
              </a:rPr>
              <a:t>Марія Захаренко</a:t>
            </a:r>
            <a:endParaRPr sz="1300" b="1">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700"/>
              <a:buFont typeface="Arial"/>
              <a:buNone/>
            </a:pPr>
            <a:r>
              <a:rPr lang="uk" sz="1300">
                <a:solidFill>
                  <a:srgbClr val="FFFFFF"/>
                </a:solidFill>
                <a:latin typeface="Montserrat"/>
                <a:ea typeface="Montserrat"/>
                <a:cs typeface="Montserrat"/>
                <a:sym typeface="Montserrat"/>
              </a:rPr>
              <a:t>GR-спеціалістка</a:t>
            </a:r>
            <a:endParaRPr sz="1300">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700"/>
              <a:buFont typeface="Arial"/>
              <a:buNone/>
            </a:pPr>
            <a:r>
              <a:rPr lang="uk" sz="1300">
                <a:solidFill>
                  <a:srgbClr val="FFFFFF"/>
                </a:solidFill>
                <a:latin typeface="Montserrat"/>
                <a:ea typeface="Montserrat"/>
                <a:cs typeface="Montserrat"/>
                <a:sym typeface="Montserrat"/>
              </a:rPr>
              <a:t>“Прозорро.Продажі”</a:t>
            </a:r>
            <a:endParaRPr sz="130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35"/>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177800" lvl="0" indent="-171450" algn="just" rtl="0">
              <a:lnSpc>
                <a:spcPct val="115000"/>
              </a:lnSpc>
              <a:spcBef>
                <a:spcPts val="0"/>
              </a:spcBef>
              <a:spcAft>
                <a:spcPts val="0"/>
              </a:spcAft>
              <a:buClr>
                <a:schemeClr val="dk1"/>
              </a:buClr>
              <a:buSzPts val="1300"/>
              <a:buFont typeface="Montserrat"/>
              <a:buAutoNum type="arabicPeriod" startAt="4"/>
            </a:pPr>
            <a:r>
              <a:rPr lang="uk" sz="1300" b="1">
                <a:solidFill>
                  <a:schemeClr val="dk1"/>
                </a:solidFill>
                <a:latin typeface="Montserrat"/>
                <a:ea typeface="Montserrat"/>
                <a:cs typeface="Montserrat"/>
                <a:sym typeface="Montserrat"/>
              </a:rPr>
              <a:t>Прийняти рішення про проведення земельних торгів, яке містить:</a:t>
            </a:r>
            <a:endParaRPr sz="1300" b="1">
              <a:solidFill>
                <a:schemeClr val="dk1"/>
              </a:solidFill>
              <a:latin typeface="Montserrat"/>
              <a:ea typeface="Montserrat"/>
              <a:cs typeface="Montserrat"/>
              <a:sym typeface="Montserrat"/>
            </a:endParaRPr>
          </a:p>
          <a:p>
            <a:pPr marL="177800" lvl="0" indent="-171450" algn="just" rtl="0">
              <a:lnSpc>
                <a:spcPct val="115000"/>
              </a:lnSpc>
              <a:spcBef>
                <a:spcPts val="400"/>
              </a:spcBef>
              <a:spcAft>
                <a:spcPts val="0"/>
              </a:spcAft>
              <a:buClr>
                <a:schemeClr val="dk1"/>
              </a:buClr>
              <a:buSzPts val="1300"/>
              <a:buFont typeface="Montserrat"/>
              <a:buChar char="●"/>
            </a:pPr>
            <a:r>
              <a:rPr lang="uk" sz="1300">
                <a:solidFill>
                  <a:schemeClr val="dk1"/>
                </a:solidFill>
                <a:latin typeface="Montserrat"/>
                <a:ea typeface="Montserrat"/>
                <a:cs typeface="Montserrat"/>
                <a:sym typeface="Montserrat"/>
              </a:rPr>
              <a:t>інформацію про документацію із землеустрою, якщо така розроблялася;</a:t>
            </a:r>
            <a:endParaRPr sz="1300">
              <a:solidFill>
                <a:schemeClr val="dk1"/>
              </a:solidFill>
              <a:latin typeface="Montserrat"/>
              <a:ea typeface="Montserrat"/>
              <a:cs typeface="Montserrat"/>
              <a:sym typeface="Montserrat"/>
            </a:endParaRPr>
          </a:p>
          <a:p>
            <a:pPr marL="177800" lvl="0" indent="-171450" algn="just" rtl="0">
              <a:lnSpc>
                <a:spcPct val="115000"/>
              </a:lnSpc>
              <a:spcBef>
                <a:spcPts val="0"/>
              </a:spcBef>
              <a:spcAft>
                <a:spcPts val="0"/>
              </a:spcAft>
              <a:buClr>
                <a:schemeClr val="dk1"/>
              </a:buClr>
              <a:buSzPts val="1300"/>
              <a:buFont typeface="Montserrat"/>
              <a:buChar char="●"/>
            </a:pPr>
            <a:r>
              <a:rPr lang="uk" sz="1300">
                <a:solidFill>
                  <a:schemeClr val="dk1"/>
                </a:solidFill>
                <a:latin typeface="Montserrat"/>
                <a:ea typeface="Montserrat"/>
                <a:cs typeface="Montserrat"/>
                <a:sym typeface="Montserrat"/>
              </a:rPr>
              <a:t>інформацію про стартову річну орендну плату ділянки;</a:t>
            </a:r>
            <a:endParaRPr sz="1300">
              <a:solidFill>
                <a:schemeClr val="dk1"/>
              </a:solidFill>
              <a:latin typeface="Montserrat"/>
              <a:ea typeface="Montserrat"/>
              <a:cs typeface="Montserrat"/>
              <a:sym typeface="Montserrat"/>
            </a:endParaRPr>
          </a:p>
          <a:p>
            <a:pPr marL="177800" lvl="0" indent="-171450" algn="just" rtl="0">
              <a:lnSpc>
                <a:spcPct val="115000"/>
              </a:lnSpc>
              <a:spcBef>
                <a:spcPts val="0"/>
              </a:spcBef>
              <a:spcAft>
                <a:spcPts val="0"/>
              </a:spcAft>
              <a:buClr>
                <a:schemeClr val="dk1"/>
              </a:buClr>
              <a:buSzPts val="1300"/>
              <a:buFont typeface="Montserrat"/>
              <a:buChar char="●"/>
            </a:pPr>
            <a:r>
              <a:rPr lang="uk" sz="1300">
                <a:solidFill>
                  <a:schemeClr val="dk1"/>
                </a:solidFill>
                <a:latin typeface="Montserrat"/>
                <a:ea typeface="Montserrat"/>
                <a:cs typeface="Montserrat"/>
                <a:sym typeface="Montserrat"/>
              </a:rPr>
              <a:t>обмеження у використанні земельної ділянки;</a:t>
            </a:r>
            <a:endParaRPr sz="1300">
              <a:solidFill>
                <a:schemeClr val="dk1"/>
              </a:solidFill>
              <a:latin typeface="Montserrat"/>
              <a:ea typeface="Montserrat"/>
              <a:cs typeface="Montserrat"/>
              <a:sym typeface="Montserrat"/>
            </a:endParaRPr>
          </a:p>
          <a:p>
            <a:pPr marL="177800" lvl="0" indent="-171450" algn="just" rtl="0">
              <a:lnSpc>
                <a:spcPct val="115000"/>
              </a:lnSpc>
              <a:spcBef>
                <a:spcPts val="0"/>
              </a:spcBef>
              <a:spcAft>
                <a:spcPts val="0"/>
              </a:spcAft>
              <a:buClr>
                <a:schemeClr val="dk1"/>
              </a:buClr>
              <a:buSzPts val="1300"/>
              <a:buFont typeface="Montserrat"/>
              <a:buChar char="●"/>
            </a:pPr>
            <a:r>
              <a:rPr lang="uk" sz="1300">
                <a:solidFill>
                  <a:schemeClr val="dk1"/>
                </a:solidFill>
                <a:latin typeface="Montserrat"/>
                <a:ea typeface="Montserrat"/>
                <a:cs typeface="Montserrat"/>
                <a:sym typeface="Montserrat"/>
              </a:rPr>
              <a:t>відомості про особу, уповноважену на підписання договору;</a:t>
            </a:r>
            <a:endParaRPr sz="1300">
              <a:solidFill>
                <a:schemeClr val="dk1"/>
              </a:solidFill>
              <a:latin typeface="Montserrat"/>
              <a:ea typeface="Montserrat"/>
              <a:cs typeface="Montserrat"/>
              <a:sym typeface="Montserrat"/>
            </a:endParaRPr>
          </a:p>
          <a:p>
            <a:pPr marL="177800" lvl="0" indent="-171450" algn="just" rtl="0">
              <a:lnSpc>
                <a:spcPct val="115000"/>
              </a:lnSpc>
              <a:spcBef>
                <a:spcPts val="0"/>
              </a:spcBef>
              <a:spcAft>
                <a:spcPts val="0"/>
              </a:spcAft>
              <a:buClr>
                <a:schemeClr val="dk1"/>
              </a:buClr>
              <a:buSzPts val="1300"/>
              <a:buFont typeface="Montserrat"/>
              <a:buChar char="●"/>
            </a:pPr>
            <a:r>
              <a:rPr lang="uk" sz="1300">
                <a:solidFill>
                  <a:schemeClr val="dk1"/>
                </a:solidFill>
                <a:latin typeface="Montserrat"/>
                <a:ea typeface="Montserrat"/>
                <a:cs typeface="Montserrat"/>
                <a:sym typeface="Montserrat"/>
              </a:rPr>
              <a:t>проект договору оренди.</a:t>
            </a:r>
            <a:endParaRPr sz="1300" b="1">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endParaRPr sz="1300" b="1">
              <a:solidFill>
                <a:schemeClr val="dk1"/>
              </a:solidFill>
              <a:latin typeface="Montserrat"/>
              <a:ea typeface="Montserrat"/>
              <a:cs typeface="Montserrat"/>
              <a:sym typeface="Montserrat"/>
            </a:endParaRPr>
          </a:p>
          <a:p>
            <a:pPr marL="177800" lvl="0" indent="-171450" algn="just" rtl="0">
              <a:lnSpc>
                <a:spcPct val="115000"/>
              </a:lnSpc>
              <a:spcBef>
                <a:spcPts val="400"/>
              </a:spcBef>
              <a:spcAft>
                <a:spcPts val="0"/>
              </a:spcAft>
              <a:buClr>
                <a:schemeClr val="dk1"/>
              </a:buClr>
              <a:buSzPts val="1300"/>
              <a:buFont typeface="Montserrat"/>
              <a:buAutoNum type="arabicPeriod" startAt="4"/>
            </a:pPr>
            <a:r>
              <a:rPr lang="uk" sz="1300" b="1">
                <a:solidFill>
                  <a:schemeClr val="dk1"/>
                </a:solidFill>
                <a:latin typeface="Montserrat"/>
                <a:ea typeface="Montserrat"/>
                <a:cs typeface="Montserrat"/>
                <a:sym typeface="Montserrat"/>
              </a:rPr>
              <a:t>Через особистий кабінет на майданчику опублікувати оголошення про проведення земельних торгів</a:t>
            </a:r>
            <a:endParaRPr sz="1300" b="1">
              <a:solidFill>
                <a:schemeClr val="dk1"/>
              </a:solidFill>
              <a:latin typeface="Montserrat"/>
              <a:ea typeface="Montserrat"/>
              <a:cs typeface="Montserrat"/>
              <a:sym typeface="Montserrat"/>
            </a:endParaRPr>
          </a:p>
          <a:p>
            <a:pPr marL="342900" lvl="1" indent="-171450" algn="just" rtl="0">
              <a:lnSpc>
                <a:spcPct val="115000"/>
              </a:lnSpc>
              <a:spcBef>
                <a:spcPts val="400"/>
              </a:spcBef>
              <a:spcAft>
                <a:spcPts val="0"/>
              </a:spcAft>
              <a:buClr>
                <a:schemeClr val="dk1"/>
              </a:buClr>
              <a:buSzPts val="1300"/>
              <a:buFont typeface="Montserrat"/>
              <a:buAutoNum type="alphaLcPeriod"/>
            </a:pPr>
            <a:r>
              <a:rPr lang="uk" sz="1300">
                <a:solidFill>
                  <a:schemeClr val="dk1"/>
                </a:solidFill>
                <a:latin typeface="Montserrat"/>
                <a:ea typeface="Montserrat"/>
                <a:cs typeface="Montserrat"/>
                <a:sym typeface="Montserrat"/>
              </a:rPr>
              <a:t>експозиція лота = 30-45 днів</a:t>
            </a:r>
            <a:endParaRPr sz="1300">
              <a:solidFill>
                <a:schemeClr val="dk1"/>
              </a:solidFill>
              <a:latin typeface="Montserrat"/>
              <a:ea typeface="Montserrat"/>
              <a:cs typeface="Montserrat"/>
              <a:sym typeface="Montserrat"/>
            </a:endParaRPr>
          </a:p>
          <a:p>
            <a:pPr marL="342900" lvl="1" indent="-171450" algn="just" rtl="0">
              <a:lnSpc>
                <a:spcPct val="115000"/>
              </a:lnSpc>
              <a:spcBef>
                <a:spcPts val="400"/>
              </a:spcBef>
              <a:spcAft>
                <a:spcPts val="0"/>
              </a:spcAft>
              <a:buClr>
                <a:schemeClr val="dk1"/>
              </a:buClr>
              <a:buSzPts val="1300"/>
              <a:buFont typeface="Montserrat"/>
              <a:buAutoNum type="alphaLcPeriod"/>
            </a:pPr>
            <a:r>
              <a:rPr lang="uk" sz="1300">
                <a:solidFill>
                  <a:schemeClr val="dk1"/>
                </a:solidFill>
                <a:latin typeface="Montserrat"/>
                <a:ea typeface="Montserrat"/>
                <a:cs typeface="Montserrat"/>
                <a:sym typeface="Montserrat"/>
              </a:rPr>
              <a:t>оберіть процедуру торгів - оренда землі</a:t>
            </a:r>
            <a:endParaRPr sz="1300">
              <a:solidFill>
                <a:schemeClr val="dk1"/>
              </a:solidFill>
              <a:latin typeface="Montserrat"/>
              <a:ea typeface="Montserrat"/>
              <a:cs typeface="Montserrat"/>
              <a:sym typeface="Montserrat"/>
            </a:endParaRPr>
          </a:p>
          <a:p>
            <a:pPr marL="342900" lvl="1" indent="-171450" algn="just" rtl="0">
              <a:lnSpc>
                <a:spcPct val="115000"/>
              </a:lnSpc>
              <a:spcBef>
                <a:spcPts val="400"/>
              </a:spcBef>
              <a:spcAft>
                <a:spcPts val="0"/>
              </a:spcAft>
              <a:buClr>
                <a:schemeClr val="dk1"/>
              </a:buClr>
              <a:buSzPts val="1300"/>
              <a:buFont typeface="Montserrat"/>
              <a:buAutoNum type="alphaLcPeriod"/>
            </a:pPr>
            <a:r>
              <a:rPr lang="uk" sz="1300">
                <a:solidFill>
                  <a:schemeClr val="dk1"/>
                </a:solidFill>
                <a:latin typeface="Montserrat"/>
                <a:ea typeface="Montserrat"/>
                <a:cs typeface="Montserrat"/>
                <a:sym typeface="Montserrat"/>
              </a:rPr>
              <a:t>можна створювати чернетки лотів і потім опублікувати </a:t>
            </a:r>
            <a:br>
              <a:rPr lang="uk" sz="1300">
                <a:solidFill>
                  <a:schemeClr val="dk1"/>
                </a:solidFill>
                <a:latin typeface="Montserrat"/>
                <a:ea typeface="Montserrat"/>
                <a:cs typeface="Montserrat"/>
                <a:sym typeface="Montserrat"/>
              </a:rPr>
            </a:br>
            <a:r>
              <a:rPr lang="uk" sz="1300">
                <a:solidFill>
                  <a:schemeClr val="dk1"/>
                </a:solidFill>
                <a:latin typeface="Montserrat"/>
                <a:ea typeface="Montserrat"/>
                <a:cs typeface="Montserrat"/>
                <a:sym typeface="Montserrat"/>
              </a:rPr>
              <a:t>їх в один день</a:t>
            </a:r>
            <a:endParaRPr sz="1300">
              <a:solidFill>
                <a:schemeClr val="dk1"/>
              </a:solidFill>
              <a:latin typeface="Montserrat"/>
              <a:ea typeface="Montserrat"/>
              <a:cs typeface="Montserrat"/>
              <a:sym typeface="Montserrat"/>
            </a:endParaRPr>
          </a:p>
          <a:p>
            <a:pPr marL="342900" lvl="1" indent="-171450" algn="just" rtl="0">
              <a:lnSpc>
                <a:spcPct val="115000"/>
              </a:lnSpc>
              <a:spcBef>
                <a:spcPts val="400"/>
              </a:spcBef>
              <a:spcAft>
                <a:spcPts val="400"/>
              </a:spcAft>
              <a:buClr>
                <a:schemeClr val="dk1"/>
              </a:buClr>
              <a:buSzPts val="1300"/>
              <a:buFont typeface="Montserrat"/>
              <a:buAutoNum type="alphaLcPeriod"/>
            </a:pPr>
            <a:r>
              <a:rPr lang="uk" sz="1300">
                <a:solidFill>
                  <a:schemeClr val="dk1"/>
                </a:solidFill>
                <a:latin typeface="Montserrat"/>
                <a:ea typeface="Montserrat"/>
                <a:cs typeface="Montserrat"/>
                <a:sym typeface="Montserrat"/>
              </a:rPr>
              <a:t>майданчики мають роз’яснювальні матеріали </a:t>
            </a:r>
            <a:br>
              <a:rPr lang="uk" sz="1300">
                <a:solidFill>
                  <a:schemeClr val="dk1"/>
                </a:solidFill>
                <a:latin typeface="Montserrat"/>
                <a:ea typeface="Montserrat"/>
                <a:cs typeface="Montserrat"/>
                <a:sym typeface="Montserrat"/>
              </a:rPr>
            </a:br>
            <a:r>
              <a:rPr lang="uk" sz="1300">
                <a:solidFill>
                  <a:schemeClr val="dk1"/>
                </a:solidFill>
                <a:latin typeface="Montserrat"/>
                <a:ea typeface="Montserrat"/>
                <a:cs typeface="Montserrat"/>
                <a:sym typeface="Montserrat"/>
              </a:rPr>
              <a:t>щодо роботи з особистими кабінетами.</a:t>
            </a:r>
            <a:endParaRPr sz="1300">
              <a:solidFill>
                <a:schemeClr val="dk1"/>
              </a:solidFill>
              <a:latin typeface="Montserrat"/>
              <a:ea typeface="Montserrat"/>
              <a:cs typeface="Montserrat"/>
              <a:sym typeface="Montserrat"/>
            </a:endParaRPr>
          </a:p>
        </p:txBody>
      </p:sp>
      <p:sp>
        <p:nvSpPr>
          <p:cNvPr id="202" name="Google Shape;202;p35"/>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lvl="0" indent="0" algn="l" rtl="0">
              <a:lnSpc>
                <a:spcPct val="115000"/>
              </a:lnSpc>
              <a:spcBef>
                <a:spcPts val="0"/>
              </a:spcBef>
              <a:spcAft>
                <a:spcPts val="0"/>
              </a:spcAft>
              <a:buClr>
                <a:schemeClr val="dk1"/>
              </a:buClr>
              <a:buSzPts val="2700"/>
              <a:buFont typeface="Arial"/>
              <a:buNone/>
            </a:pPr>
            <a:r>
              <a:rPr lang="uk" sz="1900" b="1">
                <a:solidFill>
                  <a:schemeClr val="lt1"/>
                </a:solidFill>
                <a:latin typeface="Montserrat"/>
                <a:ea typeface="Montserrat"/>
                <a:cs typeface="Montserrat"/>
                <a:sym typeface="Montserrat"/>
              </a:rPr>
              <a:t>Публікація оголошення</a:t>
            </a:r>
            <a:endParaRPr sz="1900" b="0" i="0" u="none" strike="noStrike" cap="none">
              <a:solidFill>
                <a:schemeClr val="lt1"/>
              </a:solidFill>
              <a:latin typeface="Montserrat SemiBold"/>
              <a:ea typeface="Montserrat SemiBold"/>
              <a:cs typeface="Montserrat SemiBold"/>
              <a:sym typeface="Montserrat SemiBold"/>
            </a:endParaRPr>
          </a:p>
        </p:txBody>
      </p:sp>
      <p:pic>
        <p:nvPicPr>
          <p:cNvPr id="203" name="Google Shape;203;p35"/>
          <p:cNvPicPr preferRelativeResize="0"/>
          <p:nvPr/>
        </p:nvPicPr>
        <p:blipFill rotWithShape="1">
          <a:blip r:embed="rId3">
            <a:alphaModFix/>
          </a:blip>
          <a:srcRect/>
          <a:stretch/>
        </p:blipFill>
        <p:spPr>
          <a:xfrm>
            <a:off x="577075" y="4012907"/>
            <a:ext cx="1973767" cy="5420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6"/>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177800" lvl="0" indent="-171450" algn="just" rtl="0">
              <a:lnSpc>
                <a:spcPct val="115000"/>
              </a:lnSpc>
              <a:spcBef>
                <a:spcPts val="0"/>
              </a:spcBef>
              <a:spcAft>
                <a:spcPts val="0"/>
              </a:spcAft>
              <a:buClr>
                <a:schemeClr val="dk1"/>
              </a:buClr>
              <a:buSzPts val="1300"/>
              <a:buFont typeface="Montserrat"/>
              <a:buAutoNum type="arabicPeriod" startAt="6"/>
            </a:pPr>
            <a:r>
              <a:rPr lang="uk" sz="1300" b="1">
                <a:solidFill>
                  <a:schemeClr val="dk1"/>
                </a:solidFill>
                <a:latin typeface="Montserrat"/>
                <a:ea typeface="Montserrat"/>
                <a:cs typeface="Montserrat"/>
                <a:sym typeface="Montserrat"/>
              </a:rPr>
              <a:t>На редагування - 2 робочі дні.</a:t>
            </a:r>
            <a:endParaRPr sz="1300" b="1">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sz="1300" b="1">
                <a:solidFill>
                  <a:schemeClr val="dk1"/>
                </a:solidFill>
                <a:latin typeface="Montserrat"/>
                <a:ea typeface="Montserrat"/>
                <a:cs typeface="Montserrat"/>
                <a:sym typeface="Montserrat"/>
              </a:rPr>
              <a:t>(!) </a:t>
            </a:r>
            <a:r>
              <a:rPr lang="uk" sz="1300">
                <a:solidFill>
                  <a:schemeClr val="dk1"/>
                </a:solidFill>
                <a:latin typeface="Montserrat"/>
                <a:ea typeface="Montserrat"/>
                <a:cs typeface="Montserrat"/>
                <a:sym typeface="Montserrat"/>
              </a:rPr>
              <a:t>уважно перевірте інформацію про земельну ділянку в оголошенні та у разі необхідності виправте помилки.</a:t>
            </a:r>
            <a:endParaRPr sz="1300">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endParaRPr sz="1300" b="1">
              <a:solidFill>
                <a:schemeClr val="dk1"/>
              </a:solidFill>
              <a:latin typeface="Montserrat"/>
              <a:ea typeface="Montserrat"/>
              <a:cs typeface="Montserrat"/>
              <a:sym typeface="Montserrat"/>
            </a:endParaRPr>
          </a:p>
          <a:p>
            <a:pPr marL="177800" lvl="0" indent="-171450" algn="just" rtl="0">
              <a:lnSpc>
                <a:spcPct val="115000"/>
              </a:lnSpc>
              <a:spcBef>
                <a:spcPts val="400"/>
              </a:spcBef>
              <a:spcAft>
                <a:spcPts val="0"/>
              </a:spcAft>
              <a:buClr>
                <a:schemeClr val="dk1"/>
              </a:buClr>
              <a:buSzPts val="1300"/>
              <a:buFont typeface="Montserrat"/>
              <a:buAutoNum type="arabicPeriod" startAt="6"/>
            </a:pPr>
            <a:r>
              <a:rPr lang="uk" sz="1300" b="1">
                <a:solidFill>
                  <a:schemeClr val="dk1"/>
                </a:solidFill>
                <a:latin typeface="Montserrat"/>
                <a:ea typeface="Montserrat"/>
                <a:cs typeface="Montserrat"/>
                <a:sym typeface="Montserrat"/>
              </a:rPr>
              <a:t>Відповідайте на запитання учасників.</a:t>
            </a:r>
            <a:endParaRPr sz="1300">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sz="1300" b="1">
                <a:solidFill>
                  <a:schemeClr val="dk1"/>
                </a:solidFill>
                <a:latin typeface="Montserrat"/>
                <a:ea typeface="Montserrat"/>
                <a:cs typeface="Montserrat"/>
                <a:sym typeface="Montserrat"/>
              </a:rPr>
              <a:t>(!)</a:t>
            </a:r>
            <a:r>
              <a:rPr lang="uk" sz="1300">
                <a:solidFill>
                  <a:schemeClr val="dk1"/>
                </a:solidFill>
                <a:latin typeface="Montserrat"/>
                <a:ea typeface="Montserrat"/>
                <a:cs typeface="Montserrat"/>
                <a:sym typeface="Montserrat"/>
              </a:rPr>
              <a:t> Ви отримуватимете повідомлення на e-mail про всі суттєві події в ЕТС щодо вашого лота. Будь ласка, слідкуйте за ними.</a:t>
            </a:r>
            <a:endParaRPr sz="1300">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endParaRPr sz="1300">
              <a:solidFill>
                <a:schemeClr val="dk1"/>
              </a:solidFill>
              <a:latin typeface="Montserrat"/>
              <a:ea typeface="Montserrat"/>
              <a:cs typeface="Montserrat"/>
              <a:sym typeface="Montserrat"/>
            </a:endParaRPr>
          </a:p>
          <a:p>
            <a:pPr marL="177800" lvl="0" indent="-171450" algn="just" rtl="0">
              <a:lnSpc>
                <a:spcPct val="115000"/>
              </a:lnSpc>
              <a:spcBef>
                <a:spcPts val="400"/>
              </a:spcBef>
              <a:spcAft>
                <a:spcPts val="0"/>
              </a:spcAft>
              <a:buClr>
                <a:schemeClr val="dk1"/>
              </a:buClr>
              <a:buSzPts val="1300"/>
              <a:buFont typeface="Montserrat"/>
              <a:buAutoNum type="arabicPeriod" startAt="6"/>
            </a:pPr>
            <a:r>
              <a:rPr lang="uk" sz="1300" b="1">
                <a:solidFill>
                  <a:schemeClr val="dk1"/>
                </a:solidFill>
                <a:latin typeface="Montserrat"/>
                <a:ea typeface="Montserrat"/>
                <a:cs typeface="Montserrat"/>
                <a:sym typeface="Montserrat"/>
              </a:rPr>
              <a:t>У разі потреби відмінити торги - через особистий кабінет. </a:t>
            </a:r>
            <a:r>
              <a:rPr lang="uk" sz="1300">
                <a:solidFill>
                  <a:schemeClr val="dk1"/>
                </a:solidFill>
                <a:latin typeface="Montserrat"/>
                <a:ea typeface="Montserrat"/>
                <a:cs typeface="Montserrat"/>
                <a:sym typeface="Montserrat"/>
              </a:rPr>
              <a:t>Відмінити аукціон можна до проведення аукціону.</a:t>
            </a:r>
            <a:endParaRPr sz="1300">
              <a:solidFill>
                <a:schemeClr val="dk1"/>
              </a:solidFill>
              <a:latin typeface="Montserrat"/>
              <a:ea typeface="Montserrat"/>
              <a:cs typeface="Montserrat"/>
              <a:sym typeface="Montserrat"/>
            </a:endParaRPr>
          </a:p>
          <a:p>
            <a:pPr marL="177800" lvl="0" indent="0" algn="just" rtl="0">
              <a:lnSpc>
                <a:spcPct val="115000"/>
              </a:lnSpc>
              <a:spcBef>
                <a:spcPts val="400"/>
              </a:spcBef>
              <a:spcAft>
                <a:spcPts val="0"/>
              </a:spcAft>
              <a:buNone/>
            </a:pPr>
            <a:endParaRPr sz="1300" b="1">
              <a:solidFill>
                <a:schemeClr val="dk1"/>
              </a:solidFill>
              <a:latin typeface="Montserrat"/>
              <a:ea typeface="Montserrat"/>
              <a:cs typeface="Montserrat"/>
              <a:sym typeface="Montserrat"/>
            </a:endParaRPr>
          </a:p>
          <a:p>
            <a:pPr marL="0" lvl="0" indent="0" algn="just" rtl="0">
              <a:lnSpc>
                <a:spcPct val="115000"/>
              </a:lnSpc>
              <a:spcBef>
                <a:spcPts val="400"/>
              </a:spcBef>
              <a:spcAft>
                <a:spcPts val="400"/>
              </a:spcAft>
              <a:buNone/>
            </a:pPr>
            <a:r>
              <a:rPr lang="uk" sz="1300" b="1">
                <a:solidFill>
                  <a:schemeClr val="dk1"/>
                </a:solidFill>
                <a:latin typeface="Montserrat"/>
                <a:ea typeface="Montserrat"/>
                <a:cs typeface="Montserrat"/>
                <a:sym typeface="Montserrat"/>
              </a:rPr>
              <a:t>(!) Ми не можемо зупинити аукціон, це технічно неможливо.</a:t>
            </a:r>
            <a:endParaRPr sz="1300" b="1">
              <a:solidFill>
                <a:schemeClr val="dk1"/>
              </a:solidFill>
              <a:latin typeface="Montserrat"/>
              <a:ea typeface="Montserrat"/>
              <a:cs typeface="Montserrat"/>
              <a:sym typeface="Montserrat"/>
            </a:endParaRPr>
          </a:p>
        </p:txBody>
      </p:sp>
      <p:sp>
        <p:nvSpPr>
          <p:cNvPr id="209" name="Google Shape;209;p36"/>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lvl="0" indent="0" algn="l" rtl="0">
              <a:lnSpc>
                <a:spcPct val="115000"/>
              </a:lnSpc>
              <a:spcBef>
                <a:spcPts val="0"/>
              </a:spcBef>
              <a:spcAft>
                <a:spcPts val="0"/>
              </a:spcAft>
              <a:buClr>
                <a:schemeClr val="dk1"/>
              </a:buClr>
              <a:buSzPts val="2700"/>
              <a:buFont typeface="Arial"/>
              <a:buNone/>
            </a:pPr>
            <a:r>
              <a:rPr lang="uk" sz="1900" b="1">
                <a:solidFill>
                  <a:schemeClr val="lt1"/>
                </a:solidFill>
                <a:latin typeface="Montserrat"/>
                <a:ea typeface="Montserrat"/>
                <a:cs typeface="Montserrat"/>
                <a:sym typeface="Montserrat"/>
              </a:rPr>
              <a:t>Експозиція лота</a:t>
            </a:r>
            <a:endParaRPr sz="1900" b="0" i="0" u="none" strike="noStrike" cap="none">
              <a:solidFill>
                <a:schemeClr val="lt1"/>
              </a:solidFill>
              <a:latin typeface="Montserrat SemiBold"/>
              <a:ea typeface="Montserrat SemiBold"/>
              <a:cs typeface="Montserrat SemiBold"/>
              <a:sym typeface="Montserrat SemiBold"/>
            </a:endParaRPr>
          </a:p>
        </p:txBody>
      </p:sp>
      <p:pic>
        <p:nvPicPr>
          <p:cNvPr id="210" name="Google Shape;210;p36"/>
          <p:cNvPicPr preferRelativeResize="0"/>
          <p:nvPr/>
        </p:nvPicPr>
        <p:blipFill rotWithShape="1">
          <a:blip r:embed="rId3">
            <a:alphaModFix/>
          </a:blip>
          <a:srcRect/>
          <a:stretch/>
        </p:blipFill>
        <p:spPr>
          <a:xfrm>
            <a:off x="577075" y="4012907"/>
            <a:ext cx="1973767" cy="5420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37"/>
          <p:cNvSpPr/>
          <p:nvPr/>
        </p:nvSpPr>
        <p:spPr>
          <a:xfrm>
            <a:off x="306825" y="551906"/>
            <a:ext cx="2413800" cy="1292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uk" sz="2100" b="1">
                <a:solidFill>
                  <a:schemeClr val="dk1"/>
                </a:solidFill>
                <a:latin typeface="Montserrat"/>
                <a:ea typeface="Montserrat"/>
                <a:cs typeface="Montserrat"/>
                <a:sym typeface="Montserrat"/>
              </a:rPr>
              <a:t>Дії організатора </a:t>
            </a:r>
            <a:endParaRPr sz="21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100"/>
              <a:buFont typeface="Arial"/>
              <a:buNone/>
            </a:pPr>
            <a:r>
              <a:rPr lang="uk" sz="2100" b="1">
                <a:solidFill>
                  <a:schemeClr val="dk1"/>
                </a:solidFill>
                <a:latin typeface="Montserrat"/>
                <a:ea typeface="Montserrat"/>
                <a:cs typeface="Montserrat"/>
                <a:sym typeface="Montserrat"/>
              </a:rPr>
              <a:t>після завершення аукціону</a:t>
            </a:r>
            <a:endParaRPr sz="2100" b="1">
              <a:solidFill>
                <a:schemeClr val="dk1"/>
              </a:solidFill>
              <a:latin typeface="Montserrat"/>
              <a:ea typeface="Montserrat"/>
              <a:cs typeface="Montserrat"/>
              <a:sym typeface="Montserrat"/>
            </a:endParaRPr>
          </a:p>
        </p:txBody>
      </p:sp>
      <p:pic>
        <p:nvPicPr>
          <p:cNvPr id="216" name="Google Shape;216;p37"/>
          <p:cNvPicPr preferRelativeResize="0"/>
          <p:nvPr/>
        </p:nvPicPr>
        <p:blipFill rotWithShape="1">
          <a:blip r:embed="rId3">
            <a:alphaModFix/>
          </a:blip>
          <a:srcRect/>
          <a:stretch/>
        </p:blipFill>
        <p:spPr>
          <a:xfrm>
            <a:off x="6981303" y="453932"/>
            <a:ext cx="1692322" cy="464754"/>
          </a:xfrm>
          <a:prstGeom prst="rect">
            <a:avLst/>
          </a:prstGeom>
          <a:noFill/>
          <a:ln>
            <a:noFill/>
          </a:ln>
        </p:spPr>
      </p:pic>
      <p:sp>
        <p:nvSpPr>
          <p:cNvPr id="217" name="Google Shape;217;p37"/>
          <p:cNvSpPr txBox="1"/>
          <p:nvPr/>
        </p:nvSpPr>
        <p:spPr>
          <a:xfrm>
            <a:off x="361294" y="4142681"/>
            <a:ext cx="1775100" cy="600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uk" sz="1000" b="1">
                <a:solidFill>
                  <a:schemeClr val="dk1"/>
                </a:solidFill>
                <a:latin typeface="Montserrat"/>
                <a:ea typeface="Montserrat"/>
                <a:cs typeface="Montserrat"/>
                <a:sym typeface="Montserrat"/>
              </a:rPr>
              <a:t>Перевірити документи переможця </a:t>
            </a:r>
            <a:r>
              <a:rPr lang="uk" sz="1000">
                <a:solidFill>
                  <a:schemeClr val="dk1"/>
                </a:solidFill>
                <a:latin typeface="Montserrat"/>
                <a:ea typeface="Montserrat"/>
                <a:cs typeface="Montserrat"/>
                <a:sym typeface="Montserrat"/>
              </a:rPr>
              <a:t>протягом 6 робочих днів</a:t>
            </a:r>
            <a:endParaRPr sz="1000">
              <a:solidFill>
                <a:schemeClr val="dk1"/>
              </a:solidFill>
              <a:latin typeface="Montserrat"/>
              <a:ea typeface="Montserrat"/>
              <a:cs typeface="Montserrat"/>
              <a:sym typeface="Montserrat"/>
            </a:endParaRPr>
          </a:p>
        </p:txBody>
      </p:sp>
      <p:sp>
        <p:nvSpPr>
          <p:cNvPr id="218" name="Google Shape;218;p37"/>
          <p:cNvSpPr/>
          <p:nvPr/>
        </p:nvSpPr>
        <p:spPr>
          <a:xfrm>
            <a:off x="365588" y="3063244"/>
            <a:ext cx="888900" cy="912600"/>
          </a:xfrm>
          <a:prstGeom prst="roundRect">
            <a:avLst>
              <a:gd name="adj" fmla="val 16667"/>
            </a:avLst>
          </a:prstGeom>
          <a:gradFill>
            <a:gsLst>
              <a:gs pos="0">
                <a:srgbClr val="6900E9"/>
              </a:gs>
              <a:gs pos="10000">
                <a:srgbClr val="6900E9"/>
              </a:gs>
              <a:gs pos="50000">
                <a:srgbClr val="E8215D"/>
              </a:gs>
              <a:gs pos="90000">
                <a:srgbClr val="F88B0E"/>
              </a:gs>
              <a:gs pos="100000">
                <a:srgbClr val="F88B0E"/>
              </a:gs>
            </a:gsLst>
            <a:lin ang="2399891" scaled="0"/>
          </a:gradFill>
          <a:ln>
            <a:noFill/>
          </a:ln>
        </p:spPr>
        <p:txBody>
          <a:bodyPr spcFirstLastPara="1" wrap="square" lIns="68575" tIns="34275" rIns="68575" bIns="34275" anchor="ctr" anchorCtr="0">
            <a:noAutofit/>
          </a:bodyPr>
          <a:lstStyle/>
          <a:p>
            <a:pPr marL="0" marR="0" lvl="0" indent="0" algn="ctr" rtl="0">
              <a:lnSpc>
                <a:spcPct val="110000"/>
              </a:lnSpc>
              <a:spcBef>
                <a:spcPts val="0"/>
              </a:spcBef>
              <a:spcAft>
                <a:spcPts val="0"/>
              </a:spcAft>
              <a:buClr>
                <a:schemeClr val="dk1"/>
              </a:buClr>
              <a:buSzPts val="2700"/>
              <a:buFont typeface="Arial"/>
              <a:buNone/>
            </a:pPr>
            <a:r>
              <a:rPr lang="uk" sz="2700" b="1">
                <a:solidFill>
                  <a:schemeClr val="dk1"/>
                </a:solidFill>
                <a:latin typeface="Montserrat"/>
                <a:ea typeface="Montserrat"/>
                <a:cs typeface="Montserrat"/>
                <a:sym typeface="Montserrat"/>
              </a:rPr>
              <a:t>1</a:t>
            </a:r>
            <a:endParaRPr sz="26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
        <p:nvSpPr>
          <p:cNvPr id="219" name="Google Shape;219;p37"/>
          <p:cNvSpPr txBox="1"/>
          <p:nvPr/>
        </p:nvSpPr>
        <p:spPr>
          <a:xfrm>
            <a:off x="1367963" y="3024263"/>
            <a:ext cx="1569600" cy="7542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uk" sz="1000" b="1">
                <a:solidFill>
                  <a:schemeClr val="dk1"/>
                </a:solidFill>
                <a:latin typeface="Montserrat"/>
                <a:ea typeface="Montserrat"/>
                <a:cs typeface="Montserrat"/>
                <a:sym typeface="Montserrat"/>
              </a:rPr>
              <a:t>Підписати протокол </a:t>
            </a:r>
            <a:endParaRPr sz="10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r>
              <a:rPr lang="uk" sz="1000">
                <a:solidFill>
                  <a:schemeClr val="dk1"/>
                </a:solidFill>
                <a:latin typeface="Montserrat"/>
                <a:ea typeface="Montserrat"/>
                <a:cs typeface="Montserrat"/>
                <a:sym typeface="Montserrat"/>
              </a:rPr>
              <a:t>за допомогою КЕП протягом 6 робочих днів</a:t>
            </a:r>
            <a:endParaRPr sz="1000">
              <a:solidFill>
                <a:schemeClr val="dk1"/>
              </a:solidFill>
              <a:latin typeface="Montserrat"/>
              <a:ea typeface="Montserrat"/>
              <a:cs typeface="Montserrat"/>
              <a:sym typeface="Montserrat"/>
            </a:endParaRPr>
          </a:p>
        </p:txBody>
      </p:sp>
      <p:sp>
        <p:nvSpPr>
          <p:cNvPr id="220" name="Google Shape;220;p37"/>
          <p:cNvSpPr/>
          <p:nvPr/>
        </p:nvSpPr>
        <p:spPr>
          <a:xfrm>
            <a:off x="1540406" y="1956038"/>
            <a:ext cx="888900" cy="912600"/>
          </a:xfrm>
          <a:prstGeom prst="roundRect">
            <a:avLst>
              <a:gd name="adj" fmla="val 16667"/>
            </a:avLst>
          </a:prstGeom>
          <a:gradFill>
            <a:gsLst>
              <a:gs pos="0">
                <a:srgbClr val="6900E9"/>
              </a:gs>
              <a:gs pos="10000">
                <a:srgbClr val="6900E9"/>
              </a:gs>
              <a:gs pos="50000">
                <a:srgbClr val="E8215D"/>
              </a:gs>
              <a:gs pos="90000">
                <a:srgbClr val="F88B0E"/>
              </a:gs>
              <a:gs pos="100000">
                <a:srgbClr val="F88B0E"/>
              </a:gs>
            </a:gsLst>
            <a:lin ang="2399547" scaled="0"/>
          </a:gradFill>
          <a:ln>
            <a:noFill/>
          </a:ln>
        </p:spPr>
        <p:txBody>
          <a:bodyPr spcFirstLastPara="1" wrap="square" lIns="68575" tIns="34275" rIns="68575" bIns="34275" anchor="ctr" anchorCtr="0">
            <a:noAutofit/>
          </a:bodyPr>
          <a:lstStyle/>
          <a:p>
            <a:pPr marL="0" marR="0" lvl="0" indent="0" algn="ctr" rtl="0">
              <a:lnSpc>
                <a:spcPct val="110000"/>
              </a:lnSpc>
              <a:spcBef>
                <a:spcPts val="0"/>
              </a:spcBef>
              <a:spcAft>
                <a:spcPts val="0"/>
              </a:spcAft>
              <a:buClr>
                <a:schemeClr val="dk1"/>
              </a:buClr>
              <a:buSzPts val="2700"/>
              <a:buFont typeface="Arial"/>
              <a:buNone/>
            </a:pPr>
            <a:r>
              <a:rPr lang="uk" sz="2700" b="1">
                <a:solidFill>
                  <a:schemeClr val="dk1"/>
                </a:solidFill>
                <a:latin typeface="Montserrat"/>
                <a:ea typeface="Montserrat"/>
                <a:cs typeface="Montserrat"/>
                <a:sym typeface="Montserrat"/>
              </a:rPr>
              <a:t>2</a:t>
            </a:r>
            <a:endParaRPr sz="26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
        <p:nvSpPr>
          <p:cNvPr id="221" name="Google Shape;221;p37"/>
          <p:cNvSpPr txBox="1"/>
          <p:nvPr/>
        </p:nvSpPr>
        <p:spPr>
          <a:xfrm>
            <a:off x="2895056" y="4172063"/>
            <a:ext cx="1775100" cy="2925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uk" sz="1000" b="1">
                <a:solidFill>
                  <a:schemeClr val="dk1"/>
                </a:solidFill>
                <a:latin typeface="Montserrat"/>
                <a:ea typeface="Montserrat"/>
                <a:cs typeface="Montserrat"/>
                <a:sym typeface="Montserrat"/>
              </a:rPr>
              <a:t>Завантажити протокол</a:t>
            </a:r>
            <a:endParaRPr sz="1000" b="0" i="0" u="none" strike="noStrike" cap="none">
              <a:solidFill>
                <a:schemeClr val="dk1"/>
              </a:solidFill>
              <a:latin typeface="Montserrat"/>
              <a:ea typeface="Montserrat"/>
              <a:cs typeface="Montserrat"/>
              <a:sym typeface="Montserrat"/>
            </a:endParaRPr>
          </a:p>
        </p:txBody>
      </p:sp>
      <p:sp>
        <p:nvSpPr>
          <p:cNvPr id="222" name="Google Shape;222;p37"/>
          <p:cNvSpPr/>
          <p:nvPr/>
        </p:nvSpPr>
        <p:spPr>
          <a:xfrm>
            <a:off x="3103463" y="3092625"/>
            <a:ext cx="888900" cy="912600"/>
          </a:xfrm>
          <a:prstGeom prst="roundRect">
            <a:avLst>
              <a:gd name="adj" fmla="val 16667"/>
            </a:avLst>
          </a:prstGeom>
          <a:gradFill>
            <a:gsLst>
              <a:gs pos="0">
                <a:srgbClr val="6900E9"/>
              </a:gs>
              <a:gs pos="10000">
                <a:srgbClr val="6900E9"/>
              </a:gs>
              <a:gs pos="50000">
                <a:srgbClr val="E8215D"/>
              </a:gs>
              <a:gs pos="90000">
                <a:srgbClr val="F88B0E"/>
              </a:gs>
              <a:gs pos="100000">
                <a:srgbClr val="F88B0E"/>
              </a:gs>
            </a:gsLst>
            <a:lin ang="2399891" scaled="0"/>
          </a:gradFill>
          <a:ln>
            <a:noFill/>
          </a:ln>
        </p:spPr>
        <p:txBody>
          <a:bodyPr spcFirstLastPara="1" wrap="square" lIns="68575" tIns="34275" rIns="68575" bIns="34275" anchor="ctr" anchorCtr="0">
            <a:noAutofit/>
          </a:bodyPr>
          <a:lstStyle/>
          <a:p>
            <a:pPr marL="0" marR="0" lvl="0" indent="0" algn="ctr" rtl="0">
              <a:lnSpc>
                <a:spcPct val="110000"/>
              </a:lnSpc>
              <a:spcBef>
                <a:spcPts val="0"/>
              </a:spcBef>
              <a:spcAft>
                <a:spcPts val="0"/>
              </a:spcAft>
              <a:buClr>
                <a:schemeClr val="dk1"/>
              </a:buClr>
              <a:buSzPts val="2700"/>
              <a:buFont typeface="Arial"/>
              <a:buNone/>
            </a:pPr>
            <a:r>
              <a:rPr lang="uk" sz="2700" b="1">
                <a:solidFill>
                  <a:schemeClr val="dk1"/>
                </a:solidFill>
                <a:latin typeface="Montserrat"/>
                <a:ea typeface="Montserrat"/>
                <a:cs typeface="Montserrat"/>
                <a:sym typeface="Montserrat"/>
              </a:rPr>
              <a:t>3</a:t>
            </a:r>
            <a:endParaRPr sz="26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
        <p:nvSpPr>
          <p:cNvPr id="223" name="Google Shape;223;p37"/>
          <p:cNvSpPr txBox="1"/>
          <p:nvPr/>
        </p:nvSpPr>
        <p:spPr>
          <a:xfrm>
            <a:off x="4419225" y="3092625"/>
            <a:ext cx="1569600" cy="1062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uk" sz="1000" b="1">
                <a:solidFill>
                  <a:schemeClr val="dk1"/>
                </a:solidFill>
                <a:latin typeface="Montserrat"/>
                <a:ea typeface="Montserrat"/>
                <a:cs typeface="Montserrat"/>
                <a:sym typeface="Montserrat"/>
              </a:rPr>
              <a:t>Підписати договір </a:t>
            </a:r>
            <a:endParaRPr sz="1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900"/>
              <a:buFont typeface="Arial"/>
              <a:buNone/>
            </a:pPr>
            <a:r>
              <a:rPr lang="uk" sz="1000">
                <a:solidFill>
                  <a:schemeClr val="dk1"/>
                </a:solidFill>
                <a:latin typeface="Montserrat"/>
                <a:ea typeface="Montserrat"/>
                <a:cs typeface="Montserrat"/>
                <a:sym typeface="Montserrat"/>
              </a:rPr>
              <a:t>за допомогою КЕП протягом </a:t>
            </a:r>
            <a:endParaRPr sz="1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900"/>
              <a:buFont typeface="Arial"/>
              <a:buNone/>
            </a:pPr>
            <a:r>
              <a:rPr lang="uk" sz="1000">
                <a:solidFill>
                  <a:schemeClr val="dk1"/>
                </a:solidFill>
                <a:latin typeface="Montserrat"/>
                <a:ea typeface="Montserrat"/>
                <a:cs typeface="Montserrat"/>
                <a:sym typeface="Montserrat"/>
              </a:rPr>
              <a:t>20 робочих днів </a:t>
            </a:r>
            <a:endParaRPr sz="10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900"/>
              <a:buFont typeface="Arial"/>
              <a:buNone/>
            </a:pPr>
            <a:r>
              <a:rPr lang="uk" sz="1000">
                <a:solidFill>
                  <a:schemeClr val="dk1"/>
                </a:solidFill>
                <a:latin typeface="Montserrat"/>
                <a:ea typeface="Montserrat"/>
                <a:cs typeface="Montserrat"/>
                <a:sym typeface="Montserrat"/>
              </a:rPr>
              <a:t>з дня формування протоколу</a:t>
            </a:r>
            <a:endParaRPr sz="1000">
              <a:solidFill>
                <a:schemeClr val="dk1"/>
              </a:solidFill>
              <a:latin typeface="Montserrat"/>
              <a:ea typeface="Montserrat"/>
              <a:cs typeface="Montserrat"/>
              <a:sym typeface="Montserrat"/>
            </a:endParaRPr>
          </a:p>
        </p:txBody>
      </p:sp>
      <p:sp>
        <p:nvSpPr>
          <p:cNvPr id="224" name="Google Shape;224;p37"/>
          <p:cNvSpPr/>
          <p:nvPr/>
        </p:nvSpPr>
        <p:spPr>
          <a:xfrm>
            <a:off x="4480669" y="1956038"/>
            <a:ext cx="888900" cy="912600"/>
          </a:xfrm>
          <a:prstGeom prst="roundRect">
            <a:avLst>
              <a:gd name="adj" fmla="val 16667"/>
            </a:avLst>
          </a:prstGeom>
          <a:gradFill>
            <a:gsLst>
              <a:gs pos="0">
                <a:srgbClr val="6900E9"/>
              </a:gs>
              <a:gs pos="10000">
                <a:srgbClr val="6900E9"/>
              </a:gs>
              <a:gs pos="50000">
                <a:srgbClr val="E8215D"/>
              </a:gs>
              <a:gs pos="90000">
                <a:srgbClr val="F88B0E"/>
              </a:gs>
              <a:gs pos="100000">
                <a:srgbClr val="F88B0E"/>
              </a:gs>
            </a:gsLst>
            <a:lin ang="2399891" scaled="0"/>
          </a:gradFill>
          <a:ln>
            <a:noFill/>
          </a:ln>
        </p:spPr>
        <p:txBody>
          <a:bodyPr spcFirstLastPara="1" wrap="square" lIns="68575" tIns="34275" rIns="68575" bIns="34275" anchor="ctr" anchorCtr="0">
            <a:noAutofit/>
          </a:bodyPr>
          <a:lstStyle/>
          <a:p>
            <a:pPr marL="0" marR="0" lvl="0" indent="0" algn="ctr" rtl="0">
              <a:lnSpc>
                <a:spcPct val="110000"/>
              </a:lnSpc>
              <a:spcBef>
                <a:spcPts val="0"/>
              </a:spcBef>
              <a:spcAft>
                <a:spcPts val="0"/>
              </a:spcAft>
              <a:buClr>
                <a:schemeClr val="dk1"/>
              </a:buClr>
              <a:buSzPts val="2700"/>
              <a:buFont typeface="Arial"/>
              <a:buNone/>
            </a:pPr>
            <a:r>
              <a:rPr lang="uk" sz="2700" b="1">
                <a:solidFill>
                  <a:schemeClr val="dk1"/>
                </a:solidFill>
                <a:latin typeface="Montserrat"/>
                <a:ea typeface="Montserrat"/>
                <a:cs typeface="Montserrat"/>
                <a:sym typeface="Montserrat"/>
              </a:rPr>
              <a:t>4</a:t>
            </a:r>
            <a:endParaRPr sz="26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
        <p:nvSpPr>
          <p:cNvPr id="225" name="Google Shape;225;p37"/>
          <p:cNvSpPr txBox="1"/>
          <p:nvPr/>
        </p:nvSpPr>
        <p:spPr>
          <a:xfrm>
            <a:off x="5940141" y="4172063"/>
            <a:ext cx="1626000" cy="446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900"/>
              <a:buFont typeface="Arial"/>
              <a:buNone/>
            </a:pPr>
            <a:r>
              <a:rPr lang="uk" sz="1000" b="1">
                <a:solidFill>
                  <a:schemeClr val="dk1"/>
                </a:solidFill>
                <a:latin typeface="Montserrat"/>
                <a:ea typeface="Montserrat"/>
                <a:cs typeface="Montserrat"/>
                <a:sym typeface="Montserrat"/>
              </a:rPr>
              <a:t>Завантажити договір</a:t>
            </a:r>
            <a:endParaRPr sz="10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endParaRPr sz="1000" b="0" i="0" u="none" strike="noStrike" cap="none">
              <a:solidFill>
                <a:schemeClr val="dk1"/>
              </a:solidFill>
              <a:latin typeface="Montserrat"/>
              <a:ea typeface="Montserrat"/>
              <a:cs typeface="Montserrat"/>
              <a:sym typeface="Montserrat"/>
            </a:endParaRPr>
          </a:p>
        </p:txBody>
      </p:sp>
      <p:sp>
        <p:nvSpPr>
          <p:cNvPr id="226" name="Google Shape;226;p37"/>
          <p:cNvSpPr/>
          <p:nvPr/>
        </p:nvSpPr>
        <p:spPr>
          <a:xfrm>
            <a:off x="6091819" y="3092625"/>
            <a:ext cx="888900" cy="912600"/>
          </a:xfrm>
          <a:prstGeom prst="roundRect">
            <a:avLst>
              <a:gd name="adj" fmla="val 16667"/>
            </a:avLst>
          </a:prstGeom>
          <a:gradFill>
            <a:gsLst>
              <a:gs pos="0">
                <a:srgbClr val="6900E9"/>
              </a:gs>
              <a:gs pos="10000">
                <a:srgbClr val="6900E9"/>
              </a:gs>
              <a:gs pos="50000">
                <a:srgbClr val="E8215D"/>
              </a:gs>
              <a:gs pos="90000">
                <a:srgbClr val="F88B0E"/>
              </a:gs>
              <a:gs pos="100000">
                <a:srgbClr val="F88B0E"/>
              </a:gs>
            </a:gsLst>
            <a:lin ang="2399891" scaled="0"/>
          </a:gradFill>
          <a:ln>
            <a:noFill/>
          </a:ln>
        </p:spPr>
        <p:txBody>
          <a:bodyPr spcFirstLastPara="1" wrap="square" lIns="68575" tIns="34275" rIns="68575" bIns="34275" anchor="ctr" anchorCtr="0">
            <a:noAutofit/>
          </a:bodyPr>
          <a:lstStyle/>
          <a:p>
            <a:pPr marL="0" marR="0" lvl="0" indent="0" algn="ctr" rtl="0">
              <a:lnSpc>
                <a:spcPct val="110000"/>
              </a:lnSpc>
              <a:spcBef>
                <a:spcPts val="0"/>
              </a:spcBef>
              <a:spcAft>
                <a:spcPts val="0"/>
              </a:spcAft>
              <a:buClr>
                <a:schemeClr val="dk1"/>
              </a:buClr>
              <a:buSzPts val="2700"/>
              <a:buFont typeface="Arial"/>
              <a:buNone/>
            </a:pPr>
            <a:r>
              <a:rPr lang="uk" sz="2700" b="1">
                <a:solidFill>
                  <a:schemeClr val="dk1"/>
                </a:solidFill>
                <a:latin typeface="Montserrat"/>
                <a:ea typeface="Montserrat"/>
                <a:cs typeface="Montserrat"/>
                <a:sym typeface="Montserrat"/>
              </a:rPr>
              <a:t>5</a:t>
            </a:r>
            <a:endParaRPr sz="26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
        <p:nvSpPr>
          <p:cNvPr id="227" name="Google Shape;227;p37"/>
          <p:cNvSpPr txBox="1"/>
          <p:nvPr/>
        </p:nvSpPr>
        <p:spPr>
          <a:xfrm>
            <a:off x="7242544" y="3092625"/>
            <a:ext cx="1827000" cy="908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900"/>
              <a:buFont typeface="Arial"/>
              <a:buNone/>
            </a:pPr>
            <a:r>
              <a:rPr lang="uk" sz="1000" b="1">
                <a:solidFill>
                  <a:schemeClr val="dk1"/>
                </a:solidFill>
                <a:latin typeface="Montserrat"/>
                <a:ea typeface="Montserrat"/>
                <a:cs typeface="Montserrat"/>
                <a:sym typeface="Montserrat"/>
              </a:rPr>
              <a:t>Отримання оплати</a:t>
            </a:r>
            <a:br>
              <a:rPr lang="uk" sz="1000" b="1">
                <a:solidFill>
                  <a:schemeClr val="dk1"/>
                </a:solidFill>
                <a:latin typeface="Montserrat"/>
                <a:ea typeface="Montserrat"/>
                <a:cs typeface="Montserrat"/>
                <a:sym typeface="Montserrat"/>
              </a:rPr>
            </a:br>
            <a:r>
              <a:rPr lang="uk" sz="1000" b="1">
                <a:solidFill>
                  <a:schemeClr val="dk1"/>
                </a:solidFill>
                <a:latin typeface="Montserrat"/>
                <a:ea typeface="Montserrat"/>
                <a:cs typeface="Montserrat"/>
                <a:sym typeface="Montserrat"/>
              </a:rPr>
              <a:t>за лот та завершення аукціону</a:t>
            </a:r>
            <a:endParaRPr sz="1000" b="1">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r>
              <a:rPr lang="uk" sz="1000">
                <a:solidFill>
                  <a:schemeClr val="dk1"/>
                </a:solidFill>
                <a:latin typeface="Montserrat"/>
                <a:ea typeface="Montserrat"/>
                <a:cs typeface="Montserrat"/>
                <a:sym typeface="Montserrat"/>
              </a:rPr>
              <a:t>Оплата отримується протягом 5 робочих днів.</a:t>
            </a:r>
            <a:endParaRPr sz="1000">
              <a:solidFill>
                <a:schemeClr val="dk1"/>
              </a:solidFill>
              <a:latin typeface="Montserrat"/>
              <a:ea typeface="Montserrat"/>
              <a:cs typeface="Montserrat"/>
              <a:sym typeface="Montserrat"/>
            </a:endParaRPr>
          </a:p>
        </p:txBody>
      </p:sp>
      <p:sp>
        <p:nvSpPr>
          <p:cNvPr id="228" name="Google Shape;228;p37"/>
          <p:cNvSpPr/>
          <p:nvPr/>
        </p:nvSpPr>
        <p:spPr>
          <a:xfrm>
            <a:off x="7303988" y="1956038"/>
            <a:ext cx="888900" cy="912600"/>
          </a:xfrm>
          <a:prstGeom prst="roundRect">
            <a:avLst>
              <a:gd name="adj" fmla="val 16667"/>
            </a:avLst>
          </a:prstGeom>
          <a:gradFill>
            <a:gsLst>
              <a:gs pos="0">
                <a:srgbClr val="6900E9"/>
              </a:gs>
              <a:gs pos="10000">
                <a:srgbClr val="6900E9"/>
              </a:gs>
              <a:gs pos="50000">
                <a:srgbClr val="E8215D"/>
              </a:gs>
              <a:gs pos="90000">
                <a:srgbClr val="F88B0E"/>
              </a:gs>
              <a:gs pos="100000">
                <a:srgbClr val="F88B0E"/>
              </a:gs>
            </a:gsLst>
            <a:lin ang="2399891" scaled="0"/>
          </a:gradFill>
          <a:ln>
            <a:noFill/>
          </a:ln>
        </p:spPr>
        <p:txBody>
          <a:bodyPr spcFirstLastPara="1" wrap="square" lIns="68575" tIns="34275" rIns="68575" bIns="34275" anchor="ctr" anchorCtr="0">
            <a:noAutofit/>
          </a:bodyPr>
          <a:lstStyle/>
          <a:p>
            <a:pPr marL="0" marR="0" lvl="0" indent="0" algn="ctr" rtl="0">
              <a:lnSpc>
                <a:spcPct val="110000"/>
              </a:lnSpc>
              <a:spcBef>
                <a:spcPts val="0"/>
              </a:spcBef>
              <a:spcAft>
                <a:spcPts val="0"/>
              </a:spcAft>
              <a:buClr>
                <a:schemeClr val="dk1"/>
              </a:buClr>
              <a:buSzPts val="2700"/>
              <a:buFont typeface="Arial"/>
              <a:buNone/>
            </a:pPr>
            <a:r>
              <a:rPr lang="uk" sz="2700" b="1">
                <a:solidFill>
                  <a:schemeClr val="dk1"/>
                </a:solidFill>
                <a:latin typeface="Montserrat"/>
                <a:ea typeface="Montserrat"/>
                <a:cs typeface="Montserrat"/>
                <a:sym typeface="Montserrat"/>
              </a:rPr>
              <a:t>6</a:t>
            </a:r>
            <a:endParaRPr sz="2600" b="1" i="0" u="none" strike="noStrike" cap="none">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cxnSp>
        <p:nvCxnSpPr>
          <p:cNvPr id="229" name="Google Shape;229;p37"/>
          <p:cNvCxnSpPr>
            <a:stCxn id="218" idx="0"/>
            <a:endCxn id="220" idx="1"/>
          </p:cNvCxnSpPr>
          <p:nvPr/>
        </p:nvCxnSpPr>
        <p:spPr>
          <a:xfrm rot="10800000" flipH="1">
            <a:off x="810038" y="2412244"/>
            <a:ext cx="730500" cy="651000"/>
          </a:xfrm>
          <a:prstGeom prst="straightConnector1">
            <a:avLst/>
          </a:prstGeom>
          <a:noFill/>
          <a:ln w="9525" cap="flat" cmpd="sng">
            <a:solidFill>
              <a:schemeClr val="dk2"/>
            </a:solidFill>
            <a:prstDash val="solid"/>
            <a:round/>
            <a:headEnd type="none" w="med" len="med"/>
            <a:tailEnd type="triangle" w="med" len="med"/>
          </a:ln>
        </p:spPr>
      </p:cxnSp>
      <p:cxnSp>
        <p:nvCxnSpPr>
          <p:cNvPr id="230" name="Google Shape;230;p37"/>
          <p:cNvCxnSpPr>
            <a:stCxn id="220" idx="3"/>
            <a:endCxn id="222" idx="0"/>
          </p:cNvCxnSpPr>
          <p:nvPr/>
        </p:nvCxnSpPr>
        <p:spPr>
          <a:xfrm>
            <a:off x="2429306" y="2412338"/>
            <a:ext cx="1118700" cy="680400"/>
          </a:xfrm>
          <a:prstGeom prst="straightConnector1">
            <a:avLst/>
          </a:prstGeom>
          <a:noFill/>
          <a:ln w="9525" cap="flat" cmpd="sng">
            <a:solidFill>
              <a:schemeClr val="dk2"/>
            </a:solidFill>
            <a:prstDash val="solid"/>
            <a:round/>
            <a:headEnd type="none" w="med" len="med"/>
            <a:tailEnd type="triangle" w="med" len="med"/>
          </a:ln>
        </p:spPr>
      </p:cxnSp>
      <p:cxnSp>
        <p:nvCxnSpPr>
          <p:cNvPr id="231" name="Google Shape;231;p37"/>
          <p:cNvCxnSpPr>
            <a:stCxn id="222" idx="0"/>
            <a:endCxn id="224" idx="1"/>
          </p:cNvCxnSpPr>
          <p:nvPr/>
        </p:nvCxnSpPr>
        <p:spPr>
          <a:xfrm rot="10800000" flipH="1">
            <a:off x="3547913" y="2412225"/>
            <a:ext cx="932700" cy="680400"/>
          </a:xfrm>
          <a:prstGeom prst="straightConnector1">
            <a:avLst/>
          </a:prstGeom>
          <a:noFill/>
          <a:ln w="9525" cap="flat" cmpd="sng">
            <a:solidFill>
              <a:schemeClr val="dk2"/>
            </a:solidFill>
            <a:prstDash val="solid"/>
            <a:round/>
            <a:headEnd type="none" w="med" len="med"/>
            <a:tailEnd type="triangle" w="med" len="med"/>
          </a:ln>
        </p:spPr>
      </p:cxnSp>
      <p:cxnSp>
        <p:nvCxnSpPr>
          <p:cNvPr id="232" name="Google Shape;232;p37"/>
          <p:cNvCxnSpPr>
            <a:stCxn id="224" idx="3"/>
            <a:endCxn id="226" idx="0"/>
          </p:cNvCxnSpPr>
          <p:nvPr/>
        </p:nvCxnSpPr>
        <p:spPr>
          <a:xfrm>
            <a:off x="5369569" y="2412338"/>
            <a:ext cx="1166700" cy="680400"/>
          </a:xfrm>
          <a:prstGeom prst="straightConnector1">
            <a:avLst/>
          </a:prstGeom>
          <a:noFill/>
          <a:ln w="9525" cap="flat" cmpd="sng">
            <a:solidFill>
              <a:schemeClr val="dk2"/>
            </a:solidFill>
            <a:prstDash val="solid"/>
            <a:round/>
            <a:headEnd type="none" w="med" len="med"/>
            <a:tailEnd type="triangle" w="med" len="med"/>
          </a:ln>
        </p:spPr>
      </p:cxnSp>
      <p:cxnSp>
        <p:nvCxnSpPr>
          <p:cNvPr id="233" name="Google Shape;233;p37"/>
          <p:cNvCxnSpPr>
            <a:stCxn id="226" idx="0"/>
            <a:endCxn id="228" idx="1"/>
          </p:cNvCxnSpPr>
          <p:nvPr/>
        </p:nvCxnSpPr>
        <p:spPr>
          <a:xfrm rot="10800000" flipH="1">
            <a:off x="6536269" y="2412225"/>
            <a:ext cx="767700" cy="680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38"/>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177800" lvl="0" indent="-177800" algn="just" rtl="0">
              <a:lnSpc>
                <a:spcPct val="100000"/>
              </a:lnSpc>
              <a:spcBef>
                <a:spcPts val="0"/>
              </a:spcBef>
              <a:spcAft>
                <a:spcPts val="0"/>
              </a:spcAft>
              <a:buClr>
                <a:schemeClr val="dk1"/>
              </a:buClr>
              <a:buSzPts val="1400"/>
              <a:buFont typeface="Montserrat"/>
              <a:buChar char="●"/>
            </a:pPr>
            <a:r>
              <a:rPr lang="uk" sz="1400">
                <a:solidFill>
                  <a:schemeClr val="dk1"/>
                </a:solidFill>
                <a:latin typeface="Montserrat"/>
                <a:ea typeface="Montserrat"/>
                <a:cs typeface="Montserrat"/>
                <a:sym typeface="Montserrat"/>
              </a:rPr>
              <a:t>Протокол підписується </a:t>
            </a:r>
            <a:r>
              <a:rPr lang="uk" sz="1400" b="1">
                <a:solidFill>
                  <a:schemeClr val="dk1"/>
                </a:solidFill>
                <a:latin typeface="Montserrat"/>
                <a:ea typeface="Montserrat"/>
                <a:cs typeface="Montserrat"/>
                <a:sym typeface="Montserrat"/>
              </a:rPr>
              <a:t>організатором та переможцем торгів шляхом накладення КЕП.</a:t>
            </a:r>
            <a:endParaRPr sz="1400" b="1">
              <a:solidFill>
                <a:schemeClr val="dk1"/>
              </a:solidFill>
              <a:latin typeface="Montserrat"/>
              <a:ea typeface="Montserrat"/>
              <a:cs typeface="Montserrat"/>
              <a:sym typeface="Montserrat"/>
            </a:endParaRPr>
          </a:p>
          <a:p>
            <a:pPr marL="177800" lvl="0" indent="0" algn="just" rtl="0">
              <a:lnSpc>
                <a:spcPct val="100000"/>
              </a:lnSpc>
              <a:spcBef>
                <a:spcPts val="0"/>
              </a:spcBef>
              <a:spcAft>
                <a:spcPts val="0"/>
              </a:spcAft>
              <a:buNone/>
            </a:pPr>
            <a:endParaRPr b="1">
              <a:solidFill>
                <a:schemeClr val="dk1"/>
              </a:solidFill>
              <a:latin typeface="Montserrat"/>
              <a:ea typeface="Montserrat"/>
              <a:cs typeface="Montserrat"/>
              <a:sym typeface="Montserrat"/>
            </a:endParaRPr>
          </a:p>
          <a:p>
            <a:pPr marL="177800" lvl="0" indent="-177800" algn="just" rtl="0">
              <a:lnSpc>
                <a:spcPct val="100000"/>
              </a:lnSpc>
              <a:spcBef>
                <a:spcPts val="0"/>
              </a:spcBef>
              <a:spcAft>
                <a:spcPts val="0"/>
              </a:spcAft>
              <a:buClr>
                <a:schemeClr val="dk1"/>
              </a:buClr>
              <a:buSzPts val="1400"/>
              <a:buFont typeface="Montserrat"/>
              <a:buChar char="●"/>
            </a:pPr>
            <a:r>
              <a:rPr lang="uk" sz="1400" b="1">
                <a:solidFill>
                  <a:schemeClr val="dk1"/>
                </a:solidFill>
                <a:latin typeface="Montserrat"/>
                <a:ea typeface="Montserrat"/>
                <a:cs typeface="Montserrat"/>
                <a:sym typeface="Montserrat"/>
              </a:rPr>
              <a:t>Договір оренди, емфітевзису та суперфіцію </a:t>
            </a:r>
            <a:r>
              <a:rPr lang="uk" sz="1400">
                <a:solidFill>
                  <a:schemeClr val="dk1"/>
                </a:solidFill>
                <a:latin typeface="Montserrat"/>
                <a:ea typeface="Montserrat"/>
                <a:cs typeface="Montserrat"/>
                <a:sym typeface="Montserrat"/>
              </a:rPr>
              <a:t>підписуються </a:t>
            </a:r>
            <a:r>
              <a:rPr lang="uk" sz="1400" b="1">
                <a:solidFill>
                  <a:schemeClr val="dk1"/>
                </a:solidFill>
                <a:latin typeface="Montserrat"/>
                <a:ea typeface="Montserrat"/>
                <a:cs typeface="Montserrat"/>
                <a:sym typeface="Montserrat"/>
              </a:rPr>
              <a:t>організатором та переможцем торгів шляхом накладення КЕП.</a:t>
            </a:r>
            <a:endParaRPr sz="1400" b="1">
              <a:solidFill>
                <a:schemeClr val="dk1"/>
              </a:solidFill>
              <a:latin typeface="Montserrat"/>
              <a:ea typeface="Montserrat"/>
              <a:cs typeface="Montserrat"/>
              <a:sym typeface="Montserrat"/>
            </a:endParaRPr>
          </a:p>
          <a:p>
            <a:pPr marL="177800" lvl="0" indent="0" algn="just" rtl="0">
              <a:lnSpc>
                <a:spcPct val="100000"/>
              </a:lnSpc>
              <a:spcBef>
                <a:spcPts val="0"/>
              </a:spcBef>
              <a:spcAft>
                <a:spcPts val="0"/>
              </a:spcAft>
              <a:buNone/>
            </a:pPr>
            <a:endParaRPr b="1">
              <a:solidFill>
                <a:schemeClr val="dk1"/>
              </a:solidFill>
              <a:latin typeface="Montserrat"/>
              <a:ea typeface="Montserrat"/>
              <a:cs typeface="Montserrat"/>
              <a:sym typeface="Montserrat"/>
            </a:endParaRPr>
          </a:p>
          <a:p>
            <a:pPr marL="177800" lvl="0" indent="-177800" algn="just" rtl="0">
              <a:lnSpc>
                <a:spcPct val="100000"/>
              </a:lnSpc>
              <a:spcBef>
                <a:spcPts val="0"/>
              </a:spcBef>
              <a:spcAft>
                <a:spcPts val="0"/>
              </a:spcAft>
              <a:buClr>
                <a:schemeClr val="dk1"/>
              </a:buClr>
              <a:buSzPts val="1400"/>
              <a:buFont typeface="Montserrat"/>
              <a:buChar char="●"/>
            </a:pPr>
            <a:r>
              <a:rPr lang="uk" sz="1400" b="1">
                <a:solidFill>
                  <a:schemeClr val="dk1"/>
                </a:solidFill>
                <a:latin typeface="Montserrat"/>
                <a:ea typeface="Montserrat"/>
                <a:cs typeface="Montserrat"/>
                <a:sym typeface="Montserrat"/>
              </a:rPr>
              <a:t>На вимогу переможця торгів </a:t>
            </a:r>
            <a:r>
              <a:rPr lang="uk" sz="1400">
                <a:solidFill>
                  <a:schemeClr val="dk1"/>
                </a:solidFill>
                <a:latin typeface="Montserrat"/>
                <a:ea typeface="Montserrat"/>
                <a:cs typeface="Montserrat"/>
                <a:sym typeface="Montserrat"/>
              </a:rPr>
              <a:t>протокол та договір можуть бути підписані</a:t>
            </a:r>
            <a:r>
              <a:rPr lang="uk" sz="1400" b="1">
                <a:solidFill>
                  <a:schemeClr val="dk1"/>
                </a:solidFill>
                <a:latin typeface="Montserrat"/>
                <a:ea typeface="Montserrat"/>
                <a:cs typeface="Montserrat"/>
                <a:sym typeface="Montserrat"/>
              </a:rPr>
              <a:t> КРІМ КЕП, також у паперовій формі</a:t>
            </a:r>
            <a:r>
              <a:rPr lang="uk" b="1">
                <a:solidFill>
                  <a:schemeClr val="dk1"/>
                </a:solidFill>
                <a:latin typeface="Montserrat"/>
                <a:ea typeface="Montserrat"/>
                <a:cs typeface="Montserrat"/>
                <a:sym typeface="Montserrat"/>
              </a:rPr>
              <a:t>.</a:t>
            </a:r>
            <a:endParaRPr b="1">
              <a:solidFill>
                <a:schemeClr val="dk1"/>
              </a:solidFill>
              <a:latin typeface="Montserrat"/>
              <a:ea typeface="Montserrat"/>
              <a:cs typeface="Montserrat"/>
              <a:sym typeface="Montserrat"/>
            </a:endParaRPr>
          </a:p>
          <a:p>
            <a:pPr marL="177800" lvl="0" indent="0" algn="just" rtl="0">
              <a:lnSpc>
                <a:spcPct val="100000"/>
              </a:lnSpc>
              <a:spcBef>
                <a:spcPts val="0"/>
              </a:spcBef>
              <a:spcAft>
                <a:spcPts val="0"/>
              </a:spcAft>
              <a:buNone/>
            </a:pPr>
            <a:endParaRPr b="1">
              <a:solidFill>
                <a:schemeClr val="dk1"/>
              </a:solidFill>
              <a:latin typeface="Montserrat"/>
              <a:ea typeface="Montserrat"/>
              <a:cs typeface="Montserrat"/>
              <a:sym typeface="Montserrat"/>
            </a:endParaRPr>
          </a:p>
          <a:p>
            <a:pPr marL="177800" lvl="0" indent="-177800" algn="just" rtl="0">
              <a:lnSpc>
                <a:spcPct val="100000"/>
              </a:lnSpc>
              <a:spcBef>
                <a:spcPts val="0"/>
              </a:spcBef>
              <a:spcAft>
                <a:spcPts val="0"/>
              </a:spcAft>
              <a:buClr>
                <a:schemeClr val="dk1"/>
              </a:buClr>
              <a:buSzPts val="1400"/>
              <a:buFont typeface="Montserrat"/>
              <a:buChar char="●"/>
            </a:pPr>
            <a:r>
              <a:rPr lang="uk" sz="1400">
                <a:solidFill>
                  <a:schemeClr val="dk1"/>
                </a:solidFill>
                <a:latin typeface="Montserrat"/>
                <a:ea typeface="Montserrat"/>
                <a:cs typeface="Montserrat"/>
                <a:sym typeface="Montserrat"/>
              </a:rPr>
              <a:t>Якщо у письмовій формі - то перед завантаженням в ЕТС організатор накладає КЕП зверху (як копію).</a:t>
            </a:r>
            <a:endParaRPr sz="1400">
              <a:solidFill>
                <a:schemeClr val="dk1"/>
              </a:solidFill>
              <a:latin typeface="Montserrat"/>
              <a:ea typeface="Montserrat"/>
              <a:cs typeface="Montserrat"/>
              <a:sym typeface="Montserrat"/>
            </a:endParaRPr>
          </a:p>
          <a:p>
            <a:pPr marL="177800" lvl="0" indent="0" algn="just" rtl="0">
              <a:lnSpc>
                <a:spcPct val="100000"/>
              </a:lnSpc>
              <a:spcBef>
                <a:spcPts val="0"/>
              </a:spcBef>
              <a:spcAft>
                <a:spcPts val="0"/>
              </a:spcAft>
              <a:buNone/>
            </a:pPr>
            <a:endParaRPr>
              <a:solidFill>
                <a:schemeClr val="dk1"/>
              </a:solidFill>
              <a:latin typeface="Montserrat"/>
              <a:ea typeface="Montserrat"/>
              <a:cs typeface="Montserrat"/>
              <a:sym typeface="Montserrat"/>
            </a:endParaRPr>
          </a:p>
          <a:p>
            <a:pPr marL="177800" lvl="0" indent="-177800" algn="just" rtl="0">
              <a:lnSpc>
                <a:spcPct val="100000"/>
              </a:lnSpc>
              <a:spcBef>
                <a:spcPts val="0"/>
              </a:spcBef>
              <a:spcAft>
                <a:spcPts val="0"/>
              </a:spcAft>
              <a:buClr>
                <a:schemeClr val="dk1"/>
              </a:buClr>
              <a:buSzPts val="1400"/>
              <a:buFont typeface="Montserrat"/>
              <a:buChar char="●"/>
            </a:pPr>
            <a:r>
              <a:rPr lang="uk">
                <a:solidFill>
                  <a:schemeClr val="dk1"/>
                </a:solidFill>
                <a:latin typeface="Montserrat"/>
                <a:ea typeface="Montserrat"/>
                <a:cs typeface="Montserrat"/>
                <a:sym typeface="Montserrat"/>
              </a:rPr>
              <a:t>Якщо торги не відбулися через присутність </a:t>
            </a:r>
            <a:r>
              <a:rPr lang="uk" b="1">
                <a:solidFill>
                  <a:schemeClr val="dk1"/>
                </a:solidFill>
                <a:latin typeface="Montserrat"/>
                <a:ea typeface="Montserrat"/>
                <a:cs typeface="Montserrat"/>
                <a:sym typeface="Montserrat"/>
              </a:rPr>
              <a:t>тільки 1 учасника</a:t>
            </a:r>
            <a:r>
              <a:rPr lang="uk">
                <a:solidFill>
                  <a:schemeClr val="dk1"/>
                </a:solidFill>
                <a:latin typeface="Montserrat"/>
                <a:ea typeface="Montserrat"/>
                <a:cs typeface="Montserrat"/>
                <a:sym typeface="Montserrat"/>
              </a:rPr>
              <a:t>, а на повторних торгах присутній тільки </a:t>
            </a:r>
            <a:r>
              <a:rPr lang="uk" b="1">
                <a:solidFill>
                  <a:schemeClr val="dk1"/>
                </a:solidFill>
                <a:latin typeface="Montserrat"/>
                <a:ea typeface="Montserrat"/>
                <a:cs typeface="Montserrat"/>
                <a:sym typeface="Montserrat"/>
              </a:rPr>
              <a:t>цей 1 учасник - він має право викупити лот за запропонованою ним ціною.</a:t>
            </a:r>
            <a:endParaRPr>
              <a:solidFill>
                <a:schemeClr val="dk1"/>
              </a:solidFill>
              <a:latin typeface="Montserrat"/>
              <a:ea typeface="Montserrat"/>
              <a:cs typeface="Montserrat"/>
              <a:sym typeface="Montserrat"/>
            </a:endParaRPr>
          </a:p>
          <a:p>
            <a:pPr marL="177800" lvl="0" indent="0" algn="just" rtl="0">
              <a:lnSpc>
                <a:spcPct val="115000"/>
              </a:lnSpc>
              <a:spcBef>
                <a:spcPts val="0"/>
              </a:spcBef>
              <a:spcAft>
                <a:spcPts val="400"/>
              </a:spcAft>
              <a:buNone/>
            </a:pPr>
            <a:endParaRPr sz="1400">
              <a:solidFill>
                <a:schemeClr val="dk1"/>
              </a:solidFill>
              <a:latin typeface="Montserrat"/>
              <a:ea typeface="Montserrat"/>
              <a:cs typeface="Montserrat"/>
              <a:sym typeface="Montserrat"/>
            </a:endParaRPr>
          </a:p>
        </p:txBody>
      </p:sp>
      <p:pic>
        <p:nvPicPr>
          <p:cNvPr id="239" name="Google Shape;239;p38"/>
          <p:cNvPicPr preferRelativeResize="0"/>
          <p:nvPr/>
        </p:nvPicPr>
        <p:blipFill rotWithShape="1">
          <a:blip r:embed="rId3">
            <a:alphaModFix/>
          </a:blip>
          <a:srcRect/>
          <a:stretch/>
        </p:blipFill>
        <p:spPr>
          <a:xfrm>
            <a:off x="577075" y="4012907"/>
            <a:ext cx="1973767" cy="542045"/>
          </a:xfrm>
          <a:prstGeom prst="rect">
            <a:avLst/>
          </a:prstGeom>
          <a:noFill/>
          <a:ln>
            <a:noFill/>
          </a:ln>
        </p:spPr>
      </p:pic>
      <p:sp>
        <p:nvSpPr>
          <p:cNvPr id="240" name="Google Shape;240;p38"/>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lvl="0" indent="0" algn="l" rtl="0">
              <a:lnSpc>
                <a:spcPct val="115000"/>
              </a:lnSpc>
              <a:spcBef>
                <a:spcPts val="0"/>
              </a:spcBef>
              <a:spcAft>
                <a:spcPts val="0"/>
              </a:spcAft>
              <a:buClr>
                <a:schemeClr val="dk1"/>
              </a:buClr>
              <a:buSzPts val="2700"/>
              <a:buFont typeface="Arial"/>
              <a:buNone/>
            </a:pPr>
            <a:r>
              <a:rPr lang="uk" sz="1500" b="1">
                <a:solidFill>
                  <a:schemeClr val="lt1"/>
                </a:solidFill>
                <a:latin typeface="Montserrat"/>
                <a:ea typeface="Montserrat"/>
                <a:cs typeface="Montserrat"/>
                <a:sym typeface="Montserrat"/>
              </a:rPr>
              <a:t>Підписання документів та окремі особливості</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2700"/>
              <a:buFont typeface="Arial"/>
              <a:buNone/>
            </a:pPr>
            <a:endParaRPr sz="1100" b="1">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40073"/>
            </a:gs>
            <a:gs pos="38000">
              <a:schemeClr val="dk1"/>
            </a:gs>
            <a:gs pos="100000">
              <a:schemeClr val="dk1"/>
            </a:gs>
          </a:gsLst>
          <a:lin ang="2399891" scaled="0"/>
        </a:gradFill>
        <a:effectLst/>
      </p:bgPr>
    </p:bg>
    <p:spTree>
      <p:nvGrpSpPr>
        <p:cNvPr id="1" name="Shape 244"/>
        <p:cNvGrpSpPr/>
        <p:nvPr/>
      </p:nvGrpSpPr>
      <p:grpSpPr>
        <a:xfrm>
          <a:off x="0" y="0"/>
          <a:ext cx="0" cy="0"/>
          <a:chOff x="0" y="0"/>
          <a:chExt cx="0" cy="0"/>
        </a:xfrm>
      </p:grpSpPr>
      <p:sp>
        <p:nvSpPr>
          <p:cNvPr id="245" name="Google Shape;245;p39"/>
          <p:cNvSpPr txBox="1"/>
          <p:nvPr/>
        </p:nvSpPr>
        <p:spPr>
          <a:xfrm>
            <a:off x="810000" y="1974375"/>
            <a:ext cx="7875600" cy="863400"/>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Clr>
                <a:schemeClr val="dk1"/>
              </a:buClr>
              <a:buSzPts val="2700"/>
              <a:buFont typeface="Arial"/>
              <a:buNone/>
            </a:pPr>
            <a:r>
              <a:rPr lang="uk" sz="2400" b="1">
                <a:solidFill>
                  <a:schemeClr val="lt1"/>
                </a:solidFill>
                <a:latin typeface="Montserrat"/>
                <a:ea typeface="Montserrat"/>
                <a:cs typeface="Montserrat"/>
                <a:sym typeface="Montserrat"/>
              </a:rPr>
              <a:t>Коли можна почати оголошувати земельні торги за оновленим законом</a:t>
            </a:r>
            <a:endParaRPr sz="3800" b="1">
              <a:solidFill>
                <a:schemeClr val="lt1"/>
              </a:solidFill>
              <a:latin typeface="Montserrat"/>
              <a:ea typeface="Montserrat"/>
              <a:cs typeface="Montserrat"/>
              <a:sym typeface="Montserrat"/>
            </a:endParaRPr>
          </a:p>
        </p:txBody>
      </p:sp>
      <p:pic>
        <p:nvPicPr>
          <p:cNvPr id="246" name="Google Shape;246;p39"/>
          <p:cNvPicPr preferRelativeResize="0"/>
          <p:nvPr/>
        </p:nvPicPr>
        <p:blipFill rotWithShape="1">
          <a:blip r:embed="rId3">
            <a:alphaModFix/>
          </a:blip>
          <a:srcRect/>
          <a:stretch/>
        </p:blipFill>
        <p:spPr>
          <a:xfrm>
            <a:off x="810000" y="551906"/>
            <a:ext cx="2765156" cy="759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40"/>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0" lvl="0" indent="0" algn="just" rtl="0">
              <a:lnSpc>
                <a:spcPct val="115000"/>
              </a:lnSpc>
              <a:spcBef>
                <a:spcPts val="0"/>
              </a:spcBef>
              <a:spcAft>
                <a:spcPts val="0"/>
              </a:spcAft>
              <a:buNone/>
            </a:pPr>
            <a:r>
              <a:rPr lang="uk" sz="1600">
                <a:solidFill>
                  <a:schemeClr val="dk1"/>
                </a:solidFill>
                <a:latin typeface="Montserrat Medium"/>
                <a:ea typeface="Montserrat Medium"/>
                <a:cs typeface="Montserrat Medium"/>
                <a:sym typeface="Montserrat Medium"/>
              </a:rPr>
              <a:t>Відповідно до перехідних положень Закону  № 2698-IX, цей Закон набирає чинності з дня, наступного за днем його опублікування.</a:t>
            </a:r>
            <a:endParaRPr sz="16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endParaRPr sz="16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uk" sz="1600">
                <a:solidFill>
                  <a:schemeClr val="dk1"/>
                </a:solidFill>
                <a:latin typeface="Montserrat Medium"/>
                <a:ea typeface="Montserrat Medium"/>
                <a:cs typeface="Montserrat Medium"/>
                <a:sym typeface="Montserrat Medium"/>
              </a:rPr>
              <a:t>Дата набрання чинності Законом № 2698-IX - 19 листопада 2022 року. Отже, зміни в Земельний кодекс України є чинними з 20 листопада 2022 року. </a:t>
            </a:r>
            <a:endParaRPr sz="16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endParaRPr sz="1600">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1000"/>
              </a:spcAft>
              <a:buNone/>
            </a:pPr>
            <a:r>
              <a:rPr lang="uk" sz="1600">
                <a:solidFill>
                  <a:schemeClr val="dk1"/>
                </a:solidFill>
                <a:latin typeface="Montserrat Medium"/>
                <a:ea typeface="Montserrat Medium"/>
                <a:cs typeface="Montserrat Medium"/>
                <a:sym typeface="Montserrat Medium"/>
              </a:rPr>
              <a:t>З цього ж дня припиняє дію заборона на проведення земельних торгів з оренди земельних ділянок сільськогосподарського призначення. </a:t>
            </a:r>
            <a:endParaRPr sz="1600">
              <a:solidFill>
                <a:schemeClr val="dk1"/>
              </a:solidFill>
              <a:latin typeface="Montserrat Medium"/>
              <a:ea typeface="Montserrat Medium"/>
              <a:cs typeface="Montserrat Medium"/>
              <a:sym typeface="Montserrat Medium"/>
            </a:endParaRPr>
          </a:p>
        </p:txBody>
      </p:sp>
      <p:sp>
        <p:nvSpPr>
          <p:cNvPr id="252" name="Google Shape;252;p40"/>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uk" sz="2400">
                <a:solidFill>
                  <a:schemeClr val="lt1"/>
                </a:solidFill>
                <a:latin typeface="Montserrat SemiBold"/>
                <a:ea typeface="Montserrat SemiBold"/>
                <a:cs typeface="Montserrat SemiBold"/>
                <a:sym typeface="Montserrat SemiBold"/>
              </a:rPr>
              <a:t>Набрання чинності Законом </a:t>
            </a:r>
            <a:endParaRPr sz="2400">
              <a:solidFill>
                <a:schemeClr val="lt1"/>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2700"/>
              <a:buFont typeface="Arial"/>
              <a:buNone/>
            </a:pPr>
            <a:r>
              <a:rPr lang="uk" sz="2400">
                <a:solidFill>
                  <a:schemeClr val="lt1"/>
                </a:solidFill>
                <a:latin typeface="Montserrat SemiBold"/>
                <a:ea typeface="Montserrat SemiBold"/>
                <a:cs typeface="Montserrat SemiBold"/>
                <a:sym typeface="Montserrat SemiBold"/>
              </a:rPr>
              <a:t>№ 2698-IX</a:t>
            </a:r>
            <a:endParaRPr sz="2400">
              <a:solidFill>
                <a:schemeClr val="lt1"/>
              </a:solidFill>
              <a:latin typeface="Montserrat SemiBold"/>
              <a:ea typeface="Montserrat SemiBold"/>
              <a:cs typeface="Montserrat SemiBold"/>
              <a:sym typeface="Montserrat SemiBold"/>
            </a:endParaRPr>
          </a:p>
        </p:txBody>
      </p:sp>
      <p:pic>
        <p:nvPicPr>
          <p:cNvPr id="253" name="Google Shape;253;p40"/>
          <p:cNvPicPr preferRelativeResize="0"/>
          <p:nvPr/>
        </p:nvPicPr>
        <p:blipFill rotWithShape="1">
          <a:blip r:embed="rId3">
            <a:alphaModFix/>
          </a:blip>
          <a:srcRect/>
          <a:stretch/>
        </p:blipFill>
        <p:spPr>
          <a:xfrm>
            <a:off x="577075" y="4012907"/>
            <a:ext cx="1973767" cy="5420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40073"/>
            </a:gs>
            <a:gs pos="50000">
              <a:schemeClr val="dk1"/>
            </a:gs>
            <a:gs pos="100000">
              <a:srgbClr val="422504"/>
            </a:gs>
          </a:gsLst>
          <a:lin ang="2399891" scaled="0"/>
        </a:gradFill>
        <a:effectLst/>
      </p:bgPr>
    </p:bg>
    <p:spTree>
      <p:nvGrpSpPr>
        <p:cNvPr id="1" name="Shape 257"/>
        <p:cNvGrpSpPr/>
        <p:nvPr/>
      </p:nvGrpSpPr>
      <p:grpSpPr>
        <a:xfrm>
          <a:off x="0" y="0"/>
          <a:ext cx="0" cy="0"/>
          <a:chOff x="0" y="0"/>
          <a:chExt cx="0" cy="0"/>
        </a:xfrm>
      </p:grpSpPr>
      <p:sp>
        <p:nvSpPr>
          <p:cNvPr id="258" name="Google Shape;258;p41"/>
          <p:cNvSpPr/>
          <p:nvPr/>
        </p:nvSpPr>
        <p:spPr>
          <a:xfrm>
            <a:off x="342900" y="342619"/>
            <a:ext cx="3343200" cy="4458300"/>
          </a:xfrm>
          <a:prstGeom prst="roundRect">
            <a:avLst>
              <a:gd name="adj" fmla="val 5215"/>
            </a:avLst>
          </a:prstGeom>
          <a:noFill/>
          <a:ln w="28575" cap="flat" cmpd="sng">
            <a:solidFill>
              <a:srgbClr val="E7E6E6"/>
            </a:solidFill>
            <a:prstDash val="solid"/>
            <a:round/>
            <a:headEnd type="none" w="sm" len="sm"/>
            <a:tailEnd type="none" w="sm" len="sm"/>
          </a:ln>
        </p:spPr>
        <p:txBody>
          <a:bodyPr spcFirstLastPara="1" wrap="square" lIns="34275" tIns="34275" rIns="34275" bIns="34275" anchor="ctr" anchorCtr="0">
            <a:noAutofit/>
          </a:bodyPr>
          <a:lstStyle/>
          <a:p>
            <a:pPr marL="88900" lvl="0" indent="0" algn="l" rtl="0">
              <a:spcBef>
                <a:spcPts val="0"/>
              </a:spcBef>
              <a:spcAft>
                <a:spcPts val="0"/>
              </a:spcAft>
              <a:buNone/>
            </a:pPr>
            <a:endParaRPr sz="500">
              <a:solidFill>
                <a:schemeClr val="lt1"/>
              </a:solidFill>
            </a:endParaRPr>
          </a:p>
        </p:txBody>
      </p:sp>
      <p:sp>
        <p:nvSpPr>
          <p:cNvPr id="259" name="Google Shape;259;p41"/>
          <p:cNvSpPr/>
          <p:nvPr/>
        </p:nvSpPr>
        <p:spPr>
          <a:xfrm>
            <a:off x="3857625" y="342619"/>
            <a:ext cx="4943400" cy="4458300"/>
          </a:xfrm>
          <a:prstGeom prst="roundRect">
            <a:avLst>
              <a:gd name="adj" fmla="val 5215"/>
            </a:avLst>
          </a:prstGeom>
          <a:noFill/>
          <a:ln w="28575" cap="flat" cmpd="sng">
            <a:solidFill>
              <a:srgbClr val="E7E6E6"/>
            </a:solidFill>
            <a:prstDash val="solid"/>
            <a:round/>
            <a:headEnd type="none" w="sm" len="sm"/>
            <a:tailEnd type="none" w="sm" len="sm"/>
          </a:ln>
        </p:spPr>
        <p:txBody>
          <a:bodyPr spcFirstLastPara="1" wrap="square" lIns="34275" tIns="34275" rIns="34275" bIns="34275" anchor="ctr" anchorCtr="0">
            <a:noAutofit/>
          </a:bodyPr>
          <a:lstStyle/>
          <a:p>
            <a:pPr marL="88900" lvl="0" indent="0" algn="l" rtl="0">
              <a:spcBef>
                <a:spcPts val="0"/>
              </a:spcBef>
              <a:spcAft>
                <a:spcPts val="0"/>
              </a:spcAft>
              <a:buNone/>
            </a:pPr>
            <a:endParaRPr sz="500">
              <a:solidFill>
                <a:schemeClr val="lt1"/>
              </a:solidFill>
            </a:endParaRPr>
          </a:p>
        </p:txBody>
      </p:sp>
      <p:sp>
        <p:nvSpPr>
          <p:cNvPr id="260" name="Google Shape;260;p41"/>
          <p:cNvSpPr txBox="1">
            <a:spLocks noGrp="1"/>
          </p:cNvSpPr>
          <p:nvPr>
            <p:ph type="ctrTitle"/>
          </p:nvPr>
        </p:nvSpPr>
        <p:spPr>
          <a:xfrm>
            <a:off x="4293450" y="1024022"/>
            <a:ext cx="4219200" cy="316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100"/>
              <a:buFont typeface="Arial"/>
              <a:buNone/>
            </a:pPr>
            <a:r>
              <a:rPr lang="uk" sz="2300" b="1">
                <a:solidFill>
                  <a:schemeClr val="lt1"/>
                </a:solidFill>
                <a:latin typeface="Montserrat"/>
                <a:ea typeface="Montserrat"/>
                <a:cs typeface="Montserrat"/>
                <a:sym typeface="Montserrat"/>
              </a:rPr>
              <a:t>портал системи: </a:t>
            </a:r>
            <a:endParaRPr sz="23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2100"/>
              <a:buFont typeface="Arial"/>
              <a:buNone/>
            </a:pPr>
            <a:r>
              <a:rPr lang="uk" sz="2300" b="1">
                <a:solidFill>
                  <a:srgbClr val="FF00FF"/>
                </a:solidFill>
                <a:latin typeface="Montserrat"/>
                <a:ea typeface="Montserrat"/>
                <a:cs typeface="Montserrat"/>
                <a:sym typeface="Montserrat"/>
              </a:rPr>
              <a:t>prozorro.sale</a:t>
            </a:r>
            <a:endParaRPr sz="2300" b="1">
              <a:solidFill>
                <a:srgbClr val="FF00FF"/>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2100"/>
              <a:buFont typeface="Arial"/>
              <a:buNone/>
            </a:pPr>
            <a:endParaRPr sz="23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2100"/>
              <a:buFont typeface="Arial"/>
              <a:buNone/>
            </a:pPr>
            <a:r>
              <a:rPr lang="uk" sz="2300" b="1">
                <a:solidFill>
                  <a:schemeClr val="lt1"/>
                </a:solidFill>
                <a:latin typeface="Montserrat"/>
                <a:ea typeface="Montserrat"/>
                <a:cs typeface="Montserrat"/>
                <a:sym typeface="Montserrat"/>
              </a:rPr>
              <a:t>електронна скринька: </a:t>
            </a:r>
            <a:r>
              <a:rPr lang="uk" sz="2300" b="1">
                <a:solidFill>
                  <a:srgbClr val="FF00FF"/>
                </a:solidFill>
                <a:latin typeface="Montserrat"/>
                <a:ea typeface="Montserrat"/>
                <a:cs typeface="Montserrat"/>
                <a:sym typeface="Montserrat"/>
              </a:rPr>
              <a:t>info@prozorro.sale</a:t>
            </a:r>
            <a:endParaRPr sz="2300" b="1">
              <a:solidFill>
                <a:srgbClr val="FF00FF"/>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2100"/>
              <a:buFont typeface="Arial"/>
              <a:buNone/>
            </a:pPr>
            <a:endParaRPr sz="2300" b="1">
              <a:solidFill>
                <a:srgbClr val="FF00FF"/>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2100"/>
              <a:buFont typeface="Arial"/>
              <a:buNone/>
            </a:pPr>
            <a:r>
              <a:rPr lang="uk" sz="2300" b="1">
                <a:solidFill>
                  <a:schemeClr val="lt1"/>
                </a:solidFill>
                <a:latin typeface="Montserrat"/>
                <a:ea typeface="Montserrat"/>
                <a:cs typeface="Montserrat"/>
                <a:sym typeface="Montserrat"/>
              </a:rPr>
              <a:t>екстрений телефон:</a:t>
            </a:r>
            <a:endParaRPr sz="2300" b="1">
              <a:solidFill>
                <a:schemeClr val="lt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2100"/>
              <a:buFont typeface="Arial"/>
              <a:buNone/>
            </a:pPr>
            <a:r>
              <a:rPr lang="uk" sz="2300" b="1">
                <a:solidFill>
                  <a:srgbClr val="FF00FF"/>
                </a:solidFill>
                <a:latin typeface="Montserrat"/>
                <a:ea typeface="Montserrat"/>
                <a:cs typeface="Montserrat"/>
                <a:sym typeface="Montserrat"/>
              </a:rPr>
              <a:t>+38068-924-27-54</a:t>
            </a:r>
            <a:endParaRPr sz="2300" b="1">
              <a:solidFill>
                <a:srgbClr val="FF00FF"/>
              </a:solidFill>
              <a:latin typeface="Montserrat"/>
              <a:ea typeface="Montserrat"/>
              <a:cs typeface="Montserrat"/>
              <a:sym typeface="Montserrat"/>
            </a:endParaRPr>
          </a:p>
        </p:txBody>
      </p:sp>
      <p:pic>
        <p:nvPicPr>
          <p:cNvPr id="261" name="Google Shape;261;p41"/>
          <p:cNvPicPr preferRelativeResize="0"/>
          <p:nvPr/>
        </p:nvPicPr>
        <p:blipFill rotWithShape="1">
          <a:blip r:embed="rId3">
            <a:alphaModFix/>
          </a:blip>
          <a:srcRect/>
          <a:stretch/>
        </p:blipFill>
        <p:spPr>
          <a:xfrm>
            <a:off x="704597" y="3940744"/>
            <a:ext cx="1969322" cy="540835"/>
          </a:xfrm>
          <a:prstGeom prst="rect">
            <a:avLst/>
          </a:prstGeom>
          <a:noFill/>
          <a:ln>
            <a:noFill/>
          </a:ln>
        </p:spPr>
      </p:pic>
      <p:sp>
        <p:nvSpPr>
          <p:cNvPr id="262" name="Google Shape;262;p41"/>
          <p:cNvSpPr txBox="1"/>
          <p:nvPr/>
        </p:nvSpPr>
        <p:spPr>
          <a:xfrm>
            <a:off x="704644" y="983222"/>
            <a:ext cx="2384400" cy="423300"/>
          </a:xfrm>
          <a:prstGeom prst="rect">
            <a:avLst/>
          </a:prstGeom>
          <a:noFill/>
          <a:ln>
            <a:noFill/>
          </a:ln>
        </p:spPr>
        <p:txBody>
          <a:bodyPr spcFirstLastPara="1" wrap="square" lIns="34275" tIns="34275" rIns="34275" bIns="34275" anchor="t" anchorCtr="0">
            <a:spAutoFit/>
          </a:bodyPr>
          <a:lstStyle/>
          <a:p>
            <a:pPr marL="0" lvl="0" indent="0" algn="l" rtl="0">
              <a:spcBef>
                <a:spcPts val="0"/>
              </a:spcBef>
              <a:spcAft>
                <a:spcPts val="0"/>
              </a:spcAft>
              <a:buNone/>
            </a:pPr>
            <a:r>
              <a:rPr lang="uk" sz="2300" b="1">
                <a:solidFill>
                  <a:schemeClr val="lt1"/>
                </a:solidFill>
                <a:latin typeface="Montserrat"/>
                <a:ea typeface="Montserrat"/>
                <a:cs typeface="Montserrat"/>
                <a:sym typeface="Montserrat"/>
              </a:rPr>
              <a:t>Контакти</a:t>
            </a:r>
            <a:endParaRPr sz="2300" b="1">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40073"/>
            </a:gs>
            <a:gs pos="38000">
              <a:schemeClr val="dk1"/>
            </a:gs>
            <a:gs pos="100000">
              <a:schemeClr val="dk1"/>
            </a:gs>
          </a:gsLst>
          <a:lin ang="2399891" scaled="0"/>
        </a:gradFill>
        <a:effectLst/>
      </p:bgPr>
    </p:bg>
    <p:spTree>
      <p:nvGrpSpPr>
        <p:cNvPr id="1" name="Shape 266"/>
        <p:cNvGrpSpPr/>
        <p:nvPr/>
      </p:nvGrpSpPr>
      <p:grpSpPr>
        <a:xfrm>
          <a:off x="0" y="0"/>
          <a:ext cx="0" cy="0"/>
          <a:chOff x="0" y="0"/>
          <a:chExt cx="0" cy="0"/>
        </a:xfrm>
      </p:grpSpPr>
      <p:sp>
        <p:nvSpPr>
          <p:cNvPr id="267" name="Google Shape;267;p42"/>
          <p:cNvSpPr/>
          <p:nvPr/>
        </p:nvSpPr>
        <p:spPr>
          <a:xfrm>
            <a:off x="303413" y="290700"/>
            <a:ext cx="8537100" cy="4529100"/>
          </a:xfrm>
          <a:prstGeom prst="roundRect">
            <a:avLst>
              <a:gd name="adj" fmla="val 7002"/>
            </a:avLst>
          </a:prstGeom>
          <a:gradFill>
            <a:gsLst>
              <a:gs pos="0">
                <a:srgbClr val="6900E9"/>
              </a:gs>
              <a:gs pos="10000">
                <a:srgbClr val="6900E9"/>
              </a:gs>
              <a:gs pos="50000">
                <a:srgbClr val="E8215D"/>
              </a:gs>
              <a:gs pos="90000">
                <a:srgbClr val="F88B0E"/>
              </a:gs>
              <a:gs pos="100000">
                <a:srgbClr val="F88B0E"/>
              </a:gs>
            </a:gsLst>
            <a:lin ang="1890073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8" name="Google Shape;268;p42"/>
          <p:cNvSpPr/>
          <p:nvPr/>
        </p:nvSpPr>
        <p:spPr>
          <a:xfrm>
            <a:off x="404100" y="395888"/>
            <a:ext cx="8335800" cy="4306800"/>
          </a:xfrm>
          <a:prstGeom prst="roundRect">
            <a:avLst>
              <a:gd name="adj" fmla="val 5481"/>
            </a:avLst>
          </a:prstGeom>
          <a:gradFill>
            <a:gsLst>
              <a:gs pos="0">
                <a:schemeClr val="dk1"/>
              </a:gs>
              <a:gs pos="40000">
                <a:schemeClr val="dk1"/>
              </a:gs>
              <a:gs pos="72000">
                <a:srgbClr val="0B0018"/>
              </a:gs>
              <a:gs pos="100000">
                <a:srgbClr val="340073"/>
              </a:gs>
            </a:gsLst>
            <a:lin ang="13799115"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9" name="Google Shape;269;p42"/>
          <p:cNvSpPr/>
          <p:nvPr/>
        </p:nvSpPr>
        <p:spPr>
          <a:xfrm>
            <a:off x="1429413" y="1939500"/>
            <a:ext cx="6070800" cy="1071600"/>
          </a:xfrm>
          <a:prstGeom prst="roundRect">
            <a:avLst>
              <a:gd name="adj" fmla="val 29738"/>
            </a:avLst>
          </a:prstGeom>
          <a:gradFill>
            <a:gsLst>
              <a:gs pos="0">
                <a:srgbClr val="6900E9"/>
              </a:gs>
              <a:gs pos="10000">
                <a:srgbClr val="6900E9"/>
              </a:gs>
              <a:gs pos="50000">
                <a:srgbClr val="E8215D"/>
              </a:gs>
              <a:gs pos="90000">
                <a:srgbClr val="F88B0E"/>
              </a:gs>
              <a:gs pos="100000">
                <a:srgbClr val="F88B0E"/>
              </a:gs>
            </a:gsLst>
            <a:lin ang="2399547" scaled="0"/>
          </a:gradFill>
          <a:ln>
            <a:noFill/>
          </a:ln>
        </p:spPr>
        <p:txBody>
          <a:bodyPr spcFirstLastPara="1" wrap="square" lIns="148500" tIns="68575" rIns="68575" bIns="68575" anchor="ctr" anchorCtr="0">
            <a:noAutofit/>
          </a:bodyPr>
          <a:lstStyle/>
          <a:p>
            <a:pPr marL="0" lvl="0" indent="0" algn="ctr" rtl="0">
              <a:lnSpc>
                <a:spcPct val="115000"/>
              </a:lnSpc>
              <a:spcBef>
                <a:spcPts val="800"/>
              </a:spcBef>
              <a:spcAft>
                <a:spcPts val="0"/>
              </a:spcAft>
              <a:buClr>
                <a:schemeClr val="dk1"/>
              </a:buClr>
              <a:buSzPts val="3800"/>
              <a:buFont typeface="Arial"/>
              <a:buNone/>
            </a:pPr>
            <a:r>
              <a:rPr lang="uk" sz="3200">
                <a:solidFill>
                  <a:schemeClr val="lt1"/>
                </a:solidFill>
                <a:latin typeface="Montserrat Medium"/>
                <a:ea typeface="Montserrat Medium"/>
                <a:cs typeface="Montserrat Medium"/>
                <a:sym typeface="Montserrat Medium"/>
              </a:rPr>
              <a:t>Будуємо ринки та довіру</a:t>
            </a:r>
            <a:endParaRPr>
              <a:solidFill>
                <a:srgbClr val="FFFFFF"/>
              </a:solidFill>
              <a:latin typeface="Montserrat Medium"/>
              <a:ea typeface="Montserrat Medium"/>
              <a:cs typeface="Montserrat Medium"/>
              <a:sym typeface="Montserrat Medium"/>
            </a:endParaRPr>
          </a:p>
        </p:txBody>
      </p:sp>
      <p:pic>
        <p:nvPicPr>
          <p:cNvPr id="270" name="Google Shape;270;p42"/>
          <p:cNvPicPr preferRelativeResize="0"/>
          <p:nvPr/>
        </p:nvPicPr>
        <p:blipFill rotWithShape="1">
          <a:blip r:embed="rId3">
            <a:alphaModFix/>
          </a:blip>
          <a:srcRect/>
          <a:stretch/>
        </p:blipFill>
        <p:spPr>
          <a:xfrm>
            <a:off x="2836675" y="895725"/>
            <a:ext cx="2787400" cy="765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7"/>
          <p:cNvSpPr/>
          <p:nvPr/>
        </p:nvSpPr>
        <p:spPr>
          <a:xfrm>
            <a:off x="324125" y="672850"/>
            <a:ext cx="2710727" cy="4164839"/>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uk" sz="2400">
                <a:solidFill>
                  <a:schemeClr val="lt1"/>
                </a:solidFill>
                <a:latin typeface="Montserrat SemiBold"/>
                <a:ea typeface="Montserrat SemiBold"/>
                <a:cs typeface="Montserrat SemiBold"/>
                <a:sym typeface="Montserrat SemiBold"/>
              </a:rPr>
              <a:t>Адженда</a:t>
            </a:r>
            <a:endParaRPr sz="2400">
              <a:solidFill>
                <a:schemeClr val="lt1"/>
              </a:solidFill>
              <a:latin typeface="Montserrat SemiBold"/>
              <a:ea typeface="Montserrat SemiBold"/>
              <a:cs typeface="Montserrat SemiBold"/>
              <a:sym typeface="Montserrat SemiBold"/>
            </a:endParaRPr>
          </a:p>
        </p:txBody>
      </p:sp>
      <p:pic>
        <p:nvPicPr>
          <p:cNvPr id="147" name="Google Shape;147;p27"/>
          <p:cNvPicPr preferRelativeResize="0"/>
          <p:nvPr/>
        </p:nvPicPr>
        <p:blipFill rotWithShape="1">
          <a:blip r:embed="rId3">
            <a:alphaModFix/>
          </a:blip>
          <a:srcRect/>
          <a:stretch/>
        </p:blipFill>
        <p:spPr>
          <a:xfrm>
            <a:off x="577075" y="4012907"/>
            <a:ext cx="1973767" cy="542045"/>
          </a:xfrm>
          <a:prstGeom prst="rect">
            <a:avLst/>
          </a:prstGeom>
          <a:noFill/>
          <a:ln>
            <a:noFill/>
          </a:ln>
        </p:spPr>
      </p:pic>
      <p:sp>
        <p:nvSpPr>
          <p:cNvPr id="148" name="Google Shape;148;p27"/>
          <p:cNvSpPr/>
          <p:nvPr/>
        </p:nvSpPr>
        <p:spPr>
          <a:xfrm>
            <a:off x="3204300" y="672852"/>
            <a:ext cx="5529300" cy="28584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457200" lvl="0" indent="-330200" algn="l" rtl="0">
              <a:lnSpc>
                <a:spcPct val="115000"/>
              </a:lnSpc>
              <a:spcBef>
                <a:spcPts val="0"/>
              </a:spcBef>
              <a:spcAft>
                <a:spcPts val="0"/>
              </a:spcAft>
              <a:buClr>
                <a:schemeClr val="dk1"/>
              </a:buClr>
              <a:buSzPts val="1600"/>
              <a:buFont typeface="Montserrat Medium"/>
              <a:buChar char="●"/>
            </a:pPr>
            <a:r>
              <a:rPr lang="uk" sz="1600">
                <a:solidFill>
                  <a:schemeClr val="dk1"/>
                </a:solidFill>
                <a:latin typeface="Montserrat Medium"/>
                <a:ea typeface="Montserrat Medium"/>
                <a:cs typeface="Montserrat Medium"/>
                <a:sym typeface="Montserrat Medium"/>
              </a:rPr>
              <a:t>чи змінюється процес проведення земельних торгів під час передачі в оренду земельних ділянок сільськогосподарського призначення</a:t>
            </a:r>
            <a:endParaRPr sz="1600">
              <a:solidFill>
                <a:schemeClr val="dk1"/>
              </a:solidFill>
              <a:latin typeface="Montserrat Medium"/>
              <a:ea typeface="Montserrat Medium"/>
              <a:cs typeface="Montserrat Medium"/>
              <a:sym typeface="Montserrat Medium"/>
            </a:endParaRPr>
          </a:p>
          <a:p>
            <a:pPr marL="457200" lvl="0" indent="0" algn="l" rtl="0">
              <a:lnSpc>
                <a:spcPct val="115000"/>
              </a:lnSpc>
              <a:spcBef>
                <a:spcPts val="1000"/>
              </a:spcBef>
              <a:spcAft>
                <a:spcPts val="0"/>
              </a:spcAft>
              <a:buNone/>
            </a:pPr>
            <a:endParaRPr sz="1600">
              <a:solidFill>
                <a:schemeClr val="dk1"/>
              </a:solidFill>
              <a:latin typeface="Montserrat Medium"/>
              <a:ea typeface="Montserrat Medium"/>
              <a:cs typeface="Montserrat Medium"/>
              <a:sym typeface="Montserrat Medium"/>
            </a:endParaRPr>
          </a:p>
          <a:p>
            <a:pPr marL="457200" lvl="0" indent="-330200" algn="l" rtl="0">
              <a:lnSpc>
                <a:spcPct val="115000"/>
              </a:lnSpc>
              <a:spcBef>
                <a:spcPts val="1000"/>
              </a:spcBef>
              <a:spcAft>
                <a:spcPts val="1000"/>
              </a:spcAft>
              <a:buClr>
                <a:schemeClr val="dk1"/>
              </a:buClr>
              <a:buSzPts val="1600"/>
              <a:buFont typeface="Montserrat Medium"/>
              <a:buChar char="●"/>
            </a:pPr>
            <a:r>
              <a:rPr lang="uk" sz="1600">
                <a:solidFill>
                  <a:schemeClr val="dk1"/>
                </a:solidFill>
                <a:latin typeface="Montserrat Medium"/>
                <a:ea typeface="Montserrat Medium"/>
                <a:cs typeface="Montserrat Medium"/>
                <a:sym typeface="Montserrat Medium"/>
              </a:rPr>
              <a:t>коли можна почати оголошувати земельні торги за оновленим законом</a:t>
            </a:r>
            <a:endParaRPr sz="1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8"/>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0" lvl="0" indent="0" algn="just" rtl="0">
              <a:lnSpc>
                <a:spcPct val="115000"/>
              </a:lnSpc>
              <a:spcBef>
                <a:spcPts val="0"/>
              </a:spcBef>
              <a:spcAft>
                <a:spcPts val="0"/>
              </a:spcAft>
              <a:buNone/>
            </a:pPr>
            <a:r>
              <a:rPr lang="uk">
                <a:solidFill>
                  <a:schemeClr val="dk1"/>
                </a:solidFill>
                <a:latin typeface="Montserrat Medium"/>
                <a:ea typeface="Montserrat Medium"/>
                <a:cs typeface="Montserrat Medium"/>
                <a:sym typeface="Montserrat Medium"/>
              </a:rPr>
              <a:t>07 квітня 2022 року було внесено зміни до Земельного кодексу України, якими: </a:t>
            </a:r>
            <a:endParaRPr>
              <a:solidFill>
                <a:schemeClr val="dk1"/>
              </a:solidFill>
              <a:latin typeface="Montserrat Medium"/>
              <a:ea typeface="Montserrat Medium"/>
              <a:cs typeface="Montserrat Medium"/>
              <a:sym typeface="Montserrat Medium"/>
            </a:endParaRPr>
          </a:p>
          <a:p>
            <a:pPr marL="457200" lvl="0" indent="-317500" algn="just" rtl="0">
              <a:lnSpc>
                <a:spcPct val="115000"/>
              </a:lnSpc>
              <a:spcBef>
                <a:spcPts val="1000"/>
              </a:spcBef>
              <a:spcAft>
                <a:spcPts val="0"/>
              </a:spcAft>
              <a:buClr>
                <a:schemeClr val="dk1"/>
              </a:buClr>
              <a:buSzPts val="1400"/>
              <a:buFont typeface="Montserrat Medium"/>
              <a:buChar char="-"/>
            </a:pPr>
            <a:r>
              <a:rPr lang="uk">
                <a:solidFill>
                  <a:schemeClr val="dk1"/>
                </a:solidFill>
                <a:latin typeface="Montserrat Medium"/>
                <a:ea typeface="Montserrat Medium"/>
                <a:cs typeface="Montserrat Medium"/>
                <a:sym typeface="Montserrat Medium"/>
              </a:rPr>
              <a:t>заборонялось проведення земельних торгів з передачі в оренду земель державної та комунальної власності сільськогосподарського призначення;</a:t>
            </a:r>
            <a:endParaRPr>
              <a:solidFill>
                <a:schemeClr val="dk1"/>
              </a:solidFill>
              <a:latin typeface="Montserrat Medium"/>
              <a:ea typeface="Montserrat Medium"/>
              <a:cs typeface="Montserrat Medium"/>
              <a:sym typeface="Montserrat Medium"/>
            </a:endParaRPr>
          </a:p>
          <a:p>
            <a:pPr marL="457200" lvl="0" indent="-317500" algn="just" rtl="0">
              <a:lnSpc>
                <a:spcPct val="115000"/>
              </a:lnSpc>
              <a:spcBef>
                <a:spcPts val="0"/>
              </a:spcBef>
              <a:spcAft>
                <a:spcPts val="0"/>
              </a:spcAft>
              <a:buClr>
                <a:schemeClr val="dk1"/>
              </a:buClr>
              <a:buSzPts val="1400"/>
              <a:buFont typeface="Montserrat Medium"/>
              <a:buChar char="-"/>
            </a:pPr>
            <a:r>
              <a:rPr lang="uk">
                <a:solidFill>
                  <a:schemeClr val="dk1"/>
                </a:solidFill>
                <a:latin typeface="Montserrat Medium"/>
                <a:ea typeface="Montserrat Medium"/>
                <a:cs typeface="Montserrat Medium"/>
                <a:sym typeface="Montserrat Medium"/>
              </a:rPr>
              <a:t>передбачалось скасування усіх оголошених, але не проведених торгів щодо таких ділянок.</a:t>
            </a:r>
            <a:endParaRPr>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r>
              <a:rPr lang="uk">
                <a:solidFill>
                  <a:schemeClr val="dk1"/>
                </a:solidFill>
                <a:latin typeface="Montserrat Medium"/>
                <a:ea typeface="Montserrat Medium"/>
                <a:cs typeface="Montserrat Medium"/>
                <a:sym typeface="Montserrat Medium"/>
              </a:rPr>
              <a:t>Таке регулювання повинно було діяти протягом всього періоду воєнного стану.</a:t>
            </a:r>
            <a:endParaRPr>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1000"/>
              </a:spcAft>
              <a:buNone/>
            </a:pPr>
            <a:r>
              <a:rPr lang="uk" b="1">
                <a:solidFill>
                  <a:schemeClr val="dk1"/>
                </a:solidFill>
                <a:latin typeface="Montserrat"/>
                <a:ea typeface="Montserrat"/>
                <a:cs typeface="Montserrat"/>
                <a:sym typeface="Montserrat"/>
              </a:rPr>
              <a:t>Мета казаних законодавчих змін:</a:t>
            </a:r>
            <a:r>
              <a:rPr lang="uk">
                <a:solidFill>
                  <a:schemeClr val="dk1"/>
                </a:solidFill>
                <a:latin typeface="Montserrat Medium"/>
                <a:ea typeface="Montserrat Medium"/>
                <a:cs typeface="Montserrat Medium"/>
                <a:sym typeface="Montserrat Medium"/>
              </a:rPr>
              <a:t> спростити та пришвидшити оренду с-г землі і забезпечити своєчасну посівну кампанію.</a:t>
            </a:r>
            <a:endParaRPr>
              <a:solidFill>
                <a:schemeClr val="dk1"/>
              </a:solidFill>
              <a:latin typeface="Montserrat Medium"/>
              <a:ea typeface="Montserrat Medium"/>
              <a:cs typeface="Montserrat Medium"/>
              <a:sym typeface="Montserrat Medium"/>
            </a:endParaRPr>
          </a:p>
        </p:txBody>
      </p:sp>
      <p:sp>
        <p:nvSpPr>
          <p:cNvPr id="154" name="Google Shape;154;p28"/>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uk" sz="2400">
                <a:solidFill>
                  <a:schemeClr val="lt1"/>
                </a:solidFill>
                <a:latin typeface="Montserrat SemiBold"/>
                <a:ea typeface="Montserrat SemiBold"/>
                <a:cs typeface="Montserrat SemiBold"/>
                <a:sym typeface="Montserrat SemiBold"/>
              </a:rPr>
              <a:t>Історична довідка</a:t>
            </a:r>
            <a:endParaRPr sz="2400">
              <a:solidFill>
                <a:schemeClr val="lt1"/>
              </a:solidFill>
              <a:latin typeface="Montserrat SemiBold"/>
              <a:ea typeface="Montserrat SemiBold"/>
              <a:cs typeface="Montserrat SemiBold"/>
              <a:sym typeface="Montserrat SemiBold"/>
            </a:endParaRPr>
          </a:p>
        </p:txBody>
      </p:sp>
      <p:pic>
        <p:nvPicPr>
          <p:cNvPr id="155" name="Google Shape;155;p28"/>
          <p:cNvPicPr preferRelativeResize="0"/>
          <p:nvPr/>
        </p:nvPicPr>
        <p:blipFill rotWithShape="1">
          <a:blip r:embed="rId3">
            <a:alphaModFix/>
          </a:blip>
          <a:srcRect/>
          <a:stretch/>
        </p:blipFill>
        <p:spPr>
          <a:xfrm>
            <a:off x="577075" y="4012907"/>
            <a:ext cx="1973767" cy="5420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9"/>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0" lvl="0" indent="0" algn="just" rtl="0">
              <a:lnSpc>
                <a:spcPct val="115000"/>
              </a:lnSpc>
              <a:spcBef>
                <a:spcPts val="0"/>
              </a:spcBef>
              <a:spcAft>
                <a:spcPts val="0"/>
              </a:spcAft>
              <a:buNone/>
            </a:pPr>
            <a:r>
              <a:rPr lang="uk">
                <a:solidFill>
                  <a:schemeClr val="dk1"/>
                </a:solidFill>
                <a:latin typeface="Montserrat Medium"/>
                <a:ea typeface="Montserrat Medium"/>
                <a:cs typeface="Montserrat Medium"/>
                <a:sym typeface="Montserrat Medium"/>
              </a:rPr>
              <a:t>19 жовтня 2022 року Верховною Радою України було прийнято Закон України “Про внесення змін до деяких законодавчих актів України щодо відновлення системи оформлення прав оренди земельних ділянок сільськогосподарського призначення та удосконалення законодавства щодо охорони земель”.</a:t>
            </a:r>
            <a:endParaRPr>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0"/>
              </a:spcAft>
              <a:buNone/>
            </a:pPr>
            <a:endParaRPr>
              <a:solidFill>
                <a:schemeClr val="dk1"/>
              </a:solidFill>
              <a:latin typeface="Montserrat Medium"/>
              <a:ea typeface="Montserrat Medium"/>
              <a:cs typeface="Montserrat Medium"/>
              <a:sym typeface="Montserrat Medium"/>
            </a:endParaRPr>
          </a:p>
          <a:p>
            <a:pPr marL="0" lvl="0" indent="0" algn="just" rtl="0">
              <a:lnSpc>
                <a:spcPct val="115000"/>
              </a:lnSpc>
              <a:spcBef>
                <a:spcPts val="1000"/>
              </a:spcBef>
              <a:spcAft>
                <a:spcPts val="1000"/>
              </a:spcAft>
              <a:buNone/>
            </a:pPr>
            <a:r>
              <a:rPr lang="uk">
                <a:solidFill>
                  <a:schemeClr val="dk1"/>
                </a:solidFill>
                <a:latin typeface="Montserrat Medium"/>
                <a:ea typeface="Montserrat Medium"/>
                <a:cs typeface="Montserrat Medium"/>
                <a:sym typeface="Montserrat Medium"/>
              </a:rPr>
              <a:t>19 листопада 2022 року цей Закон (далі - Закон №2698-IX) набрав чинності. З його набранням скасовується обмеження на проведення земельних торгів з оренди земель державної і комунальної власності сільськогосподарського призначення. </a:t>
            </a:r>
            <a:endParaRPr>
              <a:solidFill>
                <a:schemeClr val="dk1"/>
              </a:solidFill>
              <a:latin typeface="Montserrat Medium"/>
              <a:ea typeface="Montserrat Medium"/>
              <a:cs typeface="Montserrat Medium"/>
              <a:sym typeface="Montserrat Medium"/>
            </a:endParaRPr>
          </a:p>
        </p:txBody>
      </p:sp>
      <p:sp>
        <p:nvSpPr>
          <p:cNvPr id="161" name="Google Shape;161;p29"/>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uk" sz="2400">
                <a:solidFill>
                  <a:schemeClr val="lt1"/>
                </a:solidFill>
                <a:latin typeface="Montserrat SemiBold"/>
                <a:ea typeface="Montserrat SemiBold"/>
                <a:cs typeface="Montserrat SemiBold"/>
                <a:sym typeface="Montserrat SemiBold"/>
              </a:rPr>
              <a:t>Історична довідка</a:t>
            </a:r>
            <a:endParaRPr sz="2400">
              <a:solidFill>
                <a:schemeClr val="lt1"/>
              </a:solidFill>
              <a:latin typeface="Montserrat SemiBold"/>
              <a:ea typeface="Montserrat SemiBold"/>
              <a:cs typeface="Montserrat SemiBold"/>
              <a:sym typeface="Montserrat SemiBold"/>
            </a:endParaRPr>
          </a:p>
        </p:txBody>
      </p:sp>
      <p:pic>
        <p:nvPicPr>
          <p:cNvPr id="162" name="Google Shape;162;p29"/>
          <p:cNvPicPr preferRelativeResize="0"/>
          <p:nvPr/>
        </p:nvPicPr>
        <p:blipFill rotWithShape="1">
          <a:blip r:embed="rId3">
            <a:alphaModFix/>
          </a:blip>
          <a:srcRect/>
          <a:stretch/>
        </p:blipFill>
        <p:spPr>
          <a:xfrm>
            <a:off x="577075" y="4012907"/>
            <a:ext cx="1973767" cy="5420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40073"/>
            </a:gs>
            <a:gs pos="38000">
              <a:schemeClr val="dk1"/>
            </a:gs>
            <a:gs pos="100000">
              <a:schemeClr val="dk1"/>
            </a:gs>
          </a:gsLst>
          <a:lin ang="2399891" scaled="0"/>
        </a:gradFill>
        <a:effectLst/>
      </p:bgPr>
    </p:bg>
    <p:spTree>
      <p:nvGrpSpPr>
        <p:cNvPr id="1" name="Shape 166"/>
        <p:cNvGrpSpPr/>
        <p:nvPr/>
      </p:nvGrpSpPr>
      <p:grpSpPr>
        <a:xfrm>
          <a:off x="0" y="0"/>
          <a:ext cx="0" cy="0"/>
          <a:chOff x="0" y="0"/>
          <a:chExt cx="0" cy="0"/>
        </a:xfrm>
      </p:grpSpPr>
      <p:sp>
        <p:nvSpPr>
          <p:cNvPr id="167" name="Google Shape;167;p30"/>
          <p:cNvSpPr txBox="1"/>
          <p:nvPr/>
        </p:nvSpPr>
        <p:spPr>
          <a:xfrm>
            <a:off x="810000" y="1974375"/>
            <a:ext cx="7875600" cy="1713000"/>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Clr>
                <a:schemeClr val="dk1"/>
              </a:buClr>
              <a:buSzPts val="2700"/>
              <a:buFont typeface="Arial"/>
              <a:buNone/>
            </a:pPr>
            <a:r>
              <a:rPr lang="uk" sz="2400" b="1">
                <a:solidFill>
                  <a:schemeClr val="lt1"/>
                </a:solidFill>
                <a:latin typeface="Montserrat"/>
                <a:ea typeface="Montserrat"/>
                <a:cs typeface="Montserrat"/>
                <a:sym typeface="Montserrat"/>
              </a:rPr>
              <a:t>Чи змінюється процес проведення земельних торгів під час передачі в оренду земельних ділянок сільськогосподарського призначення</a:t>
            </a:r>
            <a:endParaRPr sz="3800" b="1">
              <a:solidFill>
                <a:schemeClr val="lt1"/>
              </a:solidFill>
              <a:latin typeface="Montserrat"/>
              <a:ea typeface="Montserrat"/>
              <a:cs typeface="Montserrat"/>
              <a:sym typeface="Montserrat"/>
            </a:endParaRPr>
          </a:p>
        </p:txBody>
      </p:sp>
      <p:pic>
        <p:nvPicPr>
          <p:cNvPr id="168" name="Google Shape;168;p30"/>
          <p:cNvPicPr preferRelativeResize="0"/>
          <p:nvPr/>
        </p:nvPicPr>
        <p:blipFill rotWithShape="1">
          <a:blip r:embed="rId3">
            <a:alphaModFix/>
          </a:blip>
          <a:srcRect/>
          <a:stretch/>
        </p:blipFill>
        <p:spPr>
          <a:xfrm>
            <a:off x="810000" y="551906"/>
            <a:ext cx="2765156" cy="75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1"/>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uk" sz="1500">
                <a:solidFill>
                  <a:schemeClr val="lt1"/>
                </a:solidFill>
                <a:latin typeface="Montserrat SemiBold"/>
                <a:ea typeface="Montserrat SemiBold"/>
                <a:cs typeface="Montserrat SemiBold"/>
                <a:sym typeface="Montserrat SemiBold"/>
              </a:rPr>
              <a:t>Коротке резюме</a:t>
            </a:r>
            <a:endParaRPr sz="1500" b="0" i="0" u="none" strike="noStrike" cap="none">
              <a:solidFill>
                <a:schemeClr val="lt1"/>
              </a:solidFill>
              <a:latin typeface="Montserrat SemiBold"/>
              <a:ea typeface="Montserrat SemiBold"/>
              <a:cs typeface="Montserrat SemiBold"/>
              <a:sym typeface="Montserrat SemiBold"/>
            </a:endParaRPr>
          </a:p>
        </p:txBody>
      </p:sp>
      <p:pic>
        <p:nvPicPr>
          <p:cNvPr id="174" name="Google Shape;174;p31"/>
          <p:cNvPicPr preferRelativeResize="0"/>
          <p:nvPr/>
        </p:nvPicPr>
        <p:blipFill rotWithShape="1">
          <a:blip r:embed="rId3">
            <a:alphaModFix/>
          </a:blip>
          <a:srcRect/>
          <a:stretch/>
        </p:blipFill>
        <p:spPr>
          <a:xfrm>
            <a:off x="577075" y="4012907"/>
            <a:ext cx="1973767" cy="542045"/>
          </a:xfrm>
          <a:prstGeom prst="rect">
            <a:avLst/>
          </a:prstGeom>
          <a:noFill/>
          <a:ln>
            <a:noFill/>
          </a:ln>
        </p:spPr>
      </p:pic>
      <p:sp>
        <p:nvSpPr>
          <p:cNvPr id="175" name="Google Shape;175;p31"/>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0" lvl="0" indent="0" algn="l" rtl="0">
              <a:lnSpc>
                <a:spcPct val="115000"/>
              </a:lnSpc>
              <a:spcBef>
                <a:spcPts val="0"/>
              </a:spcBef>
              <a:spcAft>
                <a:spcPts val="0"/>
              </a:spcAft>
              <a:buNone/>
            </a:pPr>
            <a:endParaRPr sz="1400" b="1">
              <a:solidFill>
                <a:schemeClr val="dk1"/>
              </a:solidFill>
              <a:latin typeface="Montserrat"/>
              <a:ea typeface="Montserrat"/>
              <a:cs typeface="Montserrat"/>
              <a:sym typeface="Montserrat"/>
            </a:endParaRPr>
          </a:p>
          <a:p>
            <a:pPr marL="177800" lvl="0" indent="-177800" algn="l" rtl="0">
              <a:lnSpc>
                <a:spcPct val="115000"/>
              </a:lnSpc>
              <a:spcBef>
                <a:spcPts val="400"/>
              </a:spcBef>
              <a:spcAft>
                <a:spcPts val="0"/>
              </a:spcAft>
              <a:buClr>
                <a:schemeClr val="dk1"/>
              </a:buClr>
              <a:buSzPts val="1400"/>
              <a:buFont typeface="Montserrat"/>
              <a:buChar char="●"/>
            </a:pPr>
            <a:r>
              <a:rPr lang="uk" b="1">
                <a:solidFill>
                  <a:schemeClr val="dk1"/>
                </a:solidFill>
                <a:latin typeface="Montserrat"/>
                <a:ea typeface="Montserrat"/>
                <a:cs typeface="Montserrat"/>
                <a:sym typeface="Montserrat"/>
              </a:rPr>
              <a:t>Технічно - усе, як було до змін в ЗКУ.</a:t>
            </a:r>
            <a:endParaRPr sz="1400" b="1">
              <a:solidFill>
                <a:schemeClr val="dk1"/>
              </a:solidFill>
              <a:latin typeface="Montserrat"/>
              <a:ea typeface="Montserrat"/>
              <a:cs typeface="Montserrat"/>
              <a:sym typeface="Montserrat"/>
            </a:endParaRPr>
          </a:p>
          <a:p>
            <a:pPr marL="0" lvl="0" indent="0" algn="l" rtl="0">
              <a:lnSpc>
                <a:spcPct val="115000"/>
              </a:lnSpc>
              <a:spcBef>
                <a:spcPts val="400"/>
              </a:spcBef>
              <a:spcAft>
                <a:spcPts val="0"/>
              </a:spcAft>
              <a:buNone/>
            </a:pPr>
            <a:endParaRPr sz="1400">
              <a:solidFill>
                <a:schemeClr val="dk1"/>
              </a:solidFill>
              <a:latin typeface="Montserrat"/>
              <a:ea typeface="Montserrat"/>
              <a:cs typeface="Montserrat"/>
              <a:sym typeface="Montserrat"/>
            </a:endParaRPr>
          </a:p>
          <a:p>
            <a:pPr marL="177800" lvl="0" indent="-177800" algn="l" rtl="0">
              <a:lnSpc>
                <a:spcPct val="115000"/>
              </a:lnSpc>
              <a:spcBef>
                <a:spcPts val="400"/>
              </a:spcBef>
              <a:spcAft>
                <a:spcPts val="0"/>
              </a:spcAft>
              <a:buClr>
                <a:schemeClr val="dk1"/>
              </a:buClr>
              <a:buSzPts val="1400"/>
              <a:buFont typeface="Montserrat"/>
              <a:buChar char="●"/>
            </a:pPr>
            <a:r>
              <a:rPr lang="uk" b="1">
                <a:solidFill>
                  <a:schemeClr val="dk1"/>
                </a:solidFill>
                <a:latin typeface="Montserrat"/>
                <a:ea typeface="Montserrat"/>
                <a:cs typeface="Montserrat"/>
                <a:sym typeface="Montserrat"/>
              </a:rPr>
              <a:t>Юридично:</a:t>
            </a:r>
            <a:r>
              <a:rPr lang="uk">
                <a:solidFill>
                  <a:schemeClr val="dk1"/>
                </a:solidFill>
                <a:latin typeface="Montserrat"/>
                <a:ea typeface="Montserrat"/>
                <a:cs typeface="Montserrat"/>
                <a:sym typeface="Montserrat"/>
              </a:rPr>
              <a:t> частина обмежень і регулювання взагалі знімається, частина - залишається у прив’язці до функціонування Держгеокадастру на усій території України.</a:t>
            </a:r>
            <a:endParaRPr sz="1400" b="1">
              <a:solidFill>
                <a:schemeClr val="dk1"/>
              </a:solidFill>
              <a:latin typeface="Montserrat"/>
              <a:ea typeface="Montserrat"/>
              <a:cs typeface="Montserrat"/>
              <a:sym typeface="Montserrat"/>
            </a:endParaRPr>
          </a:p>
          <a:p>
            <a:pPr marL="0" lvl="0" indent="0" algn="l" rtl="0">
              <a:lnSpc>
                <a:spcPct val="115000"/>
              </a:lnSpc>
              <a:spcBef>
                <a:spcPts val="400"/>
              </a:spcBef>
              <a:spcAft>
                <a:spcPts val="0"/>
              </a:spcAft>
              <a:buNone/>
            </a:pPr>
            <a:endParaRPr sz="1400" b="1">
              <a:solidFill>
                <a:schemeClr val="dk1"/>
              </a:solidFill>
              <a:latin typeface="Montserrat"/>
              <a:ea typeface="Montserrat"/>
              <a:cs typeface="Montserrat"/>
              <a:sym typeface="Montserrat"/>
            </a:endParaRPr>
          </a:p>
          <a:p>
            <a:pPr marL="177800" lvl="0" indent="-177800" algn="l" rtl="0">
              <a:lnSpc>
                <a:spcPct val="115000"/>
              </a:lnSpc>
              <a:spcBef>
                <a:spcPts val="400"/>
              </a:spcBef>
              <a:spcAft>
                <a:spcPts val="0"/>
              </a:spcAft>
              <a:buClr>
                <a:schemeClr val="dk1"/>
              </a:buClr>
              <a:buSzPts val="1400"/>
              <a:buFont typeface="Montserrat"/>
              <a:buChar char="●"/>
            </a:pPr>
            <a:r>
              <a:rPr lang="uk">
                <a:solidFill>
                  <a:schemeClr val="dk1"/>
                </a:solidFill>
                <a:latin typeface="Montserrat"/>
                <a:ea typeface="Montserrat"/>
                <a:cs typeface="Montserrat"/>
                <a:sym typeface="Montserrat"/>
              </a:rPr>
              <a:t>Тільки у випадку прийняття ДГК рішення про те, що Держгеокадастр не функціонує на усій території України, застосовуються обмеження щодо проведення торгів та спрощення процедури передачі землі в оренду.</a:t>
            </a:r>
            <a:endParaRPr sz="1400" b="1">
              <a:solidFill>
                <a:schemeClr val="dk1"/>
              </a:solidFill>
              <a:latin typeface="Montserrat"/>
              <a:ea typeface="Montserrat"/>
              <a:cs typeface="Montserrat"/>
              <a:sym typeface="Montserrat"/>
            </a:endParaRPr>
          </a:p>
          <a:p>
            <a:pPr marL="177800" lvl="0" indent="0" algn="l" rtl="0">
              <a:lnSpc>
                <a:spcPct val="115000"/>
              </a:lnSpc>
              <a:spcBef>
                <a:spcPts val="400"/>
              </a:spcBef>
              <a:spcAft>
                <a:spcPts val="0"/>
              </a:spcAft>
              <a:buNone/>
            </a:pPr>
            <a:endParaRPr sz="1400" b="1">
              <a:solidFill>
                <a:schemeClr val="dk1"/>
              </a:solidFill>
              <a:latin typeface="Montserrat"/>
              <a:ea typeface="Montserrat"/>
              <a:cs typeface="Montserrat"/>
              <a:sym typeface="Montserrat"/>
            </a:endParaRPr>
          </a:p>
          <a:p>
            <a:pPr marL="342900" lvl="0" indent="0" algn="l" rtl="0">
              <a:lnSpc>
                <a:spcPct val="115000"/>
              </a:lnSpc>
              <a:spcBef>
                <a:spcPts val="400"/>
              </a:spcBef>
              <a:spcAft>
                <a:spcPts val="0"/>
              </a:spcAft>
              <a:buNone/>
            </a:pPr>
            <a:endParaRPr sz="14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32"/>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uk" sz="1500">
                <a:solidFill>
                  <a:schemeClr val="lt1"/>
                </a:solidFill>
                <a:latin typeface="Montserrat SemiBold"/>
                <a:ea typeface="Montserrat SemiBold"/>
                <a:cs typeface="Montserrat SemiBold"/>
                <a:sym typeface="Montserrat SemiBold"/>
              </a:rPr>
              <a:t>Землі С/Г призначення</a:t>
            </a:r>
            <a:endParaRPr sz="1500" b="0" i="0" u="none" strike="noStrike" cap="none">
              <a:solidFill>
                <a:schemeClr val="lt1"/>
              </a:solidFill>
              <a:latin typeface="Montserrat SemiBold"/>
              <a:ea typeface="Montserrat SemiBold"/>
              <a:cs typeface="Montserrat SemiBold"/>
              <a:sym typeface="Montserrat SemiBold"/>
            </a:endParaRPr>
          </a:p>
        </p:txBody>
      </p:sp>
      <p:pic>
        <p:nvPicPr>
          <p:cNvPr id="181" name="Google Shape;181;p32"/>
          <p:cNvPicPr preferRelativeResize="0"/>
          <p:nvPr/>
        </p:nvPicPr>
        <p:blipFill rotWithShape="1">
          <a:blip r:embed="rId3">
            <a:alphaModFix/>
          </a:blip>
          <a:srcRect/>
          <a:stretch/>
        </p:blipFill>
        <p:spPr>
          <a:xfrm>
            <a:off x="577075" y="4012907"/>
            <a:ext cx="1973767" cy="542045"/>
          </a:xfrm>
          <a:prstGeom prst="rect">
            <a:avLst/>
          </a:prstGeom>
          <a:noFill/>
          <a:ln>
            <a:noFill/>
          </a:ln>
        </p:spPr>
      </p:pic>
      <p:sp>
        <p:nvSpPr>
          <p:cNvPr id="182" name="Google Shape;182;p32"/>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177800" lvl="0" indent="-177800" algn="l" rtl="0">
              <a:lnSpc>
                <a:spcPct val="115000"/>
              </a:lnSpc>
              <a:spcBef>
                <a:spcPts val="0"/>
              </a:spcBef>
              <a:spcAft>
                <a:spcPts val="0"/>
              </a:spcAft>
              <a:buClr>
                <a:schemeClr val="dk1"/>
              </a:buClr>
              <a:buSzPts val="1400"/>
              <a:buFont typeface="Montserrat"/>
              <a:buChar char="●"/>
            </a:pPr>
            <a:r>
              <a:rPr lang="uk" sz="1400">
                <a:solidFill>
                  <a:schemeClr val="dk1"/>
                </a:solidFill>
                <a:latin typeface="Montserrat"/>
                <a:ea typeface="Montserrat"/>
                <a:cs typeface="Montserrat"/>
                <a:sym typeface="Montserrat"/>
              </a:rPr>
              <a:t>Продаж земельних ділянок сільськогосподарського призначення державної та комунальної власності </a:t>
            </a:r>
            <a:r>
              <a:rPr lang="uk" sz="1400" b="1">
                <a:solidFill>
                  <a:schemeClr val="dk1"/>
                </a:solidFill>
                <a:latin typeface="Montserrat"/>
                <a:ea typeface="Montserrat"/>
                <a:cs typeface="Montserrat"/>
                <a:sym typeface="Montserrat"/>
              </a:rPr>
              <a:t>забороняється</a:t>
            </a:r>
            <a:r>
              <a:rPr lang="uk" sz="1400">
                <a:solidFill>
                  <a:schemeClr val="dk1"/>
                </a:solidFill>
                <a:latin typeface="Montserrat"/>
                <a:ea typeface="Montserrat"/>
                <a:cs typeface="Montserrat"/>
                <a:sym typeface="Montserrat"/>
              </a:rPr>
              <a:t>.</a:t>
            </a:r>
            <a:endParaRPr sz="1400">
              <a:solidFill>
                <a:schemeClr val="dk1"/>
              </a:solidFill>
              <a:latin typeface="Montserrat"/>
              <a:ea typeface="Montserrat"/>
              <a:cs typeface="Montserrat"/>
              <a:sym typeface="Montserrat"/>
            </a:endParaRPr>
          </a:p>
          <a:p>
            <a:pPr marL="0" lvl="0" indent="0" algn="l" rtl="0">
              <a:lnSpc>
                <a:spcPct val="115000"/>
              </a:lnSpc>
              <a:spcBef>
                <a:spcPts val="400"/>
              </a:spcBef>
              <a:spcAft>
                <a:spcPts val="0"/>
              </a:spcAft>
              <a:buNone/>
            </a:pPr>
            <a:endParaRPr sz="1400">
              <a:solidFill>
                <a:schemeClr val="dk1"/>
              </a:solidFill>
              <a:latin typeface="Montserrat"/>
              <a:ea typeface="Montserrat"/>
              <a:cs typeface="Montserrat"/>
              <a:sym typeface="Montserrat"/>
            </a:endParaRPr>
          </a:p>
          <a:p>
            <a:pPr marL="177800" lvl="0" indent="-177800" algn="l" rtl="0">
              <a:lnSpc>
                <a:spcPct val="115000"/>
              </a:lnSpc>
              <a:spcBef>
                <a:spcPts val="400"/>
              </a:spcBef>
              <a:spcAft>
                <a:spcPts val="0"/>
              </a:spcAft>
              <a:buClr>
                <a:schemeClr val="dk1"/>
              </a:buClr>
              <a:buSzPts val="1400"/>
              <a:buFont typeface="Montserrat"/>
              <a:buChar char="●"/>
            </a:pPr>
            <a:r>
              <a:rPr lang="uk" sz="1400">
                <a:solidFill>
                  <a:schemeClr val="dk1"/>
                </a:solidFill>
                <a:latin typeface="Montserrat"/>
                <a:ea typeface="Montserrat"/>
                <a:cs typeface="Montserrat"/>
                <a:sym typeface="Montserrat"/>
              </a:rPr>
              <a:t>Передача в оренду державних / комунальних земельних ділянок </a:t>
            </a:r>
            <a:r>
              <a:rPr lang="uk" sz="1400" b="1">
                <a:solidFill>
                  <a:schemeClr val="dk1"/>
                </a:solidFill>
                <a:latin typeface="Montserrat"/>
                <a:ea typeface="Montserrat"/>
                <a:cs typeface="Montserrat"/>
                <a:sym typeface="Montserrat"/>
              </a:rPr>
              <a:t>здійснюється на земельних торгах</a:t>
            </a:r>
            <a:r>
              <a:rPr lang="uk" sz="1400">
                <a:solidFill>
                  <a:schemeClr val="dk1"/>
                </a:solidFill>
                <a:latin typeface="Montserrat"/>
                <a:ea typeface="Montserrat"/>
                <a:cs typeface="Montserrat"/>
                <a:sym typeface="Montserrat"/>
              </a:rPr>
              <a:t>, крім випадків, встановлених частинами 2,3 статті 134 ЗКУ.</a:t>
            </a:r>
            <a:endParaRPr sz="1400" b="1">
              <a:solidFill>
                <a:schemeClr val="dk1"/>
              </a:solidFill>
              <a:latin typeface="Montserrat"/>
              <a:ea typeface="Montserrat"/>
              <a:cs typeface="Montserrat"/>
              <a:sym typeface="Montserrat"/>
            </a:endParaRPr>
          </a:p>
          <a:p>
            <a:pPr marL="0" lvl="0" indent="0" algn="l" rtl="0">
              <a:lnSpc>
                <a:spcPct val="115000"/>
              </a:lnSpc>
              <a:spcBef>
                <a:spcPts val="400"/>
              </a:spcBef>
              <a:spcAft>
                <a:spcPts val="0"/>
              </a:spcAft>
              <a:buNone/>
            </a:pPr>
            <a:endParaRPr sz="1400" b="1">
              <a:solidFill>
                <a:schemeClr val="dk1"/>
              </a:solidFill>
              <a:latin typeface="Montserrat"/>
              <a:ea typeface="Montserrat"/>
              <a:cs typeface="Montserrat"/>
              <a:sym typeface="Montserrat"/>
            </a:endParaRPr>
          </a:p>
          <a:p>
            <a:pPr marL="177800" lvl="0" indent="-177800" algn="l" rtl="0">
              <a:lnSpc>
                <a:spcPct val="115000"/>
              </a:lnSpc>
              <a:spcBef>
                <a:spcPts val="400"/>
              </a:spcBef>
              <a:spcAft>
                <a:spcPts val="0"/>
              </a:spcAft>
              <a:buClr>
                <a:schemeClr val="dk1"/>
              </a:buClr>
              <a:buSzPts val="1400"/>
              <a:buFont typeface="Montserrat"/>
              <a:buChar char="●"/>
            </a:pPr>
            <a:r>
              <a:rPr lang="uk" sz="1400">
                <a:solidFill>
                  <a:schemeClr val="dk1"/>
                </a:solidFill>
                <a:latin typeface="Montserrat"/>
                <a:ea typeface="Montserrat"/>
                <a:cs typeface="Montserrat"/>
                <a:sym typeface="Montserrat"/>
              </a:rPr>
              <a:t>Передача державних / комунальних ділянок в оренду здійснюється окремими лотами:</a:t>
            </a:r>
            <a:r>
              <a:rPr lang="uk" sz="1400" b="1">
                <a:solidFill>
                  <a:schemeClr val="dk1"/>
                </a:solidFill>
                <a:latin typeface="Montserrat"/>
                <a:ea typeface="Montserrat"/>
                <a:cs typeface="Montserrat"/>
                <a:sym typeface="Montserrat"/>
              </a:rPr>
              <a:t> 1 лот - 1 ділянка.</a:t>
            </a:r>
            <a:endParaRPr sz="1400" b="1">
              <a:solidFill>
                <a:schemeClr val="dk1"/>
              </a:solidFill>
              <a:latin typeface="Montserrat"/>
              <a:ea typeface="Montserrat"/>
              <a:cs typeface="Montserrat"/>
              <a:sym typeface="Montserrat"/>
            </a:endParaRPr>
          </a:p>
          <a:p>
            <a:pPr marL="177800" lvl="0" indent="0" algn="l" rtl="0">
              <a:lnSpc>
                <a:spcPct val="115000"/>
              </a:lnSpc>
              <a:spcBef>
                <a:spcPts val="400"/>
              </a:spcBef>
              <a:spcAft>
                <a:spcPts val="0"/>
              </a:spcAft>
              <a:buNone/>
            </a:pPr>
            <a:endParaRPr sz="1400" b="1">
              <a:solidFill>
                <a:schemeClr val="dk1"/>
              </a:solidFill>
              <a:latin typeface="Montserrat"/>
              <a:ea typeface="Montserrat"/>
              <a:cs typeface="Montserrat"/>
              <a:sym typeface="Montserrat"/>
            </a:endParaRPr>
          </a:p>
          <a:p>
            <a:pPr marL="177800" lvl="0" indent="-177800" algn="l" rtl="0">
              <a:lnSpc>
                <a:spcPct val="115000"/>
              </a:lnSpc>
              <a:spcBef>
                <a:spcPts val="400"/>
              </a:spcBef>
              <a:spcAft>
                <a:spcPts val="0"/>
              </a:spcAft>
              <a:buClr>
                <a:schemeClr val="dk1"/>
              </a:buClr>
              <a:buSzPts val="1400"/>
              <a:buFont typeface="Montserrat"/>
              <a:buChar char="●"/>
            </a:pPr>
            <a:r>
              <a:rPr lang="uk" sz="1400">
                <a:solidFill>
                  <a:schemeClr val="dk1"/>
                </a:solidFill>
                <a:latin typeface="Montserrat"/>
                <a:ea typeface="Montserrat"/>
                <a:cs typeface="Montserrat"/>
                <a:sym typeface="Montserrat"/>
              </a:rPr>
              <a:t>Площа ділянки С/Г призначення </a:t>
            </a:r>
            <a:r>
              <a:rPr lang="uk">
                <a:solidFill>
                  <a:schemeClr val="dk1"/>
                </a:solidFill>
                <a:latin typeface="Montserrat"/>
                <a:ea typeface="Montserrat"/>
                <a:cs typeface="Montserrat"/>
                <a:sym typeface="Montserrat"/>
              </a:rPr>
              <a:t>державної / </a:t>
            </a:r>
            <a:r>
              <a:rPr lang="uk" sz="1400">
                <a:solidFill>
                  <a:schemeClr val="dk1"/>
                </a:solidFill>
                <a:latin typeface="Montserrat"/>
                <a:ea typeface="Montserrat"/>
                <a:cs typeface="Montserrat"/>
                <a:sym typeface="Montserrat"/>
              </a:rPr>
              <a:t>комунальної власності, яку передають в оренду або у емфітевзис, </a:t>
            </a:r>
            <a:r>
              <a:rPr lang="uk" sz="1400" b="1">
                <a:solidFill>
                  <a:schemeClr val="dk1"/>
                </a:solidFill>
                <a:latin typeface="Montserrat"/>
                <a:ea typeface="Montserrat"/>
                <a:cs typeface="Montserrat"/>
                <a:sym typeface="Montserrat"/>
              </a:rPr>
              <a:t>НЕ може перевищувати 20 гектарів, тобто в лоті не більше 20 га.</a:t>
            </a:r>
            <a:endParaRPr sz="1400" b="1">
              <a:solidFill>
                <a:schemeClr val="dk1"/>
              </a:solidFill>
              <a:latin typeface="Montserrat"/>
              <a:ea typeface="Montserrat"/>
              <a:cs typeface="Montserrat"/>
              <a:sym typeface="Montserrat"/>
            </a:endParaRPr>
          </a:p>
          <a:p>
            <a:pPr marL="177800" lvl="0" indent="0" algn="l" rtl="0">
              <a:lnSpc>
                <a:spcPct val="115000"/>
              </a:lnSpc>
              <a:spcBef>
                <a:spcPts val="400"/>
              </a:spcBef>
              <a:spcAft>
                <a:spcPts val="0"/>
              </a:spcAft>
              <a:buNone/>
            </a:pPr>
            <a:endParaRPr sz="1400" b="1">
              <a:solidFill>
                <a:schemeClr val="dk1"/>
              </a:solidFill>
              <a:latin typeface="Montserrat"/>
              <a:ea typeface="Montserrat"/>
              <a:cs typeface="Montserrat"/>
              <a:sym typeface="Montserrat"/>
            </a:endParaRPr>
          </a:p>
          <a:p>
            <a:pPr marL="342900" lvl="0" indent="0" algn="l" rtl="0">
              <a:lnSpc>
                <a:spcPct val="115000"/>
              </a:lnSpc>
              <a:spcBef>
                <a:spcPts val="400"/>
              </a:spcBef>
              <a:spcAft>
                <a:spcPts val="0"/>
              </a:spcAft>
              <a:buNone/>
            </a:pPr>
            <a:endParaRPr sz="14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33"/>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lvl="0" indent="0" algn="l" rtl="0">
              <a:lnSpc>
                <a:spcPct val="115000"/>
              </a:lnSpc>
              <a:spcBef>
                <a:spcPts val="0"/>
              </a:spcBef>
              <a:spcAft>
                <a:spcPts val="0"/>
              </a:spcAft>
              <a:buClr>
                <a:schemeClr val="dk1"/>
              </a:buClr>
              <a:buSzPts val="2700"/>
              <a:buFont typeface="Arial"/>
              <a:buNone/>
            </a:pPr>
            <a:r>
              <a:rPr lang="uk" sz="1900" b="1">
                <a:solidFill>
                  <a:schemeClr val="lt1"/>
                </a:solidFill>
                <a:latin typeface="Montserrat"/>
                <a:ea typeface="Montserrat"/>
                <a:cs typeface="Montserrat"/>
                <a:sym typeface="Montserrat"/>
              </a:rPr>
              <a:t>Підготовка </a:t>
            </a:r>
            <a:br>
              <a:rPr lang="uk" sz="1900" b="1">
                <a:solidFill>
                  <a:schemeClr val="lt1"/>
                </a:solidFill>
                <a:latin typeface="Montserrat"/>
                <a:ea typeface="Montserrat"/>
                <a:cs typeface="Montserrat"/>
                <a:sym typeface="Montserrat"/>
              </a:rPr>
            </a:br>
            <a:r>
              <a:rPr lang="uk" sz="1900" b="1">
                <a:solidFill>
                  <a:schemeClr val="lt1"/>
                </a:solidFill>
                <a:latin typeface="Montserrat"/>
                <a:ea typeface="Montserrat"/>
                <a:cs typeface="Montserrat"/>
                <a:sym typeface="Montserrat"/>
              </a:rPr>
              <a:t>до проведення торгів</a:t>
            </a:r>
            <a:endParaRPr sz="1900" b="0" i="0" u="none" strike="noStrike" cap="none">
              <a:solidFill>
                <a:schemeClr val="lt1"/>
              </a:solidFill>
              <a:latin typeface="Montserrat SemiBold"/>
              <a:ea typeface="Montserrat SemiBold"/>
              <a:cs typeface="Montserrat SemiBold"/>
              <a:sym typeface="Montserrat SemiBold"/>
            </a:endParaRPr>
          </a:p>
        </p:txBody>
      </p:sp>
      <p:pic>
        <p:nvPicPr>
          <p:cNvPr id="188" name="Google Shape;188;p33"/>
          <p:cNvPicPr preferRelativeResize="0"/>
          <p:nvPr/>
        </p:nvPicPr>
        <p:blipFill rotWithShape="1">
          <a:blip r:embed="rId3">
            <a:alphaModFix/>
          </a:blip>
          <a:srcRect/>
          <a:stretch/>
        </p:blipFill>
        <p:spPr>
          <a:xfrm>
            <a:off x="577075" y="4012907"/>
            <a:ext cx="1973767" cy="542045"/>
          </a:xfrm>
          <a:prstGeom prst="rect">
            <a:avLst/>
          </a:prstGeom>
          <a:noFill/>
          <a:ln>
            <a:noFill/>
          </a:ln>
        </p:spPr>
      </p:pic>
      <p:sp>
        <p:nvSpPr>
          <p:cNvPr id="189" name="Google Shape;189;p33"/>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177800" lvl="0" indent="-165100" algn="just" rtl="0">
              <a:lnSpc>
                <a:spcPct val="115000"/>
              </a:lnSpc>
              <a:spcBef>
                <a:spcPts val="0"/>
              </a:spcBef>
              <a:spcAft>
                <a:spcPts val="0"/>
              </a:spcAft>
              <a:buClr>
                <a:schemeClr val="dk1"/>
              </a:buClr>
              <a:buSzPts val="1200"/>
              <a:buFont typeface="Montserrat"/>
              <a:buAutoNum type="arabicPeriod"/>
            </a:pPr>
            <a:r>
              <a:rPr lang="uk" b="1">
                <a:solidFill>
                  <a:schemeClr val="dk1"/>
                </a:solidFill>
                <a:latin typeface="Montserrat"/>
                <a:ea typeface="Montserrat"/>
                <a:cs typeface="Montserrat"/>
                <a:sym typeface="Montserrat"/>
              </a:rPr>
              <a:t>Обрати електронний майданчик</a:t>
            </a:r>
            <a:endParaRPr b="1">
              <a:solidFill>
                <a:schemeClr val="dk1"/>
              </a:solidFill>
              <a:latin typeface="Montserrat"/>
              <a:ea typeface="Montserrat"/>
              <a:cs typeface="Montserrat"/>
              <a:sym typeface="Montserrat"/>
            </a:endParaRPr>
          </a:p>
          <a:p>
            <a:pPr marL="342900" lvl="1" indent="-177800" algn="just" rtl="0">
              <a:lnSpc>
                <a:spcPct val="115000"/>
              </a:lnSpc>
              <a:spcBef>
                <a:spcPts val="400"/>
              </a:spcBef>
              <a:spcAft>
                <a:spcPts val="0"/>
              </a:spcAft>
              <a:buClr>
                <a:schemeClr val="dk1"/>
              </a:buClr>
              <a:buSzPts val="1400"/>
              <a:buFont typeface="Montserrat"/>
              <a:buAutoNum type="arabicPeriod"/>
            </a:pPr>
            <a:r>
              <a:rPr lang="uk">
                <a:solidFill>
                  <a:schemeClr val="dk1"/>
                </a:solidFill>
                <a:latin typeface="Montserrat"/>
                <a:ea typeface="Montserrat"/>
                <a:cs typeface="Montserrat"/>
                <a:sym typeface="Montserrat"/>
              </a:rPr>
              <a:t>будь-який на власний розсуд</a:t>
            </a:r>
            <a:endParaRPr>
              <a:solidFill>
                <a:schemeClr val="dk1"/>
              </a:solidFill>
              <a:latin typeface="Montserrat"/>
              <a:ea typeface="Montserrat"/>
              <a:cs typeface="Montserrat"/>
              <a:sym typeface="Montserrat"/>
            </a:endParaRPr>
          </a:p>
          <a:p>
            <a:pPr marL="342900" lvl="1" indent="-177800" algn="just" rtl="0">
              <a:lnSpc>
                <a:spcPct val="115000"/>
              </a:lnSpc>
              <a:spcBef>
                <a:spcPts val="400"/>
              </a:spcBef>
              <a:spcAft>
                <a:spcPts val="0"/>
              </a:spcAft>
              <a:buClr>
                <a:schemeClr val="dk1"/>
              </a:buClr>
              <a:buSzPts val="1400"/>
              <a:buFont typeface="Montserrat"/>
              <a:buAutoNum type="arabicPeriod"/>
            </a:pPr>
            <a:r>
              <a:rPr lang="uk">
                <a:solidFill>
                  <a:schemeClr val="dk1"/>
                </a:solidFill>
                <a:latin typeface="Montserrat"/>
                <a:ea typeface="Montserrat"/>
                <a:cs typeface="Montserrat"/>
                <a:sym typeface="Montserrat"/>
              </a:rPr>
              <a:t>можна декілька майданчиків</a:t>
            </a:r>
            <a:endParaRPr>
              <a:solidFill>
                <a:schemeClr val="dk1"/>
              </a:solidFill>
              <a:latin typeface="Montserrat"/>
              <a:ea typeface="Montserrat"/>
              <a:cs typeface="Montserrat"/>
              <a:sym typeface="Montserrat"/>
            </a:endParaRPr>
          </a:p>
          <a:p>
            <a:pPr marL="342900" lvl="0" indent="0" algn="just" rtl="0">
              <a:lnSpc>
                <a:spcPct val="115000"/>
              </a:lnSpc>
              <a:spcBef>
                <a:spcPts val="400"/>
              </a:spcBef>
              <a:spcAft>
                <a:spcPts val="0"/>
              </a:spcAft>
              <a:buNone/>
            </a:pPr>
            <a:endParaRPr>
              <a:solidFill>
                <a:schemeClr val="dk1"/>
              </a:solidFill>
              <a:latin typeface="Montserrat"/>
              <a:ea typeface="Montserrat"/>
              <a:cs typeface="Montserrat"/>
              <a:sym typeface="Montserrat"/>
            </a:endParaRPr>
          </a:p>
          <a:p>
            <a:pPr marL="177800" lvl="0" indent="-177800" algn="just" rtl="0">
              <a:lnSpc>
                <a:spcPct val="115000"/>
              </a:lnSpc>
              <a:spcBef>
                <a:spcPts val="400"/>
              </a:spcBef>
              <a:spcAft>
                <a:spcPts val="0"/>
              </a:spcAft>
              <a:buClr>
                <a:schemeClr val="dk1"/>
              </a:buClr>
              <a:buSzPts val="1400"/>
              <a:buFont typeface="Montserrat"/>
              <a:buAutoNum type="arabicPeriod"/>
            </a:pPr>
            <a:r>
              <a:rPr lang="uk" b="1">
                <a:solidFill>
                  <a:schemeClr val="dk1"/>
                </a:solidFill>
                <a:latin typeface="Montserrat"/>
                <a:ea typeface="Montserrat"/>
                <a:cs typeface="Montserrat"/>
                <a:sym typeface="Montserrat"/>
              </a:rPr>
              <a:t>Укласти договір про організацію та проведення земельних торгів</a:t>
            </a:r>
            <a:endParaRPr b="1">
              <a:solidFill>
                <a:schemeClr val="dk1"/>
              </a:solidFill>
              <a:latin typeface="Montserrat"/>
              <a:ea typeface="Montserrat"/>
              <a:cs typeface="Montserrat"/>
              <a:sym typeface="Montserrat"/>
            </a:endParaRPr>
          </a:p>
          <a:p>
            <a:pPr marL="342900" lvl="1" indent="-177800" algn="just" rtl="0">
              <a:lnSpc>
                <a:spcPct val="115000"/>
              </a:lnSpc>
              <a:spcBef>
                <a:spcPts val="400"/>
              </a:spcBef>
              <a:spcAft>
                <a:spcPts val="0"/>
              </a:spcAft>
              <a:buClr>
                <a:schemeClr val="dk1"/>
              </a:buClr>
              <a:buSzPts val="1400"/>
              <a:buFont typeface="Montserrat"/>
              <a:buAutoNum type="arabicPeriod"/>
            </a:pPr>
            <a:r>
              <a:rPr lang="uk">
                <a:solidFill>
                  <a:schemeClr val="dk1"/>
                </a:solidFill>
                <a:latin typeface="Montserrat"/>
                <a:ea typeface="Montserrat"/>
                <a:cs typeface="Montserrat"/>
                <a:sym typeface="Montserrat"/>
              </a:rPr>
              <a:t>у кожного майданчика свій</a:t>
            </a:r>
            <a:endParaRPr>
              <a:solidFill>
                <a:schemeClr val="dk1"/>
              </a:solidFill>
              <a:latin typeface="Montserrat"/>
              <a:ea typeface="Montserrat"/>
              <a:cs typeface="Montserrat"/>
              <a:sym typeface="Montserrat"/>
            </a:endParaRPr>
          </a:p>
          <a:p>
            <a:pPr marL="342900" lvl="1" indent="-177800" algn="just" rtl="0">
              <a:lnSpc>
                <a:spcPct val="115000"/>
              </a:lnSpc>
              <a:spcBef>
                <a:spcPts val="400"/>
              </a:spcBef>
              <a:spcAft>
                <a:spcPts val="0"/>
              </a:spcAft>
              <a:buClr>
                <a:schemeClr val="dk1"/>
              </a:buClr>
              <a:buSzPts val="1400"/>
              <a:buFont typeface="Montserrat"/>
              <a:buAutoNum type="arabicPeriod"/>
            </a:pPr>
            <a:r>
              <a:rPr lang="uk">
                <a:solidFill>
                  <a:schemeClr val="dk1"/>
                </a:solidFill>
                <a:latin typeface="Montserrat"/>
                <a:ea typeface="Montserrat"/>
                <a:cs typeface="Montserrat"/>
                <a:sym typeface="Montserrat"/>
              </a:rPr>
              <a:t>по суті це договір про доступ до ЕТС</a:t>
            </a:r>
            <a:endParaRPr>
              <a:solidFill>
                <a:schemeClr val="dk1"/>
              </a:solidFill>
              <a:latin typeface="Montserrat"/>
              <a:ea typeface="Montserrat"/>
              <a:cs typeface="Montserrat"/>
              <a:sym typeface="Montserrat"/>
            </a:endParaRPr>
          </a:p>
          <a:p>
            <a:pPr marL="342900" lvl="1" indent="-177800" algn="just" rtl="0">
              <a:lnSpc>
                <a:spcPct val="115000"/>
              </a:lnSpc>
              <a:spcBef>
                <a:spcPts val="400"/>
              </a:spcBef>
              <a:spcAft>
                <a:spcPts val="0"/>
              </a:spcAft>
              <a:buClr>
                <a:schemeClr val="dk1"/>
              </a:buClr>
              <a:buSzPts val="1400"/>
              <a:buFont typeface="Montserrat"/>
              <a:buAutoNum type="arabicPeriod"/>
            </a:pPr>
            <a:r>
              <a:rPr lang="uk">
                <a:solidFill>
                  <a:schemeClr val="dk1"/>
                </a:solidFill>
                <a:latin typeface="Montserrat"/>
                <a:ea typeface="Montserrat"/>
                <a:cs typeface="Montserrat"/>
                <a:sym typeface="Montserrat"/>
              </a:rPr>
              <a:t>це безкоштовно</a:t>
            </a:r>
            <a:endParaRPr>
              <a:solidFill>
                <a:schemeClr val="dk1"/>
              </a:solidFill>
              <a:latin typeface="Montserrat"/>
              <a:ea typeface="Montserrat"/>
              <a:cs typeface="Montserrat"/>
              <a:sym typeface="Montserrat"/>
            </a:endParaRPr>
          </a:p>
          <a:p>
            <a:pPr marL="342900" lvl="0" indent="0" algn="just" rtl="0">
              <a:lnSpc>
                <a:spcPct val="115000"/>
              </a:lnSpc>
              <a:spcBef>
                <a:spcPts val="400"/>
              </a:spcBef>
              <a:spcAft>
                <a:spcPts val="0"/>
              </a:spcAft>
              <a:buNone/>
            </a:pPr>
            <a:endParaRPr>
              <a:solidFill>
                <a:schemeClr val="dk1"/>
              </a:solidFill>
              <a:latin typeface="Montserrat"/>
              <a:ea typeface="Montserrat"/>
              <a:cs typeface="Montserrat"/>
              <a:sym typeface="Montserrat"/>
            </a:endParaRPr>
          </a:p>
          <a:p>
            <a:pPr marL="177800" lvl="0" indent="-177800" algn="just" rtl="0">
              <a:lnSpc>
                <a:spcPct val="115000"/>
              </a:lnSpc>
              <a:spcBef>
                <a:spcPts val="400"/>
              </a:spcBef>
              <a:spcAft>
                <a:spcPts val="0"/>
              </a:spcAft>
              <a:buClr>
                <a:schemeClr val="dk1"/>
              </a:buClr>
              <a:buSzPts val="1400"/>
              <a:buFont typeface="Montserrat"/>
              <a:buAutoNum type="arabicPeriod"/>
            </a:pPr>
            <a:r>
              <a:rPr lang="uk" b="1">
                <a:solidFill>
                  <a:schemeClr val="dk1"/>
                </a:solidFill>
                <a:latin typeface="Montserrat"/>
                <a:ea typeface="Montserrat"/>
                <a:cs typeface="Montserrat"/>
                <a:sym typeface="Montserrat"/>
              </a:rPr>
              <a:t>Підготувати документи на лот</a:t>
            </a:r>
            <a:endParaRPr b="1">
              <a:solidFill>
                <a:schemeClr val="dk1"/>
              </a:solidFill>
              <a:latin typeface="Montserrat"/>
              <a:ea typeface="Montserrat"/>
              <a:cs typeface="Montserrat"/>
              <a:sym typeface="Montserrat"/>
            </a:endParaRPr>
          </a:p>
          <a:p>
            <a:pPr marL="0" lvl="0" indent="0" algn="just" rtl="0">
              <a:lnSpc>
                <a:spcPct val="115000"/>
              </a:lnSpc>
              <a:spcBef>
                <a:spcPts val="400"/>
              </a:spcBef>
              <a:spcAft>
                <a:spcPts val="400"/>
              </a:spcAft>
              <a:buNone/>
            </a:pPr>
            <a:r>
              <a:rPr lang="uk">
                <a:solidFill>
                  <a:schemeClr val="dk1"/>
                </a:solidFill>
                <a:latin typeface="Montserrat"/>
                <a:ea typeface="Montserrat"/>
                <a:cs typeface="Montserrat"/>
                <a:sym typeface="Montserrat"/>
              </a:rPr>
              <a:t>ст. 136 ЗКУ: “Фінансування підготовки лотів до проведення земельних торгів забезпечує організатор земельних торгів.”</a:t>
            </a:r>
            <a:endParaRPr>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4"/>
          <p:cNvSpPr/>
          <p:nvPr/>
        </p:nvSpPr>
        <p:spPr>
          <a:xfrm>
            <a:off x="3234994" y="289031"/>
            <a:ext cx="5529300" cy="4543500"/>
          </a:xfrm>
          <a:prstGeom prst="roundRect">
            <a:avLst>
              <a:gd name="adj" fmla="val 5346"/>
            </a:avLst>
          </a:prstGeom>
          <a:solidFill>
            <a:srgbClr val="F2F2F2"/>
          </a:solidFill>
          <a:ln>
            <a:noFill/>
          </a:ln>
        </p:spPr>
        <p:txBody>
          <a:bodyPr spcFirstLastPara="1" wrap="square" lIns="68575" tIns="68575" rIns="68575" bIns="68575" anchor="t" anchorCtr="0">
            <a:noAutofit/>
          </a:bodyPr>
          <a:lstStyle/>
          <a:p>
            <a:pPr marL="177800" lvl="0" indent="-171450" algn="just" rtl="0">
              <a:lnSpc>
                <a:spcPct val="115000"/>
              </a:lnSpc>
              <a:spcBef>
                <a:spcPts val="0"/>
              </a:spcBef>
              <a:spcAft>
                <a:spcPts val="0"/>
              </a:spcAft>
              <a:buClr>
                <a:schemeClr val="dk1"/>
              </a:buClr>
              <a:buSzPts val="1300"/>
              <a:buFont typeface="Montserrat"/>
              <a:buAutoNum type="arabicPeriod" startAt="3"/>
            </a:pPr>
            <a:r>
              <a:rPr lang="uk" sz="1300" b="1">
                <a:solidFill>
                  <a:schemeClr val="dk1"/>
                </a:solidFill>
                <a:latin typeface="Montserrat"/>
                <a:ea typeface="Montserrat"/>
                <a:cs typeface="Montserrat"/>
                <a:sym typeface="Montserrat"/>
              </a:rPr>
              <a:t>Підготувати документи на лот:</a:t>
            </a:r>
            <a:endParaRPr sz="1300" b="1">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а) розробити документацію із землеустрою;</a:t>
            </a:r>
            <a:endParaRPr>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б) забезпечити державну реєстрацію земельної ділянки;</a:t>
            </a:r>
            <a:endParaRPr>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в) забезпечити державну реєстрацію речового права на земельну ділянку;</a:t>
            </a:r>
            <a:endParaRPr>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г) отримати витяг про нормативну грошову оцінку ділянки;</a:t>
            </a:r>
            <a:endParaRPr>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ґ) підготувати </a:t>
            </a:r>
            <a:r>
              <a:rPr lang="uk" b="1">
                <a:solidFill>
                  <a:schemeClr val="dk1"/>
                </a:solidFill>
                <a:latin typeface="Montserrat"/>
                <a:ea typeface="Montserrat"/>
                <a:cs typeface="Montserrat"/>
                <a:sym typeface="Montserrat"/>
              </a:rPr>
              <a:t>фото земельної ділянки;</a:t>
            </a:r>
            <a:endParaRPr b="1">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д) підготувати </a:t>
            </a:r>
            <a:r>
              <a:rPr lang="uk" b="1">
                <a:solidFill>
                  <a:schemeClr val="dk1"/>
                </a:solidFill>
                <a:latin typeface="Montserrat"/>
                <a:ea typeface="Montserrat"/>
                <a:cs typeface="Montserrat"/>
                <a:sym typeface="Montserrat"/>
              </a:rPr>
              <a:t>проект договору оренди земельної ділянки.</a:t>
            </a:r>
            <a:endParaRPr b="1">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е) встановити стартову річну орендну плату за користування земельною ділянкою, яка </a:t>
            </a:r>
            <a:r>
              <a:rPr lang="uk" b="1">
                <a:solidFill>
                  <a:schemeClr val="dk1"/>
                </a:solidFill>
                <a:latin typeface="Montserrat"/>
                <a:ea typeface="Montserrat"/>
                <a:cs typeface="Montserrat"/>
                <a:sym typeface="Montserrat"/>
              </a:rPr>
              <a:t>для комунальних земель С/Г призначення НЕ може бути меншою 7 % нормативної грошової оцінки ділянки</a:t>
            </a:r>
            <a:r>
              <a:rPr lang="uk">
                <a:solidFill>
                  <a:schemeClr val="dk1"/>
                </a:solidFill>
                <a:latin typeface="Montserrat"/>
                <a:ea typeface="Montserrat"/>
                <a:cs typeface="Montserrat"/>
                <a:sym typeface="Montserrat"/>
              </a:rPr>
              <a:t>;</a:t>
            </a:r>
            <a:endParaRPr>
              <a:solidFill>
                <a:schemeClr val="dk1"/>
              </a:solidFill>
              <a:latin typeface="Montserrat"/>
              <a:ea typeface="Montserrat"/>
              <a:cs typeface="Montserrat"/>
              <a:sym typeface="Montserrat"/>
            </a:endParaRPr>
          </a:p>
          <a:p>
            <a:pPr marL="0" lvl="0" indent="0" algn="just" rtl="0">
              <a:lnSpc>
                <a:spcPct val="115000"/>
              </a:lnSpc>
              <a:spcBef>
                <a:spcPts val="400"/>
              </a:spcBef>
              <a:spcAft>
                <a:spcPts val="0"/>
              </a:spcAft>
              <a:buNone/>
            </a:pPr>
            <a:r>
              <a:rPr lang="uk">
                <a:solidFill>
                  <a:schemeClr val="dk1"/>
                </a:solidFill>
                <a:latin typeface="Montserrat"/>
                <a:ea typeface="Montserrat"/>
                <a:cs typeface="Montserrat"/>
                <a:sym typeface="Montserrat"/>
              </a:rPr>
              <a:t>є) </a:t>
            </a:r>
            <a:r>
              <a:rPr lang="uk" b="1">
                <a:solidFill>
                  <a:schemeClr val="dk1"/>
                </a:solidFill>
                <a:latin typeface="Montserrat"/>
                <a:ea typeface="Montserrat"/>
                <a:cs typeface="Montserrat"/>
                <a:sym typeface="Montserrat"/>
              </a:rPr>
              <a:t>визначити дату</a:t>
            </a:r>
            <a:r>
              <a:rPr lang="uk">
                <a:solidFill>
                  <a:schemeClr val="dk1"/>
                </a:solidFill>
                <a:latin typeface="Montserrat"/>
                <a:ea typeface="Montserrat"/>
                <a:cs typeface="Montserrat"/>
                <a:sym typeface="Montserrat"/>
              </a:rPr>
              <a:t> проведення земельних торгів.</a:t>
            </a:r>
            <a:endParaRPr>
              <a:solidFill>
                <a:schemeClr val="dk1"/>
              </a:solidFill>
              <a:latin typeface="Montserrat"/>
              <a:ea typeface="Montserrat"/>
              <a:cs typeface="Montserrat"/>
              <a:sym typeface="Montserrat"/>
            </a:endParaRPr>
          </a:p>
          <a:p>
            <a:pPr marL="0" lvl="0" indent="0" algn="just" rtl="0">
              <a:lnSpc>
                <a:spcPct val="115000"/>
              </a:lnSpc>
              <a:spcBef>
                <a:spcPts val="400"/>
              </a:spcBef>
              <a:spcAft>
                <a:spcPts val="400"/>
              </a:spcAft>
              <a:buNone/>
            </a:pPr>
            <a:endParaRPr sz="1300" b="1">
              <a:solidFill>
                <a:schemeClr val="dk1"/>
              </a:solidFill>
              <a:latin typeface="Montserrat"/>
              <a:ea typeface="Montserrat"/>
              <a:cs typeface="Montserrat"/>
              <a:sym typeface="Montserrat"/>
            </a:endParaRPr>
          </a:p>
        </p:txBody>
      </p:sp>
      <p:sp>
        <p:nvSpPr>
          <p:cNvPr id="195" name="Google Shape;195;p34"/>
          <p:cNvSpPr/>
          <p:nvPr/>
        </p:nvSpPr>
        <p:spPr>
          <a:xfrm>
            <a:off x="324135" y="289039"/>
            <a:ext cx="2710727" cy="4543460"/>
          </a:xfrm>
          <a:custGeom>
            <a:avLst/>
            <a:gdLst/>
            <a:ahLst/>
            <a:cxnLst/>
            <a:rect l="l" t="t" r="r" b="b"/>
            <a:pathLst>
              <a:path w="3614303" h="6057947" extrusionOk="0">
                <a:moveTo>
                  <a:pt x="273857" y="0"/>
                </a:moveTo>
                <a:lnTo>
                  <a:pt x="3340446" y="0"/>
                </a:lnTo>
                <a:cubicBezTo>
                  <a:pt x="3491693" y="0"/>
                  <a:pt x="3614303" y="122610"/>
                  <a:pt x="3614303" y="273857"/>
                </a:cubicBezTo>
                <a:lnTo>
                  <a:pt x="3614303" y="820886"/>
                </a:lnTo>
                <a:lnTo>
                  <a:pt x="3614303" y="1369255"/>
                </a:lnTo>
                <a:lnTo>
                  <a:pt x="3614303" y="1642442"/>
                </a:lnTo>
                <a:lnTo>
                  <a:pt x="3614303" y="1916284"/>
                </a:lnTo>
                <a:lnTo>
                  <a:pt x="3614303" y="2207760"/>
                </a:lnTo>
                <a:lnTo>
                  <a:pt x="3614303" y="2737840"/>
                </a:lnTo>
                <a:lnTo>
                  <a:pt x="3614303" y="2754789"/>
                </a:lnTo>
                <a:lnTo>
                  <a:pt x="3614303" y="3303158"/>
                </a:lnTo>
                <a:lnTo>
                  <a:pt x="3614303" y="3576345"/>
                </a:lnTo>
                <a:lnTo>
                  <a:pt x="3614303" y="3850187"/>
                </a:lnTo>
                <a:lnTo>
                  <a:pt x="3614303" y="4671743"/>
                </a:lnTo>
                <a:lnTo>
                  <a:pt x="3613449" y="4680218"/>
                </a:lnTo>
                <a:lnTo>
                  <a:pt x="3614303" y="4688692"/>
                </a:lnTo>
                <a:lnTo>
                  <a:pt x="3614303" y="5784090"/>
                </a:lnTo>
                <a:cubicBezTo>
                  <a:pt x="3614303" y="5935337"/>
                  <a:pt x="3491693" y="6057947"/>
                  <a:pt x="3340446" y="6057947"/>
                </a:cubicBezTo>
                <a:lnTo>
                  <a:pt x="273857" y="6057947"/>
                </a:lnTo>
                <a:cubicBezTo>
                  <a:pt x="122610" y="6057947"/>
                  <a:pt x="0" y="5935337"/>
                  <a:pt x="0" y="5784090"/>
                </a:cubicBezTo>
                <a:lnTo>
                  <a:pt x="0" y="4688692"/>
                </a:lnTo>
                <a:lnTo>
                  <a:pt x="854" y="4680217"/>
                </a:lnTo>
                <a:lnTo>
                  <a:pt x="0" y="4671743"/>
                </a:lnTo>
                <a:lnTo>
                  <a:pt x="0" y="3850187"/>
                </a:lnTo>
                <a:lnTo>
                  <a:pt x="0" y="3576345"/>
                </a:lnTo>
                <a:lnTo>
                  <a:pt x="0" y="3303159"/>
                </a:lnTo>
                <a:lnTo>
                  <a:pt x="0" y="3303158"/>
                </a:lnTo>
                <a:lnTo>
                  <a:pt x="0" y="2754789"/>
                </a:lnTo>
                <a:lnTo>
                  <a:pt x="0" y="2737840"/>
                </a:lnTo>
                <a:lnTo>
                  <a:pt x="0" y="2207760"/>
                </a:lnTo>
                <a:lnTo>
                  <a:pt x="0" y="1916284"/>
                </a:lnTo>
                <a:lnTo>
                  <a:pt x="0" y="1642442"/>
                </a:lnTo>
                <a:lnTo>
                  <a:pt x="0" y="1369256"/>
                </a:lnTo>
                <a:lnTo>
                  <a:pt x="0" y="1369255"/>
                </a:lnTo>
                <a:lnTo>
                  <a:pt x="0" y="273857"/>
                </a:lnTo>
                <a:cubicBezTo>
                  <a:pt x="0" y="122610"/>
                  <a:pt x="122610" y="0"/>
                  <a:pt x="273857" y="0"/>
                </a:cubicBezTo>
                <a:close/>
              </a:path>
            </a:pathLst>
          </a:custGeom>
          <a:gradFill>
            <a:gsLst>
              <a:gs pos="0">
                <a:srgbClr val="422504"/>
              </a:gs>
              <a:gs pos="9000">
                <a:srgbClr val="422504"/>
              </a:gs>
              <a:gs pos="46000">
                <a:schemeClr val="dk1"/>
              </a:gs>
              <a:gs pos="92000">
                <a:srgbClr val="340073"/>
              </a:gs>
              <a:gs pos="100000">
                <a:srgbClr val="340073"/>
              </a:gs>
            </a:gsLst>
            <a:lin ang="13800146" scaled="0"/>
          </a:gradFill>
          <a:ln>
            <a:noFill/>
          </a:ln>
        </p:spPr>
        <p:txBody>
          <a:bodyPr spcFirstLastPara="1" wrap="square" lIns="270000" tIns="270000" rIns="270000" bIns="270000" anchor="t" anchorCtr="0">
            <a:noAutofit/>
          </a:bodyPr>
          <a:lstStyle/>
          <a:p>
            <a:pPr marL="0" lvl="0" indent="0" algn="l" rtl="0">
              <a:lnSpc>
                <a:spcPct val="115000"/>
              </a:lnSpc>
              <a:spcBef>
                <a:spcPts val="0"/>
              </a:spcBef>
              <a:spcAft>
                <a:spcPts val="0"/>
              </a:spcAft>
              <a:buClr>
                <a:schemeClr val="dk1"/>
              </a:buClr>
              <a:buSzPts val="2700"/>
              <a:buFont typeface="Arial"/>
              <a:buNone/>
            </a:pPr>
            <a:r>
              <a:rPr lang="uk" sz="1900" b="1">
                <a:solidFill>
                  <a:schemeClr val="lt1"/>
                </a:solidFill>
                <a:latin typeface="Montserrat"/>
                <a:ea typeface="Montserrat"/>
                <a:cs typeface="Montserrat"/>
                <a:sym typeface="Montserrat"/>
              </a:rPr>
              <a:t>Підготовка </a:t>
            </a:r>
            <a:br>
              <a:rPr lang="uk" sz="1900" b="1">
                <a:solidFill>
                  <a:schemeClr val="lt1"/>
                </a:solidFill>
                <a:latin typeface="Montserrat"/>
                <a:ea typeface="Montserrat"/>
                <a:cs typeface="Montserrat"/>
                <a:sym typeface="Montserrat"/>
              </a:rPr>
            </a:br>
            <a:r>
              <a:rPr lang="uk" sz="1900" b="1">
                <a:solidFill>
                  <a:schemeClr val="lt1"/>
                </a:solidFill>
                <a:latin typeface="Montserrat"/>
                <a:ea typeface="Montserrat"/>
                <a:cs typeface="Montserrat"/>
                <a:sym typeface="Montserrat"/>
              </a:rPr>
              <a:t>до проведення торгів</a:t>
            </a:r>
            <a:endParaRPr sz="1900" b="0" i="0" u="none" strike="noStrike" cap="none">
              <a:solidFill>
                <a:schemeClr val="lt1"/>
              </a:solidFill>
              <a:latin typeface="Montserrat SemiBold"/>
              <a:ea typeface="Montserrat SemiBold"/>
              <a:cs typeface="Montserrat SemiBold"/>
              <a:sym typeface="Montserrat SemiBold"/>
            </a:endParaRPr>
          </a:p>
        </p:txBody>
      </p:sp>
      <p:pic>
        <p:nvPicPr>
          <p:cNvPr id="196" name="Google Shape;196;p34"/>
          <p:cNvPicPr preferRelativeResize="0"/>
          <p:nvPr/>
        </p:nvPicPr>
        <p:blipFill rotWithShape="1">
          <a:blip r:embed="rId3">
            <a:alphaModFix/>
          </a:blip>
          <a:srcRect/>
          <a:stretch/>
        </p:blipFill>
        <p:spPr>
          <a:xfrm>
            <a:off x="577075" y="4012907"/>
            <a:ext cx="1973767" cy="54204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Экран (16:9)</PresentationFormat>
  <Paragraphs>125</Paragraphs>
  <Slides>17</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17</vt:i4>
      </vt:variant>
    </vt:vector>
  </HeadingPairs>
  <TitlesOfParts>
    <vt:vector size="26" baseType="lpstr">
      <vt:lpstr>Open Sans</vt:lpstr>
      <vt:lpstr>Oswald</vt:lpstr>
      <vt:lpstr>Arial</vt:lpstr>
      <vt:lpstr>Montserrat SemiBold</vt:lpstr>
      <vt:lpstr>Montserrat Medium</vt:lpstr>
      <vt:lpstr>Calibri</vt:lpstr>
      <vt:lpstr>Montserrat</vt:lpstr>
      <vt:lpstr>Simple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портал системи:  prozorro.sale  електронна скринька: info@prozorro.sale  екстрений телефон: +38068-924-27-54</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Татьяна Медведская</cp:lastModifiedBy>
  <cp:revision>1</cp:revision>
  <dcterms:modified xsi:type="dcterms:W3CDTF">2022-11-29T13:29:48Z</dcterms:modified>
</cp:coreProperties>
</file>