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50"/>
  </p:notesMasterIdLst>
  <p:handoutMasterIdLst>
    <p:handoutMasterId r:id="rId51"/>
  </p:handoutMasterIdLst>
  <p:sldIdLst>
    <p:sldId id="414" r:id="rId3"/>
    <p:sldId id="417" r:id="rId4"/>
    <p:sldId id="424" r:id="rId5"/>
    <p:sldId id="419" r:id="rId6"/>
    <p:sldId id="418" r:id="rId7"/>
    <p:sldId id="420" r:id="rId8"/>
    <p:sldId id="421" r:id="rId9"/>
    <p:sldId id="422" r:id="rId10"/>
    <p:sldId id="425" r:id="rId11"/>
    <p:sldId id="393" r:id="rId12"/>
    <p:sldId id="413" r:id="rId13"/>
    <p:sldId id="412" r:id="rId14"/>
    <p:sldId id="408" r:id="rId15"/>
    <p:sldId id="409" r:id="rId16"/>
    <p:sldId id="405" r:id="rId17"/>
    <p:sldId id="406" r:id="rId18"/>
    <p:sldId id="401" r:id="rId19"/>
    <p:sldId id="403" r:id="rId20"/>
    <p:sldId id="396" r:id="rId21"/>
    <p:sldId id="397" r:id="rId22"/>
    <p:sldId id="392" r:id="rId23"/>
    <p:sldId id="399" r:id="rId24"/>
    <p:sldId id="334" r:id="rId25"/>
    <p:sldId id="326" r:id="rId26"/>
    <p:sldId id="404" r:id="rId27"/>
    <p:sldId id="410" r:id="rId28"/>
    <p:sldId id="416" r:id="rId29"/>
    <p:sldId id="415" r:id="rId30"/>
    <p:sldId id="407" r:id="rId31"/>
    <p:sldId id="349" r:id="rId32"/>
    <p:sldId id="308" r:id="rId33"/>
    <p:sldId id="400" r:id="rId34"/>
    <p:sldId id="333" r:id="rId35"/>
    <p:sldId id="370" r:id="rId36"/>
    <p:sldId id="306" r:id="rId37"/>
    <p:sldId id="369" r:id="rId38"/>
    <p:sldId id="331" r:id="rId39"/>
    <p:sldId id="386" r:id="rId40"/>
    <p:sldId id="389" r:id="rId41"/>
    <p:sldId id="337" r:id="rId42"/>
    <p:sldId id="336" r:id="rId43"/>
    <p:sldId id="338" r:id="rId44"/>
    <p:sldId id="339" r:id="rId45"/>
    <p:sldId id="340" r:id="rId46"/>
    <p:sldId id="341" r:id="rId47"/>
    <p:sldId id="343" r:id="rId48"/>
    <p:sldId id="344" r:id="rId49"/>
  </p:sldIdLst>
  <p:sldSz cx="12192000" cy="6858000"/>
  <p:notesSz cx="6888163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162" autoAdjust="0"/>
  </p:normalViewPr>
  <p:slideViewPr>
    <p:cSldViewPr snapToGrid="0">
      <p:cViewPr>
        <p:scale>
          <a:sx n="76" d="100"/>
          <a:sy n="76" d="100"/>
        </p:scale>
        <p:origin x="211" y="3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32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352A648-63F3-487F-A807-6D10CE7C8919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A0C14D1-B0AC-4F12-82FA-F801227292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453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AEA3A31-8853-4E2E-8EA1-25697BC09FAE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743B893-88A3-4E54-8AB7-A0918BB5FD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40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85D0A6-5DBD-4645-AF9F-356A7E6D03B5}" type="datetime1">
              <a:rPr lang="en-GB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43B893-88A3-4E54-8AB7-A0918BB5FD4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3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397A1A33-6582-491E-9A2D-67BBE70A6524}" type="slidenum">
              <a:rPr lang="ru-RU" sz="1400">
                <a:solidFill>
                  <a:prstClr val="black"/>
                </a:solidFill>
                <a:latin typeface="Calibri"/>
              </a:rPr>
              <a:pPr defTabSz="966064">
                <a:defRPr/>
              </a:pPr>
              <a:t>24</a:t>
            </a:fld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06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08/12/2016</a:t>
            </a:r>
            <a:endParaRPr lang="lt-L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Transition from Cost-plus tariffs to Incentive-based Pricing – District Heating Ukraine</a:t>
            </a:r>
            <a:endParaRPr lang="lt-L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556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82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0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3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5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77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6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08/12/2016</a:t>
            </a:r>
            <a:endParaRPr lang="lt-L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Transition from Cost-plus tariffs to Incentive-based Pricing – District Heating Ukraine</a:t>
            </a:r>
            <a:endParaRPr lang="lt-L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499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08/12/2016</a:t>
            </a:r>
            <a:endParaRPr lang="lt-L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Transition from Cost-plus tariffs to Incentive-based Pricing – District Heating Ukraine</a:t>
            </a:r>
            <a:endParaRPr lang="lt-L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043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dirty="0"/>
              <a:t>08/12/2016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dirty="0"/>
              <a:t>Transition from Cost-plus tariffs to Incentive-based Pricing – District Heating Ukraine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51971-04BE-48C0-B8CA-014A22D7B1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568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0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7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1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05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7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/>
              <a:t>Inception</a:t>
            </a:r>
            <a:r>
              <a:rPr lang="fr-FR" dirty="0"/>
              <a:t> Phase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08/12/2016</a:t>
            </a:r>
            <a:endParaRPr lang="lt-L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Transition from Cost-plus tariffs to Incentive-based Pricing – District Heating Ukraine</a:t>
            </a:r>
            <a:endParaRPr lang="lt-L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D23D9-A6FA-43A4-9F1B-805AEC2908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50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A8DEAD-7C32-4F40-8107-F9EA6F7531E4}" type="datetimeFigureOut">
              <a:rPr lang="ru-RU" smtClean="0"/>
              <a:t>07.11.2017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08F59E7-FD1B-4735-BA5A-F3521765F1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9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9397"/>
            <a:ext cx="10972800" cy="3245475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4000" b="1" cap="all" dirty="0" smtClean="0"/>
              <a:t>Методика ТАРИФООБРАЗОВАНИЯ И СТРАТЕГИЯ РЕШЕНИЯ ПРОБЛЕМ ЦТ в УКРАИНЕ</a:t>
            </a:r>
            <a:endParaRPr lang="ru-RU" sz="3400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220" y="3953813"/>
            <a:ext cx="10436180" cy="172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Жан-Люк Поже</a:t>
            </a:r>
            <a:r>
              <a:rPr lang="ru-RU" sz="2600" dirty="0"/>
              <a:t>, доктор экономических наук, руководитель проекта</a:t>
            </a:r>
          </a:p>
          <a:p>
            <a:pPr marL="0" indent="0">
              <a:buNone/>
            </a:pPr>
            <a:r>
              <a:rPr lang="ru-RU" sz="2600" b="1" dirty="0"/>
              <a:t>Валдас </a:t>
            </a:r>
            <a:r>
              <a:rPr lang="ru-RU" sz="2600" b="1" dirty="0" smtClean="0"/>
              <a:t>Лукощявичюс</a:t>
            </a:r>
            <a:r>
              <a:rPr lang="ru-RU" sz="2600" dirty="0"/>
              <a:t>, доктор технических наук, ключевой эксперт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08/11/2017</a:t>
            </a:r>
            <a:endParaRPr lang="lt-L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1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35" y="6227651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318162" y="6227651"/>
            <a:ext cx="4629067" cy="47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8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5AB6E5-8173-4661-A83E-A28528DC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304783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ПОЛОЖЕНИЕ ЦТ В ПОСТ-ПЛАНОВЫХ СТРАНАХ ЕС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153EE7-ED16-46C8-94A3-91DF8F806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Природный газ заменяется твердым топливом (биомасса, отходы, торф, солома...)</a:t>
            </a:r>
          </a:p>
          <a:p>
            <a:r>
              <a:rPr lang="ru-RU" dirty="0" smtClean="0"/>
              <a:t>Устанавливается конденсационные котлы и экономайзеры</a:t>
            </a:r>
          </a:p>
          <a:p>
            <a:r>
              <a:rPr lang="ru-RU" dirty="0" smtClean="0"/>
              <a:t>Установлены ИТП вместо групповых тепловых пунктов (ГТП)</a:t>
            </a:r>
          </a:p>
          <a:p>
            <a:r>
              <a:rPr lang="ru-RU" dirty="0" smtClean="0"/>
              <a:t>Замена трубопроводов (30-40 %)</a:t>
            </a:r>
          </a:p>
          <a:p>
            <a:r>
              <a:rPr lang="ru-RU" dirty="0" smtClean="0"/>
              <a:t>100 % входные приборы измерения тепла</a:t>
            </a:r>
          </a:p>
          <a:p>
            <a:r>
              <a:rPr lang="ru-RU" dirty="0" smtClean="0"/>
              <a:t> Внедряются телеметрические системы контроля и управления...</a:t>
            </a:r>
          </a:p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BDFC47-780B-4607-9EEE-7C0C98A3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08/11/2017</a:t>
            </a:r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F0CA28-77B3-4DDD-B7FC-C1EE2C37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10</a:t>
            </a:fld>
            <a:endParaRPr lang="lt-LT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636608" y="6356351"/>
            <a:ext cx="3173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41" y="6371685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209881"/>
            <a:ext cx="3860800" cy="455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2787705-107C-4A64-8199-7138E444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r>
              <a:rPr lang="ru-RU" altLang="ru-RU" dirty="0"/>
              <a:t>08/12/2016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7DA21E-736B-420E-A00C-4A9B845B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B2B51971-04BE-48C0-B8CA-014A22D7B1C2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FC0E42-A8CB-4029-970D-80B9F932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20" y="2583694"/>
            <a:ext cx="6159614" cy="4274306"/>
          </a:xfrm>
          <a:prstGeom prst="rect">
            <a:avLst/>
          </a:prstGeom>
        </p:spPr>
      </p:pic>
      <p:pic>
        <p:nvPicPr>
          <p:cNvPr id="6" name="Paveikslėlis 3">
            <a:extLst>
              <a:ext uri="{FF2B5EF4-FFF2-40B4-BE49-F238E27FC236}">
                <a16:creationId xmlns="" xmlns:a16="http://schemas.microsoft.com/office/drawing/2014/main" id="{1F89E16C-83EA-403C-9200-03ACE090D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28" y="243840"/>
            <a:ext cx="2114772" cy="2817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05D25D-E3FF-47A2-881B-536145169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99" y="0"/>
            <a:ext cx="7696201" cy="445292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56" y="6356351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3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A7E56F-9007-42C6-97AF-0B23F109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 dirty="0"/>
              <a:t>08/12/2016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1291C9-FCA9-4D97-B295-F23ABF36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dirty="0"/>
              <a:t>Transition from Cost-plus tariffs to Incentive-based Pricing – District Heating Ukraine</a:t>
            </a:r>
            <a:endParaRPr lang="ru-RU" alt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02EC50-13EC-48C3-98D6-C8110E8F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1971-04BE-48C0-B8CA-014A22D7B1C2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E4B9EB-F34B-445C-B6B6-D451310A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971"/>
            <a:ext cx="5170577" cy="3861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F5D6C4-0EC0-437D-BEF7-5ED009CE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2" y="1619673"/>
            <a:ext cx="2935810" cy="2207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70B414-A4BF-428B-BC7E-372CD5FF7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058" y="3966020"/>
            <a:ext cx="7443942" cy="2891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D2679F-7F1D-4F1C-A036-96B0A96C3A45}"/>
              </a:ext>
            </a:extLst>
          </p:cNvPr>
          <p:cNvSpPr txBox="1"/>
          <p:nvPr/>
        </p:nvSpPr>
        <p:spPr>
          <a:xfrm>
            <a:off x="5110641" y="4212772"/>
            <a:ext cx="337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Грн/Гкал = 35 х </a:t>
            </a:r>
            <a:r>
              <a:rPr lang="en-US" sz="2000" b="1" dirty="0"/>
              <a:t>EUR/MWh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9C46B86-792C-4667-95F9-3747E11AC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992" y="0"/>
            <a:ext cx="4437743" cy="3631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C3751-0BB5-47A6-9AE6-30D9AA253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442" y="35337"/>
            <a:ext cx="5034574" cy="37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</a:rPr>
              <a:t>Отношение к регулированию сектора ЦТ</a:t>
            </a:r>
            <a:endParaRPr lang="ru-RU" sz="3600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557" y="1359132"/>
            <a:ext cx="10972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Упрощение и </a:t>
            </a:r>
            <a:r>
              <a:rPr lang="ru-RU" u="sng" dirty="0" smtClean="0"/>
              <a:t>целенаправленность</a:t>
            </a:r>
            <a:r>
              <a:rPr lang="ru-RU" dirty="0" smtClean="0"/>
              <a:t> регулирования</a:t>
            </a:r>
          </a:p>
          <a:p>
            <a:r>
              <a:rPr lang="ru-RU" u="sng" dirty="0" smtClean="0"/>
              <a:t>Ответственность</a:t>
            </a:r>
            <a:r>
              <a:rPr lang="ru-RU" dirty="0" smtClean="0"/>
              <a:t> и стандарты по надежности и качеству</a:t>
            </a:r>
          </a:p>
          <a:p>
            <a:r>
              <a:rPr lang="ru-RU" dirty="0" smtClean="0"/>
              <a:t>Улучшение информативной и методологической </a:t>
            </a:r>
            <a:r>
              <a:rPr lang="ru-RU" u="sng" dirty="0" smtClean="0"/>
              <a:t>помощи </a:t>
            </a:r>
            <a:r>
              <a:rPr lang="ru-RU" dirty="0" smtClean="0"/>
              <a:t>лицензиатам, раскрытие данных, конкуренция</a:t>
            </a:r>
          </a:p>
          <a:p>
            <a:r>
              <a:rPr lang="ru-RU" dirty="0" smtClean="0"/>
              <a:t>Понятные и стабильные правила, </a:t>
            </a:r>
            <a:r>
              <a:rPr lang="ru-RU" u="sng" dirty="0" smtClean="0"/>
              <a:t>прогнозируемые решения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Цель: повышение </a:t>
            </a:r>
            <a:r>
              <a:rPr lang="ru-RU" u="sng" dirty="0" smtClean="0">
                <a:solidFill>
                  <a:srgbClr val="0070C0"/>
                </a:solidFill>
              </a:rPr>
              <a:t>экономической мотивации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b="1" i="1" u="sng" dirty="0" smtClean="0">
                <a:solidFill>
                  <a:srgbClr val="0070C0"/>
                </a:solidFill>
              </a:rPr>
              <a:t>движение к саморегулирующей конкурентоспособной деятельности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r>
              <a:rPr lang="ru-RU" dirty="0" smtClean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13</a:t>
            </a:fld>
            <a:endParaRPr lang="lt-L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766" y="6353174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7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FA90A-0F52-49ED-B12A-FB3DF588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СОСТОЯНИЕ СЕКТОРА ЦТ В УКРАИНЕ...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3912D9-9EFE-4184-A98A-ACA2B6F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ехническое состояние 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??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Проблематичность инвестиций ???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Тарифное регулирование ????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за потребленную тепловую энергию ?????</a:t>
            </a:r>
            <a:endParaRPr lang="ru-RU" sz="2400" dirty="0" smtClean="0"/>
          </a:p>
          <a:p>
            <a:pPr marL="0" indent="0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- Долг за газ со штрафами и пенями </a:t>
            </a:r>
            <a:r>
              <a:rPr lang="ru-RU" sz="3500" b="1" dirty="0" smtClean="0">
                <a:solidFill>
                  <a:srgbClr val="C00000"/>
                </a:solidFill>
              </a:rPr>
              <a:t>15,1 млрд. грн. </a:t>
            </a:r>
            <a:r>
              <a:rPr lang="ru-RU" sz="3000" dirty="0" smtClean="0">
                <a:solidFill>
                  <a:srgbClr val="C00000"/>
                </a:solidFill>
              </a:rPr>
              <a:t>(2016/2017)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12,6 млрд. грн. </a:t>
            </a:r>
            <a:r>
              <a:rPr lang="ru-RU" sz="3000" dirty="0" smtClean="0">
                <a:solidFill>
                  <a:srgbClr val="C00000"/>
                </a:solidFill>
              </a:rPr>
              <a:t>накопились в 2011-2014 году... </a:t>
            </a: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- ИДУТ ПРОЦЕССЫ ДЕЗИНТЕГРАЦИИ СИСТЕМ ЦТ</a:t>
            </a:r>
          </a:p>
          <a:p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3EFC5-3E3D-4A4A-88B6-D06D6F47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08/11/2017</a:t>
            </a:r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4842B-CA6B-4CF7-9368-B99933A4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14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02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1139"/>
            <a:ext cx="10972800" cy="1143000"/>
          </a:xfrm>
        </p:spPr>
        <p:txBody>
          <a:bodyPr>
            <a:normAutofit/>
          </a:bodyPr>
          <a:lstStyle/>
          <a:p>
            <a:r>
              <a:rPr lang="ru-RU" sz="3400" b="1" cap="all" dirty="0" smtClean="0">
                <a:solidFill>
                  <a:srgbClr val="C00000"/>
                </a:solidFill>
              </a:rPr>
              <a:t>Основные причины появления задолженности за природный газ</a:t>
            </a:r>
            <a:endParaRPr lang="ru-RU" sz="3400" b="1" cap="all" dirty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1677322"/>
            <a:ext cx="10049814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/>
              <a:t>Низкая платежеспособность</a:t>
            </a:r>
            <a:r>
              <a:rPr lang="ru-RU" sz="2800" dirty="0" smtClean="0"/>
              <a:t> потребителей (населения) за тепловую энергию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Отсутствие </a:t>
            </a:r>
            <a:r>
              <a:rPr lang="ru-RU" sz="2800" dirty="0" smtClean="0"/>
              <a:t>у теплоснабжающих предприятий </a:t>
            </a:r>
            <a:r>
              <a:rPr lang="ru-RU" sz="2800" b="1" i="1" dirty="0" smtClean="0"/>
              <a:t>стимулов влияния</a:t>
            </a:r>
            <a:r>
              <a:rPr lang="ru-RU" sz="2800" dirty="0" smtClean="0"/>
              <a:t> на неплательщиков на законодательном уровне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Существование временной разницы </a:t>
            </a:r>
            <a:r>
              <a:rPr lang="ru-RU" sz="2800" dirty="0" smtClean="0"/>
              <a:t>между изменением цены поставки газа и стоимостью газа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Несвоевременная компенсация</a:t>
            </a:r>
            <a:r>
              <a:rPr lang="ru-RU" sz="2800" dirty="0" smtClean="0"/>
              <a:t> разницы в тарифах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Начисления поставщиками газа  штрафных санкций</a:t>
            </a:r>
            <a:r>
              <a:rPr lang="ru-RU" sz="2800" dirty="0" smtClean="0"/>
              <a:t> (пени) теплоснабжающим предприятиям при реальном отсутствии у них источников покрытия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Опаздывающие инвестиции – «деньги на ветер»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053EFC5-3E3D-4A4A-88B6-D06D6F47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094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0750"/>
            <a:ext cx="91440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0" y="494630"/>
            <a:ext cx="10025743" cy="11169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СРАВНИТЕЛЬНЫЙ АНАЛИЗ ПОВРЕЖДЕНИЙ ТРУБОПРОВОДОВ МАГИСТРАЛЬНЫХ И РАCПРЕДЕЛИТЕЛЬНЫХ СЕТЕЙ 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44613D-774F-4495-943E-365A3B89E460}"/>
              </a:ext>
            </a:extLst>
          </p:cNvPr>
          <p:cNvSpPr txBox="1"/>
          <p:nvPr/>
        </p:nvSpPr>
        <p:spPr>
          <a:xfrm>
            <a:off x="9329057" y="1817915"/>
            <a:ext cx="28629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Возраст</a:t>
            </a:r>
            <a:r>
              <a:rPr lang="ru-RU" dirty="0"/>
              <a:t>      </a:t>
            </a:r>
            <a:r>
              <a:rPr lang="ru-RU" sz="2400" b="1" i="1" dirty="0"/>
              <a:t>Число </a:t>
            </a:r>
            <a:r>
              <a:rPr lang="ru-RU" sz="2000" i="1" dirty="0"/>
              <a:t>лет</a:t>
            </a:r>
            <a:r>
              <a:rPr lang="ru-RU" sz="2400" b="1" i="1" dirty="0"/>
              <a:t>	     разрывов</a:t>
            </a:r>
            <a:r>
              <a:rPr lang="ru-RU" dirty="0"/>
              <a:t> </a:t>
            </a:r>
          </a:p>
          <a:p>
            <a:r>
              <a:rPr lang="ru-RU" dirty="0"/>
              <a:t>	         ед/10 км</a:t>
            </a:r>
            <a:endParaRPr lang="lt-LT" dirty="0"/>
          </a:p>
          <a:p>
            <a:r>
              <a:rPr lang="en-US" sz="2400" dirty="0"/>
              <a:t>10 	</a:t>
            </a:r>
            <a:r>
              <a:rPr lang="ru-RU" sz="2400" dirty="0"/>
              <a:t>	</a:t>
            </a:r>
            <a:r>
              <a:rPr lang="en-US" sz="2400" dirty="0"/>
              <a:t>1,8 </a:t>
            </a:r>
          </a:p>
          <a:p>
            <a:r>
              <a:rPr lang="en-US" sz="2400" dirty="0"/>
              <a:t>10-20 	</a:t>
            </a:r>
            <a:r>
              <a:rPr lang="ru-RU" sz="2400" dirty="0"/>
              <a:t>	</a:t>
            </a:r>
            <a:r>
              <a:rPr lang="en-US" sz="2400" dirty="0"/>
              <a:t>3,9 </a:t>
            </a:r>
          </a:p>
          <a:p>
            <a:r>
              <a:rPr lang="en-US" sz="2400" dirty="0"/>
              <a:t>20-30 	</a:t>
            </a:r>
            <a:r>
              <a:rPr lang="ru-RU" sz="2400" dirty="0"/>
              <a:t>	</a:t>
            </a:r>
            <a:r>
              <a:rPr lang="en-US" sz="2400" dirty="0"/>
              <a:t>5,2 </a:t>
            </a:r>
          </a:p>
          <a:p>
            <a:r>
              <a:rPr lang="en-US" sz="2400" dirty="0"/>
              <a:t>30-40 	</a:t>
            </a:r>
            <a:r>
              <a:rPr lang="ru-RU" sz="2400" dirty="0"/>
              <a:t>	</a:t>
            </a:r>
            <a:r>
              <a:rPr lang="en-US" sz="2400" dirty="0"/>
              <a:t>6,1 </a:t>
            </a:r>
          </a:p>
          <a:p>
            <a:r>
              <a:rPr lang="ru-RU" sz="2400" dirty="0"/>
              <a:t>более</a:t>
            </a:r>
            <a:r>
              <a:rPr lang="en-US" sz="2400" dirty="0"/>
              <a:t> 40 </a:t>
            </a:r>
            <a:r>
              <a:rPr lang="ru-RU" sz="2400" dirty="0"/>
              <a:t>	</a:t>
            </a:r>
            <a:r>
              <a:rPr lang="en-US" sz="2400" dirty="0"/>
              <a:t>13,3 </a:t>
            </a:r>
            <a:r>
              <a:rPr lang="en-US" dirty="0"/>
              <a:t>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96" y="6187117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93AA8F-6A89-414D-AB90-891E3CC2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544" y="4860915"/>
            <a:ext cx="201795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811" y="103030"/>
            <a:ext cx="10972800" cy="103996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КОНТЕКСТ  1/2</a:t>
            </a:r>
            <a:endParaRPr lang="ru-RU" sz="36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086" y="1287033"/>
            <a:ext cx="11101589" cy="452596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2600" dirty="0" smtClean="0"/>
              <a:t>Эта презентация разработана в соответствии</a:t>
            </a:r>
          </a:p>
          <a:p>
            <a:pPr marL="0" indent="0">
              <a:buClr>
                <a:schemeClr val="accent2"/>
              </a:buClr>
              <a:buSzPct val="101000"/>
              <a:buNone/>
            </a:pPr>
            <a:r>
              <a:rPr lang="ru-RU" sz="2600" dirty="0" smtClean="0"/>
              <a:t> с обсуждениями, проведенными со Всемирным Банком 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2600" dirty="0" smtClean="0"/>
              <a:t>Ситуация является </a:t>
            </a:r>
            <a:r>
              <a:rPr lang="ru-RU" sz="2600" b="1" i="1" dirty="0" smtClean="0"/>
              <a:t>критической из-за отсутствия денежных средств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2600" dirty="0" smtClean="0"/>
              <a:t>Существует </a:t>
            </a:r>
            <a:r>
              <a:rPr lang="ru-RU" sz="2600" b="1" i="1" dirty="0" smtClean="0"/>
              <a:t>значительный риск крупных аварий 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2600" b="1" i="1" dirty="0" smtClean="0"/>
              <a:t>Необходимость срочных решений </a:t>
            </a:r>
            <a:r>
              <a:rPr lang="ru-RU" sz="2600" dirty="0" smtClean="0"/>
              <a:t>для такой насущной проблемы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2600" u="sng" dirty="0" smtClean="0"/>
              <a:t>Разработана </a:t>
            </a:r>
            <a:r>
              <a:rPr lang="ru-RU" sz="2600" b="1" i="1" u="sng" dirty="0" smtClean="0"/>
              <a:t>методика стимулирующего тарифообразования </a:t>
            </a:r>
            <a:r>
              <a:rPr lang="ru-RU" sz="2600" u="sng" dirty="0" smtClean="0"/>
              <a:t>с упрощенным способом ее внедрения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2600" u="sng" dirty="0" smtClean="0"/>
              <a:t>Применима отдельно или в комбинации с недавно одобренной НКРЭКУ методикой </a:t>
            </a:r>
            <a:r>
              <a:rPr lang="ru-RU" sz="2600" dirty="0" smtClean="0"/>
              <a:t>тарифообразования на транспортировку тепла, подготовленной НКРЭКУ при содействии команды проекта USAID.</a:t>
            </a:r>
          </a:p>
          <a:p>
            <a:endParaRPr lang="ru-RU" sz="2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  <a:p>
            <a:endParaRPr lang="lt-LT" dirty="0">
              <a:solidFill>
                <a:srgbClr val="C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17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03" y="6324582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543391-6D6F-4B37-BA6E-BEC31EAF9B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0"/>
            <a:ext cx="3554528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CE8C8E-E58A-443F-9690-EC4F34BD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КОНТЕКСТ </a:t>
            </a:r>
            <a:r>
              <a:rPr lang="ru-RU" sz="36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2/2</a:t>
            </a:r>
            <a:endParaRPr lang="ru-RU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F7638D3-2950-47CF-B19E-D94E60F4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600" dirty="0" smtClean="0"/>
              <a:t>Количество предприятий ЦТ, вышедших из-под регулирования НКРЭКУ, значительно возросло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600" dirty="0" smtClean="0"/>
              <a:t>Мэры крупных городов Украины призывают к разработке методической поддержки и предоставлению помощи в установлении тарифов 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2600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ru-RU" sz="2600" dirty="0" smtClean="0"/>
              <a:t>При переходе на стимулирующее регулирование в первом переходном этапе (3 года) предлагается применять упрощенную методику: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600" dirty="0" smtClean="0"/>
              <a:t>В это время параллельно полностью разрабатывается </a:t>
            </a:r>
            <a:r>
              <a:rPr lang="ru-RU" sz="2600" b="1" i="1" dirty="0" smtClean="0"/>
              <a:t>полноценная методика стимулирующего ценообразования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600" dirty="0" smtClean="0"/>
              <a:t>в том числе с </a:t>
            </a:r>
            <a:r>
              <a:rPr lang="ru-RU" sz="2600" b="1" i="1" dirty="0" smtClean="0"/>
              <a:t>необходимыми правовыми поправками</a:t>
            </a:r>
            <a:r>
              <a:rPr lang="ru-RU" sz="2600" dirty="0" smtClean="0"/>
              <a:t>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600" b="1" i="1" dirty="0" smtClean="0">
                <a:solidFill>
                  <a:srgbClr val="0070C0"/>
                </a:solidFill>
              </a:rPr>
              <a:t>Методика является универсальной, применима для всех предприятий ЦТ, но необходимо сформировать и поддерживать Базу данных для сравнительного анализа (БДСА)</a:t>
            </a:r>
            <a:endParaRPr lang="ru-RU" sz="2600" b="1" i="1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F6E5889-5FA0-444E-AA90-7FFCAFBC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  <a:p>
            <a:endParaRPr lang="lt-LT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ине</a:t>
            </a:r>
            <a:endParaRPr lang="ru-RU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7067123-9351-42CC-9076-54669E23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18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372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0DC11-CB6D-4483-A4B0-B2B53DF4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ПРЕДВАРИТЕЛЬНЫЕ УСЛОВИЯ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62D0DB-EB2B-4FE6-AF17-15F1DD60B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Нужно  только </a:t>
            </a:r>
            <a:r>
              <a:rPr lang="ru-RU" b="1" i="1" dirty="0" smtClean="0"/>
              <a:t>желание и готовность </a:t>
            </a:r>
            <a:r>
              <a:rPr lang="ru-RU" dirty="0" smtClean="0"/>
              <a:t>субъекта и заявление к Регулятору (НКРЭКУ)</a:t>
            </a:r>
          </a:p>
          <a:p>
            <a:r>
              <a:rPr lang="ru-RU" dirty="0" smtClean="0"/>
              <a:t>Для формирования тарифов </a:t>
            </a:r>
            <a:r>
              <a:rPr lang="ru-RU" b="1" i="1" dirty="0" smtClean="0"/>
              <a:t>используются уже утвержденные </a:t>
            </a:r>
            <a:r>
              <a:rPr lang="ru-RU" dirty="0" smtClean="0"/>
              <a:t>НКРЭКУ </a:t>
            </a:r>
            <a:r>
              <a:rPr lang="ru-RU" b="1" i="1" dirty="0" smtClean="0"/>
              <a:t>базовые расходы </a:t>
            </a:r>
            <a:r>
              <a:rPr lang="ru-RU" dirty="0" smtClean="0"/>
              <a:t>или </a:t>
            </a:r>
            <a:r>
              <a:rPr lang="ru-RU" b="1" i="1" dirty="0" smtClean="0"/>
              <a:t>фактические</a:t>
            </a:r>
          </a:p>
          <a:p>
            <a:r>
              <a:rPr lang="ru-RU" dirty="0" smtClean="0"/>
              <a:t>Предприятиям, перешедшим на стимулирующее тарифообразование, </a:t>
            </a:r>
            <a:r>
              <a:rPr lang="ru-RU" b="1" i="1" dirty="0" smtClean="0"/>
              <a:t>выплата долгов за газ откладывается на 3 года</a:t>
            </a:r>
            <a:r>
              <a:rPr lang="ru-RU" dirty="0" smtClean="0"/>
              <a:t> (???)</a:t>
            </a:r>
          </a:p>
          <a:p>
            <a:r>
              <a:rPr lang="ru-RU" dirty="0" smtClean="0"/>
              <a:t>Упрощенная методика применяется в течение 3 лет (один регуляторный период) для перехода на полноценное стимулирующее регулирование </a:t>
            </a:r>
          </a:p>
          <a:p>
            <a:r>
              <a:rPr lang="ru-RU" i="1" dirty="0" smtClean="0"/>
              <a:t> Предприятие </a:t>
            </a:r>
            <a:r>
              <a:rPr lang="ru-RU" b="1" i="1" u="sng" dirty="0" smtClean="0"/>
              <a:t>не может пересмотреть базовую структуру и уровень расходов </a:t>
            </a:r>
            <a:r>
              <a:rPr lang="ru-RU" i="1" dirty="0" smtClean="0"/>
              <a:t>в течение регуляторного периода (3-5 лет)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F63C65-EBCB-41AD-A05C-597C6F46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19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9F6E5889-5FA0-444E-AA90-7FFCAFBC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  <a:p>
            <a:endParaRPr lang="lt-L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766" y="6308727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="" xmlns:a16="http://schemas.microsoft.com/office/drawing/2014/main" id="{D7103B58-F28F-4849-A76A-7B3551067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629" y="75901"/>
            <a:ext cx="6389914" cy="678209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AA46FAF-37E2-4321-906E-B6E49A66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08/11/2017</a:t>
            </a:r>
            <a:endParaRPr lang="lt-L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85119DF-8A8C-4A35-890E-4D0D900B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2</a:t>
            </a:fld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FFB0DB3-F703-41C1-9510-7FAF017F48A1}"/>
              </a:ext>
            </a:extLst>
          </p:cNvPr>
          <p:cNvSpPr/>
          <p:nvPr/>
        </p:nvSpPr>
        <p:spPr>
          <a:xfrm>
            <a:off x="9818204" y="6257022"/>
            <a:ext cx="1338943" cy="355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© UNEP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2D1C3A6-F94E-4118-864C-AAA292B26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012" y="6356351"/>
            <a:ext cx="109127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A249F-6E7C-465A-A899-7DADB8F1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ОСНОВНЫЕ МЕТОДОЛОГИЧЕСКИЕ </a:t>
            </a:r>
            <a:r>
              <a:rPr lang="ru-RU" sz="3600" b="1" dirty="0" smtClean="0">
                <a:solidFill>
                  <a:srgbClr val="C00000"/>
                </a:solidFill>
              </a:rPr>
              <a:t>ПОЛОЖЕНИЯ - 1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B49436-8880-41C3-B925-AAB53C47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Методика </a:t>
            </a:r>
            <a:r>
              <a:rPr lang="ru-RU" b="1" i="1" dirty="0" smtClean="0"/>
              <a:t>охватывает</a:t>
            </a:r>
            <a:r>
              <a:rPr lang="ru-RU" dirty="0" smtClean="0"/>
              <a:t> выработку, транспортировку и поставку тепла в </a:t>
            </a:r>
            <a:r>
              <a:rPr lang="ru-RU" b="1" i="1" dirty="0" smtClean="0"/>
              <a:t>совокупности или отдельно</a:t>
            </a:r>
          </a:p>
          <a:p>
            <a:r>
              <a:rPr lang="ru-RU" dirty="0" smtClean="0"/>
              <a:t>Для формирования исходного тарифа </a:t>
            </a:r>
            <a:r>
              <a:rPr lang="ru-RU" b="1" i="1" dirty="0" smtClean="0"/>
              <a:t>используются уже утвержденные или фактические расходы </a:t>
            </a:r>
          </a:p>
          <a:p>
            <a:r>
              <a:rPr lang="ru-RU" dirty="0" smtClean="0"/>
              <a:t>Применяется ежегодная </a:t>
            </a:r>
            <a:r>
              <a:rPr lang="ru-RU" b="1" i="1" dirty="0" smtClean="0"/>
              <a:t>корректировка тарифов по объективно изменившимся условиями</a:t>
            </a:r>
            <a:r>
              <a:rPr lang="ru-RU" dirty="0" smtClean="0"/>
              <a:t> (</a:t>
            </a:r>
            <a:r>
              <a:rPr lang="ru-RU" sz="2400" dirty="0" smtClean="0"/>
              <a:t>объем реализации тепла, цены, фактически сделанные инвестиции, учитывается инфляция и т.д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В связи с этим, все расходы делятся на условно </a:t>
            </a:r>
            <a:r>
              <a:rPr lang="ru-RU" b="1" i="1" dirty="0" smtClean="0"/>
              <a:t>постоянные и переменные</a:t>
            </a:r>
          </a:p>
          <a:p>
            <a:r>
              <a:rPr lang="ru-RU" dirty="0" smtClean="0"/>
              <a:t>Во время ежегодной корректировки компенсируются недо(пере)полученные доходы </a:t>
            </a:r>
            <a:r>
              <a:rPr lang="ru-RU" b="1" i="1" dirty="0" smtClean="0"/>
              <a:t>на покрытие </a:t>
            </a:r>
            <a:r>
              <a:rPr lang="ru-RU" b="1" i="1" u="sng" dirty="0" smtClean="0"/>
              <a:t>постоянных</a:t>
            </a:r>
            <a:r>
              <a:rPr lang="ru-RU" b="1" i="1" dirty="0" smtClean="0"/>
              <a:t> расходов и </a:t>
            </a:r>
            <a:r>
              <a:rPr lang="ru-RU" b="1" i="1" u="sng" dirty="0" smtClean="0"/>
              <a:t>нормативной прибыли </a:t>
            </a:r>
            <a:r>
              <a:rPr lang="ru-RU" b="1" i="1" dirty="0" smtClean="0"/>
              <a:t>в прошедшем году</a:t>
            </a:r>
            <a:endParaRPr lang="ru-RU" b="1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42A40-F207-486D-B791-1455B2FB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3ABD4-31EF-4046-A141-41111A43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20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372" y="6308727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4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AA0FAB-9679-4DF4-81B1-84C034BC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58" y="284687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ОСНОВНЫЕ МЕТОДОЛОГИЧЕСКИЕ </a:t>
            </a:r>
            <a:r>
              <a:rPr lang="ru-RU" sz="3600" b="1" dirty="0" smtClean="0">
                <a:solidFill>
                  <a:srgbClr val="C00000"/>
                </a:solidFill>
              </a:rPr>
              <a:t>ПОЛОЖЕНИЯ - 2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5B9547-4286-43D1-BB76-8AAB85E47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Компенсируются недо(пере)полученные доходы на покрытие </a:t>
            </a:r>
            <a:r>
              <a:rPr lang="ru-RU" b="1" i="1" u="sng" dirty="0" smtClean="0"/>
              <a:t>переменных расходов</a:t>
            </a:r>
            <a:r>
              <a:rPr lang="ru-RU" dirty="0" smtClean="0"/>
              <a:t>, появившихся из-за несоответствия планированных и фактических цен на ресурсы</a:t>
            </a:r>
          </a:p>
          <a:p>
            <a:r>
              <a:rPr lang="ru-RU" dirty="0" smtClean="0"/>
              <a:t>В тарифы </a:t>
            </a:r>
            <a:r>
              <a:rPr lang="ru-RU" b="1" i="1" dirty="0" smtClean="0"/>
              <a:t>включаются амортизационные отчисления от бухгалтерской стоимости </a:t>
            </a:r>
            <a:r>
              <a:rPr lang="ru-RU" b="1" i="1" u="sng" dirty="0" smtClean="0"/>
              <a:t>всех активов</a:t>
            </a:r>
          </a:p>
          <a:p>
            <a:r>
              <a:rPr lang="ru-RU" b="1" i="1" dirty="0" smtClean="0"/>
              <a:t>Применяется нормативная ставка прибыли 12,5% от бухгалтерской стоимости </a:t>
            </a:r>
            <a:r>
              <a:rPr lang="ru-RU" b="1" i="1" u="sng" dirty="0" smtClean="0"/>
              <a:t>всех активов</a:t>
            </a:r>
            <a:r>
              <a:rPr lang="ru-RU" u="sng" dirty="0" smtClean="0"/>
              <a:t> </a:t>
            </a:r>
            <a:r>
              <a:rPr lang="ru-RU" dirty="0" smtClean="0"/>
              <a:t>(аналогично стимулирующей методике НКРЭКУ)</a:t>
            </a:r>
          </a:p>
          <a:p>
            <a:r>
              <a:rPr lang="ru-RU" b="1" i="1" dirty="0" smtClean="0"/>
              <a:t>Экономический эффект </a:t>
            </a:r>
            <a:r>
              <a:rPr lang="ru-RU" i="1" dirty="0" smtClean="0"/>
              <a:t>от активных действий в течение </a:t>
            </a:r>
            <a:r>
              <a:rPr lang="ru-RU" b="1" i="1" dirty="0" smtClean="0"/>
              <a:t>3</a:t>
            </a:r>
            <a:r>
              <a:rPr lang="ru-RU" i="1" dirty="0" smtClean="0"/>
              <a:t> </a:t>
            </a:r>
            <a:r>
              <a:rPr lang="ru-RU" b="1" i="1" dirty="0" smtClean="0"/>
              <a:t>лет остается в распоряжении предприятия </a:t>
            </a:r>
            <a:r>
              <a:rPr lang="ru-RU" b="1" i="1" dirty="0" smtClean="0"/>
              <a:t>для</a:t>
            </a:r>
            <a:r>
              <a:rPr lang="ru-RU" i="1" dirty="0"/>
              <a:t> </a:t>
            </a:r>
            <a:r>
              <a:rPr lang="ru-RU" i="1" dirty="0" smtClean="0"/>
              <a:t>решения </a:t>
            </a:r>
            <a:r>
              <a:rPr lang="ru-RU" i="1" dirty="0" smtClean="0"/>
              <a:t>финансовых проблем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1A35B-98FB-4FBF-BAC0-4F281F1D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BA6A19-99FF-4416-BA53-CE59E766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21</a:t>
            </a:fld>
            <a:endParaRPr lang="lt-L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493" y="6308727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89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8A443-08A8-47F6-AE60-84335507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ОСНОВНЫЕ МЕТОДОЛОГИЧЕСКИЕ ПОЛОЖЕНИЯ - 3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D30CB2-98E7-4844-B187-D85DAD612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Субъекты самостоятельно формируют средства для финансирования инвестиционных программ</a:t>
            </a:r>
            <a:r>
              <a:rPr lang="ru-RU" dirty="0" smtClean="0"/>
              <a:t> </a:t>
            </a:r>
            <a:r>
              <a:rPr lang="ru-RU" sz="2000" dirty="0" smtClean="0"/>
              <a:t>(амортизационные отчисления, реинвестиция прибыли, переоценка активов, кредиты и т.д.), </a:t>
            </a:r>
            <a:r>
              <a:rPr lang="ru-RU" dirty="0" smtClean="0"/>
              <a:t>обеспечивая внедрение проектов с </a:t>
            </a:r>
            <a:r>
              <a:rPr lang="ru-RU" b="1" i="1" u="sng" dirty="0" smtClean="0"/>
              <a:t>минимальными расходами </a:t>
            </a:r>
            <a:r>
              <a:rPr lang="ru-RU" dirty="0" smtClean="0"/>
              <a:t>для потребителей</a:t>
            </a:r>
          </a:p>
          <a:p>
            <a:r>
              <a:rPr lang="ru-RU" dirty="0" smtClean="0"/>
              <a:t>Тарифы после ежегодной корректировки </a:t>
            </a:r>
            <a:r>
              <a:rPr lang="ru-RU" b="1" i="1" u="sng" dirty="0" smtClean="0"/>
              <a:t>утверждаются (субъектом хозяйственной деятельности</a:t>
            </a:r>
            <a:r>
              <a:rPr lang="ru-RU" dirty="0" smtClean="0"/>
              <a:t>, а </a:t>
            </a:r>
            <a:r>
              <a:rPr lang="ru-RU" u="sng" dirty="0" smtClean="0"/>
              <a:t>уполномоченный орган </a:t>
            </a:r>
            <a:r>
              <a:rPr lang="ru-RU" dirty="0" smtClean="0"/>
              <a:t>может выборочно проверять правильность корректировки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Детальная ревизия расходов и показателей перед  новым регуляторным периодом (бенчмаркинг по КPI)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A965E8-79CA-4983-A466-740EA9EA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35936D-5E73-4374-AC15-ACDA620C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22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493" y="6308727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59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ФИНАНСИРОВАНИЕ ИНВЕСТИЦИОННОЙ ПРОГРАММЫ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927279"/>
            <a:ext cx="11333409" cy="4701463"/>
          </a:xfrm>
        </p:spPr>
        <p:txBody>
          <a:bodyPr>
            <a:noAutofit/>
          </a:bodyPr>
          <a:lstStyle/>
          <a:p>
            <a:r>
              <a:rPr lang="ru-RU" sz="2600" dirty="0" smtClean="0"/>
              <a:t>Определяется </a:t>
            </a:r>
            <a:r>
              <a:rPr lang="ru-RU" sz="2600" b="1" u="sng" dirty="0" smtClean="0"/>
              <a:t>сумма </a:t>
            </a:r>
            <a:r>
              <a:rPr lang="ru-RU" sz="2600" dirty="0" smtClean="0"/>
              <a:t>средств, </a:t>
            </a:r>
            <a:r>
              <a:rPr lang="ru-RU" sz="2600" b="1" u="sng" dirty="0" smtClean="0"/>
              <a:t>необходимая  для финансировани</a:t>
            </a:r>
            <a:r>
              <a:rPr lang="ru-RU" sz="2600" b="1" dirty="0" smtClean="0"/>
              <a:t>я </a:t>
            </a:r>
            <a:r>
              <a:rPr lang="ru-RU" sz="2600" dirty="0" smtClean="0"/>
              <a:t>(погашения долгосрочных кредитов - старых и новых) в течение планируемого РП;</a:t>
            </a:r>
          </a:p>
          <a:p>
            <a:r>
              <a:rPr lang="ru-RU" sz="2600" dirty="0" smtClean="0"/>
              <a:t>Из этой суммы </a:t>
            </a:r>
            <a:r>
              <a:rPr lang="ru-RU" sz="2600" u="sng" dirty="0" smtClean="0"/>
              <a:t>вычитаются  существующие и ожидаемые амортизационные отчисления</a:t>
            </a:r>
            <a:r>
              <a:rPr lang="ru-RU" sz="2600" dirty="0" smtClean="0"/>
              <a:t>, которые будут покрываться доходами от потребителей тепловой энергии;</a:t>
            </a:r>
          </a:p>
          <a:p>
            <a:r>
              <a:rPr lang="ru-RU" sz="2600" dirty="0" smtClean="0"/>
              <a:t>Недостающая  сумма может пополняться  путем </a:t>
            </a:r>
            <a:r>
              <a:rPr lang="ru-RU" sz="2600" u="sng" dirty="0" smtClean="0"/>
              <a:t>внешнего кредитования </a:t>
            </a:r>
            <a:r>
              <a:rPr lang="ru-RU" sz="2600" dirty="0" smtClean="0"/>
              <a:t>или включением в регулируемое ценообразование </a:t>
            </a:r>
            <a:r>
              <a:rPr lang="ru-RU" sz="2600" u="sng" dirty="0" smtClean="0"/>
              <a:t>амортизации от переоценённых активов;</a:t>
            </a:r>
          </a:p>
          <a:p>
            <a:r>
              <a:rPr lang="ru-RU" sz="2600" dirty="0" smtClean="0"/>
              <a:t>Соотношение между кредитованием и использованием амортизации от переоценённых активов определяет лицензиат, в зависимости от доступности внешних кредитов и влияния на конечную цену ТЭ (</a:t>
            </a:r>
            <a:r>
              <a:rPr lang="ru-RU" sz="2600" b="1" u="sng" dirty="0" smtClean="0"/>
              <a:t>обеспечение минимальных затрат для потребителей ТЭ</a:t>
            </a:r>
            <a:r>
              <a:rPr lang="ru-RU" sz="2600" dirty="0" smtClean="0"/>
              <a:t>); </a:t>
            </a:r>
            <a:endParaRPr lang="ru-RU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65" y="6378035"/>
            <a:ext cx="2844800" cy="365125"/>
          </a:xfrm>
        </p:spPr>
        <p:txBody>
          <a:bodyPr/>
          <a:lstStyle/>
          <a:p>
            <a:fld id="{401D23D9-A6FA-43A4-9F1B-805AEC2908DD}" type="slidenum">
              <a:rPr lang="lt-LT" smtClean="0"/>
              <a:t>23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483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Программа 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2550"/>
            <a:ext cx="7772400" cy="331788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78174" y="528754"/>
            <a:ext cx="9085262" cy="616902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 algn="l"/>
            <a:endParaRPr lang="ru-RU" sz="1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117805" y="464937"/>
            <a:ext cx="8427959" cy="5728046"/>
            <a:chOff x="1581099" y="808653"/>
            <a:chExt cx="7241212" cy="4421525"/>
          </a:xfrm>
        </p:grpSpPr>
        <p:sp>
          <p:nvSpPr>
            <p:cNvPr id="17" name="Полилиния 16"/>
            <p:cNvSpPr/>
            <p:nvPr/>
          </p:nvSpPr>
          <p:spPr>
            <a:xfrm>
              <a:off x="1648974" y="808653"/>
              <a:ext cx="6171083" cy="161119"/>
            </a:xfrm>
            <a:custGeom>
              <a:avLst/>
              <a:gdLst>
                <a:gd name="connsiteX0" fmla="*/ 0 w 1019992"/>
                <a:gd name="connsiteY0" fmla="*/ 101999 h 2880325"/>
                <a:gd name="connsiteX1" fmla="*/ 101999 w 1019992"/>
                <a:gd name="connsiteY1" fmla="*/ 0 h 2880325"/>
                <a:gd name="connsiteX2" fmla="*/ 917993 w 1019992"/>
                <a:gd name="connsiteY2" fmla="*/ 0 h 2880325"/>
                <a:gd name="connsiteX3" fmla="*/ 1019992 w 1019992"/>
                <a:gd name="connsiteY3" fmla="*/ 101999 h 2880325"/>
                <a:gd name="connsiteX4" fmla="*/ 1019992 w 1019992"/>
                <a:gd name="connsiteY4" fmla="*/ 2778326 h 2880325"/>
                <a:gd name="connsiteX5" fmla="*/ 917993 w 1019992"/>
                <a:gd name="connsiteY5" fmla="*/ 2880325 h 2880325"/>
                <a:gd name="connsiteX6" fmla="*/ 101999 w 1019992"/>
                <a:gd name="connsiteY6" fmla="*/ 2880325 h 2880325"/>
                <a:gd name="connsiteX7" fmla="*/ 0 w 1019992"/>
                <a:gd name="connsiteY7" fmla="*/ 2778326 h 2880325"/>
                <a:gd name="connsiteX8" fmla="*/ 0 w 1019992"/>
                <a:gd name="connsiteY8" fmla="*/ 101999 h 288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992" h="2880325">
                  <a:moveTo>
                    <a:pt x="0" y="101999"/>
                  </a:moveTo>
                  <a:cubicBezTo>
                    <a:pt x="0" y="45667"/>
                    <a:pt x="45667" y="0"/>
                    <a:pt x="101999" y="0"/>
                  </a:cubicBezTo>
                  <a:lnTo>
                    <a:pt x="917993" y="0"/>
                  </a:lnTo>
                  <a:cubicBezTo>
                    <a:pt x="974325" y="0"/>
                    <a:pt x="1019992" y="45667"/>
                    <a:pt x="1019992" y="101999"/>
                  </a:cubicBezTo>
                  <a:lnTo>
                    <a:pt x="1019992" y="2778326"/>
                  </a:lnTo>
                  <a:cubicBezTo>
                    <a:pt x="1019992" y="2834658"/>
                    <a:pt x="974325" y="2880325"/>
                    <a:pt x="917993" y="2880325"/>
                  </a:cubicBezTo>
                  <a:lnTo>
                    <a:pt x="101999" y="2880325"/>
                  </a:lnTo>
                  <a:cubicBezTo>
                    <a:pt x="45667" y="2880325"/>
                    <a:pt x="0" y="2834658"/>
                    <a:pt x="0" y="2778326"/>
                  </a:cubicBezTo>
                  <a:lnTo>
                    <a:pt x="0" y="10199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5595" tIns="75595" rIns="75595" bIns="755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Фактические показатели (технико-экономические)  за отчетный период (ОП) (4 квартала)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581099" y="1390611"/>
              <a:ext cx="2896481" cy="365649"/>
            </a:xfrm>
            <a:custGeom>
              <a:avLst/>
              <a:gdLst>
                <a:gd name="connsiteX0" fmla="*/ 0 w 1019992"/>
                <a:gd name="connsiteY0" fmla="*/ 101999 h 1872185"/>
                <a:gd name="connsiteX1" fmla="*/ 101999 w 1019992"/>
                <a:gd name="connsiteY1" fmla="*/ 0 h 1872185"/>
                <a:gd name="connsiteX2" fmla="*/ 917993 w 1019992"/>
                <a:gd name="connsiteY2" fmla="*/ 0 h 1872185"/>
                <a:gd name="connsiteX3" fmla="*/ 1019992 w 1019992"/>
                <a:gd name="connsiteY3" fmla="*/ 101999 h 1872185"/>
                <a:gd name="connsiteX4" fmla="*/ 1019992 w 1019992"/>
                <a:gd name="connsiteY4" fmla="*/ 1770186 h 1872185"/>
                <a:gd name="connsiteX5" fmla="*/ 917993 w 1019992"/>
                <a:gd name="connsiteY5" fmla="*/ 1872185 h 1872185"/>
                <a:gd name="connsiteX6" fmla="*/ 101999 w 1019992"/>
                <a:gd name="connsiteY6" fmla="*/ 1872185 h 1872185"/>
                <a:gd name="connsiteX7" fmla="*/ 0 w 1019992"/>
                <a:gd name="connsiteY7" fmla="*/ 1770186 h 1872185"/>
                <a:gd name="connsiteX8" fmla="*/ 0 w 1019992"/>
                <a:gd name="connsiteY8" fmla="*/ 101999 h 187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992" h="1872185">
                  <a:moveTo>
                    <a:pt x="0" y="101999"/>
                  </a:moveTo>
                  <a:cubicBezTo>
                    <a:pt x="0" y="45667"/>
                    <a:pt x="45667" y="0"/>
                    <a:pt x="101999" y="0"/>
                  </a:cubicBezTo>
                  <a:lnTo>
                    <a:pt x="917993" y="0"/>
                  </a:lnTo>
                  <a:cubicBezTo>
                    <a:pt x="974325" y="0"/>
                    <a:pt x="1019992" y="45667"/>
                    <a:pt x="1019992" y="101999"/>
                  </a:cubicBezTo>
                  <a:lnTo>
                    <a:pt x="1019992" y="1770186"/>
                  </a:lnTo>
                  <a:cubicBezTo>
                    <a:pt x="1019992" y="1826518"/>
                    <a:pt x="974325" y="1872185"/>
                    <a:pt x="917993" y="1872185"/>
                  </a:cubicBezTo>
                  <a:lnTo>
                    <a:pt x="101999" y="1872185"/>
                  </a:lnTo>
                  <a:cubicBezTo>
                    <a:pt x="45667" y="1872185"/>
                    <a:pt x="0" y="1826518"/>
                    <a:pt x="0" y="1770186"/>
                  </a:cubicBezTo>
                  <a:lnTo>
                    <a:pt x="0" y="10199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5595" tIns="75595" rIns="75595" bIns="755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Сравнительный анализ показателей по МСА и согласование с комиссией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238321" y="1390610"/>
              <a:ext cx="3399048" cy="365649"/>
            </a:xfrm>
            <a:custGeom>
              <a:avLst/>
              <a:gdLst>
                <a:gd name="connsiteX0" fmla="*/ 0 w 1019992"/>
                <a:gd name="connsiteY0" fmla="*/ 101999 h 2160258"/>
                <a:gd name="connsiteX1" fmla="*/ 101999 w 1019992"/>
                <a:gd name="connsiteY1" fmla="*/ 0 h 2160258"/>
                <a:gd name="connsiteX2" fmla="*/ 917993 w 1019992"/>
                <a:gd name="connsiteY2" fmla="*/ 0 h 2160258"/>
                <a:gd name="connsiteX3" fmla="*/ 1019992 w 1019992"/>
                <a:gd name="connsiteY3" fmla="*/ 101999 h 2160258"/>
                <a:gd name="connsiteX4" fmla="*/ 1019992 w 1019992"/>
                <a:gd name="connsiteY4" fmla="*/ 2058259 h 2160258"/>
                <a:gd name="connsiteX5" fmla="*/ 917993 w 1019992"/>
                <a:gd name="connsiteY5" fmla="*/ 2160258 h 2160258"/>
                <a:gd name="connsiteX6" fmla="*/ 101999 w 1019992"/>
                <a:gd name="connsiteY6" fmla="*/ 2160258 h 2160258"/>
                <a:gd name="connsiteX7" fmla="*/ 0 w 1019992"/>
                <a:gd name="connsiteY7" fmla="*/ 2058259 h 2160258"/>
                <a:gd name="connsiteX8" fmla="*/ 0 w 1019992"/>
                <a:gd name="connsiteY8" fmla="*/ 101999 h 21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992" h="2160258">
                  <a:moveTo>
                    <a:pt x="0" y="101999"/>
                  </a:moveTo>
                  <a:cubicBezTo>
                    <a:pt x="0" y="45667"/>
                    <a:pt x="45667" y="0"/>
                    <a:pt x="101999" y="0"/>
                  </a:cubicBezTo>
                  <a:lnTo>
                    <a:pt x="917993" y="0"/>
                  </a:lnTo>
                  <a:cubicBezTo>
                    <a:pt x="974325" y="0"/>
                    <a:pt x="1019992" y="45667"/>
                    <a:pt x="1019992" y="101999"/>
                  </a:cubicBezTo>
                  <a:lnTo>
                    <a:pt x="1019992" y="2058259"/>
                  </a:lnTo>
                  <a:cubicBezTo>
                    <a:pt x="1019992" y="2114591"/>
                    <a:pt x="974325" y="2160258"/>
                    <a:pt x="917993" y="2160258"/>
                  </a:cubicBezTo>
                  <a:lnTo>
                    <a:pt x="101999" y="2160258"/>
                  </a:lnTo>
                  <a:cubicBezTo>
                    <a:pt x="45667" y="2160258"/>
                    <a:pt x="0" y="2114591"/>
                    <a:pt x="0" y="2058259"/>
                  </a:cubicBezTo>
                  <a:lnTo>
                    <a:pt x="0" y="10199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5595" tIns="75595" rIns="75595" bIns="755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Формирование базового бюджета на первый год нового регуляторного периода (РП) : на производство тепла , на транспортировку , на реализацию                      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096299" y="1991962"/>
              <a:ext cx="4112550" cy="295253"/>
            </a:xfrm>
            <a:custGeom>
              <a:avLst/>
              <a:gdLst>
                <a:gd name="connsiteX0" fmla="*/ 0 w 1019992"/>
                <a:gd name="connsiteY0" fmla="*/ 101999 h 2160258"/>
                <a:gd name="connsiteX1" fmla="*/ 101999 w 1019992"/>
                <a:gd name="connsiteY1" fmla="*/ 0 h 2160258"/>
                <a:gd name="connsiteX2" fmla="*/ 917993 w 1019992"/>
                <a:gd name="connsiteY2" fmla="*/ 0 h 2160258"/>
                <a:gd name="connsiteX3" fmla="*/ 1019992 w 1019992"/>
                <a:gd name="connsiteY3" fmla="*/ 101999 h 2160258"/>
                <a:gd name="connsiteX4" fmla="*/ 1019992 w 1019992"/>
                <a:gd name="connsiteY4" fmla="*/ 2058259 h 2160258"/>
                <a:gd name="connsiteX5" fmla="*/ 917993 w 1019992"/>
                <a:gd name="connsiteY5" fmla="*/ 2160258 h 2160258"/>
                <a:gd name="connsiteX6" fmla="*/ 101999 w 1019992"/>
                <a:gd name="connsiteY6" fmla="*/ 2160258 h 2160258"/>
                <a:gd name="connsiteX7" fmla="*/ 0 w 1019992"/>
                <a:gd name="connsiteY7" fmla="*/ 2058259 h 2160258"/>
                <a:gd name="connsiteX8" fmla="*/ 0 w 1019992"/>
                <a:gd name="connsiteY8" fmla="*/ 101999 h 21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992" h="2160258">
                  <a:moveTo>
                    <a:pt x="0" y="101999"/>
                  </a:moveTo>
                  <a:cubicBezTo>
                    <a:pt x="0" y="45667"/>
                    <a:pt x="45667" y="0"/>
                    <a:pt x="101999" y="0"/>
                  </a:cubicBezTo>
                  <a:lnTo>
                    <a:pt x="917993" y="0"/>
                  </a:lnTo>
                  <a:cubicBezTo>
                    <a:pt x="974325" y="0"/>
                    <a:pt x="1019992" y="45667"/>
                    <a:pt x="1019992" y="101999"/>
                  </a:cubicBezTo>
                  <a:lnTo>
                    <a:pt x="1019992" y="2058259"/>
                  </a:lnTo>
                  <a:cubicBezTo>
                    <a:pt x="1019992" y="2114591"/>
                    <a:pt x="974325" y="2160258"/>
                    <a:pt x="917993" y="2160258"/>
                  </a:cubicBezTo>
                  <a:lnTo>
                    <a:pt x="101999" y="2160258"/>
                  </a:lnTo>
                  <a:cubicBezTo>
                    <a:pt x="45667" y="2160258"/>
                    <a:pt x="0" y="2114591"/>
                    <a:pt x="0" y="2058259"/>
                  </a:cubicBezTo>
                  <a:lnTo>
                    <a:pt x="0" y="10199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5595" tIns="75595" rIns="75595" bIns="755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Формирование одноставочных, двухставочных тарифов для отдельных групп потребителей на </a:t>
              </a:r>
              <a:r>
                <a:rPr lang="ru-RU" sz="1000" u="sng" dirty="0">
                  <a:solidFill>
                    <a:srgbClr val="292934"/>
                  </a:solidFill>
                  <a:latin typeface="Arial"/>
                </a:rPr>
                <a:t>первый год</a:t>
              </a: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 регуляторного периода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376686" y="5027410"/>
              <a:ext cx="5099873" cy="202768"/>
            </a:xfrm>
            <a:custGeom>
              <a:avLst/>
              <a:gdLst>
                <a:gd name="connsiteX0" fmla="*/ 0 w 1019992"/>
                <a:gd name="connsiteY0" fmla="*/ 101999 h 1296154"/>
                <a:gd name="connsiteX1" fmla="*/ 101999 w 1019992"/>
                <a:gd name="connsiteY1" fmla="*/ 0 h 1296154"/>
                <a:gd name="connsiteX2" fmla="*/ 917993 w 1019992"/>
                <a:gd name="connsiteY2" fmla="*/ 0 h 1296154"/>
                <a:gd name="connsiteX3" fmla="*/ 1019992 w 1019992"/>
                <a:gd name="connsiteY3" fmla="*/ 101999 h 1296154"/>
                <a:gd name="connsiteX4" fmla="*/ 1019992 w 1019992"/>
                <a:gd name="connsiteY4" fmla="*/ 1194155 h 1296154"/>
                <a:gd name="connsiteX5" fmla="*/ 917993 w 1019992"/>
                <a:gd name="connsiteY5" fmla="*/ 1296154 h 1296154"/>
                <a:gd name="connsiteX6" fmla="*/ 101999 w 1019992"/>
                <a:gd name="connsiteY6" fmla="*/ 1296154 h 1296154"/>
                <a:gd name="connsiteX7" fmla="*/ 0 w 1019992"/>
                <a:gd name="connsiteY7" fmla="*/ 1194155 h 1296154"/>
                <a:gd name="connsiteX8" fmla="*/ 0 w 1019992"/>
                <a:gd name="connsiteY8" fmla="*/ 101999 h 129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992" h="1296154">
                  <a:moveTo>
                    <a:pt x="0" y="101999"/>
                  </a:moveTo>
                  <a:cubicBezTo>
                    <a:pt x="0" y="45667"/>
                    <a:pt x="45667" y="0"/>
                    <a:pt x="101999" y="0"/>
                  </a:cubicBezTo>
                  <a:lnTo>
                    <a:pt x="917993" y="0"/>
                  </a:lnTo>
                  <a:cubicBezTo>
                    <a:pt x="974325" y="0"/>
                    <a:pt x="1019992" y="45667"/>
                    <a:pt x="1019992" y="101999"/>
                  </a:cubicBezTo>
                  <a:lnTo>
                    <a:pt x="1019992" y="1194155"/>
                  </a:lnTo>
                  <a:cubicBezTo>
                    <a:pt x="1019992" y="1250487"/>
                    <a:pt x="974325" y="1296154"/>
                    <a:pt x="917993" y="1296154"/>
                  </a:cubicBezTo>
                  <a:lnTo>
                    <a:pt x="101999" y="1296154"/>
                  </a:lnTo>
                  <a:cubicBezTo>
                    <a:pt x="45667" y="1296154"/>
                    <a:pt x="0" y="1250487"/>
                    <a:pt x="0" y="1194155"/>
                  </a:cubicBezTo>
                  <a:lnTo>
                    <a:pt x="0" y="10199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4165" tIns="64165" rIns="64165" bIns="6416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Формирование двухставочных тарифов, дифференцированных тарифов на следующие года РП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137476" y="3067392"/>
              <a:ext cx="684835" cy="553079"/>
            </a:xfrm>
            <a:custGeom>
              <a:avLst/>
              <a:gdLst>
                <a:gd name="connsiteX0" fmla="*/ 0 w 1595952"/>
                <a:gd name="connsiteY0" fmla="*/ 115212 h 1152118"/>
                <a:gd name="connsiteX1" fmla="*/ 115212 w 1595952"/>
                <a:gd name="connsiteY1" fmla="*/ 0 h 1152118"/>
                <a:gd name="connsiteX2" fmla="*/ 1480740 w 1595952"/>
                <a:gd name="connsiteY2" fmla="*/ 0 h 1152118"/>
                <a:gd name="connsiteX3" fmla="*/ 1595952 w 1595952"/>
                <a:gd name="connsiteY3" fmla="*/ 115212 h 1152118"/>
                <a:gd name="connsiteX4" fmla="*/ 1595952 w 1595952"/>
                <a:gd name="connsiteY4" fmla="*/ 1036906 h 1152118"/>
                <a:gd name="connsiteX5" fmla="*/ 1480740 w 1595952"/>
                <a:gd name="connsiteY5" fmla="*/ 1152118 h 1152118"/>
                <a:gd name="connsiteX6" fmla="*/ 115212 w 1595952"/>
                <a:gd name="connsiteY6" fmla="*/ 1152118 h 1152118"/>
                <a:gd name="connsiteX7" fmla="*/ 0 w 1595952"/>
                <a:gd name="connsiteY7" fmla="*/ 1036906 h 1152118"/>
                <a:gd name="connsiteX8" fmla="*/ 0 w 1595952"/>
                <a:gd name="connsiteY8" fmla="*/ 115212 h 1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952" h="1152118">
                  <a:moveTo>
                    <a:pt x="0" y="115212"/>
                  </a:moveTo>
                  <a:cubicBezTo>
                    <a:pt x="0" y="51582"/>
                    <a:pt x="51582" y="0"/>
                    <a:pt x="115212" y="0"/>
                  </a:cubicBezTo>
                  <a:lnTo>
                    <a:pt x="1480740" y="0"/>
                  </a:lnTo>
                  <a:cubicBezTo>
                    <a:pt x="1544370" y="0"/>
                    <a:pt x="1595952" y="51582"/>
                    <a:pt x="1595952" y="115212"/>
                  </a:cubicBezTo>
                  <a:lnTo>
                    <a:pt x="1595952" y="1036906"/>
                  </a:lnTo>
                  <a:cubicBezTo>
                    <a:pt x="1595952" y="1100536"/>
                    <a:pt x="1544370" y="1152118"/>
                    <a:pt x="1480740" y="1152118"/>
                  </a:cubicBezTo>
                  <a:lnTo>
                    <a:pt x="115212" y="1152118"/>
                  </a:lnTo>
                  <a:cubicBezTo>
                    <a:pt x="51582" y="1152118"/>
                    <a:pt x="0" y="1100536"/>
                    <a:pt x="0" y="1036906"/>
                  </a:cubicBezTo>
                  <a:lnTo>
                    <a:pt x="0" y="1152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034" tIns="68034" rIns="68034" bIns="68034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Премия за низкий  уровень тарифа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983070" y="3107293"/>
              <a:ext cx="765111" cy="396620"/>
            </a:xfrm>
            <a:custGeom>
              <a:avLst/>
              <a:gdLst>
                <a:gd name="connsiteX0" fmla="*/ 0 w 1497818"/>
                <a:gd name="connsiteY0" fmla="*/ 115212 h 1152118"/>
                <a:gd name="connsiteX1" fmla="*/ 115212 w 1497818"/>
                <a:gd name="connsiteY1" fmla="*/ 0 h 1152118"/>
                <a:gd name="connsiteX2" fmla="*/ 1382606 w 1497818"/>
                <a:gd name="connsiteY2" fmla="*/ 0 h 1152118"/>
                <a:gd name="connsiteX3" fmla="*/ 1497818 w 1497818"/>
                <a:gd name="connsiteY3" fmla="*/ 115212 h 1152118"/>
                <a:gd name="connsiteX4" fmla="*/ 1497818 w 1497818"/>
                <a:gd name="connsiteY4" fmla="*/ 1036906 h 1152118"/>
                <a:gd name="connsiteX5" fmla="*/ 1382606 w 1497818"/>
                <a:gd name="connsiteY5" fmla="*/ 1152118 h 1152118"/>
                <a:gd name="connsiteX6" fmla="*/ 115212 w 1497818"/>
                <a:gd name="connsiteY6" fmla="*/ 1152118 h 1152118"/>
                <a:gd name="connsiteX7" fmla="*/ 0 w 1497818"/>
                <a:gd name="connsiteY7" fmla="*/ 1036906 h 1152118"/>
                <a:gd name="connsiteX8" fmla="*/ 0 w 1497818"/>
                <a:gd name="connsiteY8" fmla="*/ 115212 h 1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818" h="1152118">
                  <a:moveTo>
                    <a:pt x="0" y="115212"/>
                  </a:moveTo>
                  <a:cubicBezTo>
                    <a:pt x="0" y="51582"/>
                    <a:pt x="51582" y="0"/>
                    <a:pt x="115212" y="0"/>
                  </a:cubicBezTo>
                  <a:lnTo>
                    <a:pt x="1382606" y="0"/>
                  </a:lnTo>
                  <a:cubicBezTo>
                    <a:pt x="1446236" y="0"/>
                    <a:pt x="1497818" y="51582"/>
                    <a:pt x="1497818" y="115212"/>
                  </a:cubicBezTo>
                  <a:lnTo>
                    <a:pt x="1497818" y="1036906"/>
                  </a:lnTo>
                  <a:cubicBezTo>
                    <a:pt x="1497818" y="1100536"/>
                    <a:pt x="1446236" y="1152118"/>
                    <a:pt x="1382606" y="1152118"/>
                  </a:cubicBezTo>
                  <a:lnTo>
                    <a:pt x="115212" y="1152118"/>
                  </a:lnTo>
                  <a:cubicBezTo>
                    <a:pt x="51582" y="1152118"/>
                    <a:pt x="0" y="1100536"/>
                    <a:pt x="0" y="1036906"/>
                  </a:cubicBezTo>
                  <a:lnTo>
                    <a:pt x="0" y="1152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034" tIns="68034" rIns="68034" bIns="68034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292934"/>
                  </a:solidFill>
                  <a:latin typeface="Arial"/>
                </a:rPr>
                <a:t>Существующего имущества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447213" y="3747156"/>
            <a:ext cx="933387" cy="768408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Топливо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Энергия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Вода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Ресурсы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8979460" y="3412959"/>
            <a:ext cx="701491" cy="676717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Премия за качест во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8441327" y="2769235"/>
            <a:ext cx="1818424" cy="326554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Прибыль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7874141" y="3442805"/>
            <a:ext cx="567186" cy="565420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Пере оценка?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6950526" y="3416021"/>
            <a:ext cx="937072" cy="641205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Нового имущества, приобретенного в новом РП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3517847" y="2769234"/>
            <a:ext cx="2535926" cy="340684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Постоянные расходы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8441327" y="3399408"/>
            <a:ext cx="527758" cy="360053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WACC</a:t>
            </a:r>
            <a:endParaRPr lang="ru-RU" sz="10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9132537" y="4660367"/>
            <a:ext cx="631580" cy="903570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Зависит от качес тва показателей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6383082" y="4865506"/>
            <a:ext cx="828130" cy="812459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По факту введения в эксплуатацию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6053772" y="2735737"/>
            <a:ext cx="2387555" cy="360053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Амортизация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891907" y="2756789"/>
            <a:ext cx="1727181" cy="340684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Переменные расходы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3536167" y="3433242"/>
            <a:ext cx="762276" cy="360053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Прямые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4156422" y="3868415"/>
            <a:ext cx="920547" cy="392863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Общепроиз водственные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5076969" y="3853173"/>
            <a:ext cx="905471" cy="408104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Административные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4271242" y="3433242"/>
            <a:ext cx="1791588" cy="360053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Непрямые</a:t>
            </a:r>
          </a:p>
        </p:txBody>
      </p:sp>
      <p:sp>
        <p:nvSpPr>
          <p:cNvPr id="44" name="Полилиния 43"/>
          <p:cNvSpPr/>
          <p:nvPr/>
        </p:nvSpPr>
        <p:spPr>
          <a:xfrm>
            <a:off x="9786410" y="4660368"/>
            <a:ext cx="723224" cy="883895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Обратно пропорционально уровню тарифа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7232827" y="4695354"/>
            <a:ext cx="1132044" cy="1094237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При необходи мости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 </a:t>
            </a:r>
            <a:r>
              <a:rPr lang="ru-RU" sz="1000" dirty="0">
                <a:solidFill>
                  <a:srgbClr val="292934"/>
                </a:solidFill>
                <a:latin typeface="Arial"/>
              </a:rPr>
              <a:t>финансирова ния,  инвестицион ные программы</a:t>
            </a:r>
          </a:p>
        </p:txBody>
      </p:sp>
      <p:sp>
        <p:nvSpPr>
          <p:cNvPr id="46" name="Полилиния 45"/>
          <p:cNvSpPr/>
          <p:nvPr/>
        </p:nvSpPr>
        <p:spPr>
          <a:xfrm>
            <a:off x="2462993" y="4800213"/>
            <a:ext cx="1406350" cy="824895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Компенсация и корректировка из-за изменения цен на ресурсы</a:t>
            </a:r>
          </a:p>
        </p:txBody>
      </p:sp>
      <p:sp>
        <p:nvSpPr>
          <p:cNvPr id="47" name="Полилиния 46"/>
          <p:cNvSpPr/>
          <p:nvPr/>
        </p:nvSpPr>
        <p:spPr>
          <a:xfrm>
            <a:off x="6630063" y="773704"/>
            <a:ext cx="2524886" cy="180028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Не контролируемые показатели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3129911" y="773706"/>
            <a:ext cx="2958559" cy="180027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Лицензия, контролируемые показатели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80420" y="953732"/>
            <a:ext cx="0" cy="22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56443" y="919132"/>
            <a:ext cx="0" cy="297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828696" y="1655707"/>
            <a:ext cx="0" cy="297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913906" y="2343556"/>
            <a:ext cx="3206571" cy="404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088470" y="2343557"/>
            <a:ext cx="3014665" cy="41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4271242" y="4864245"/>
            <a:ext cx="2038862" cy="812459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Компенсация и корректировка по причинам:  </a:t>
            </a:r>
          </a:p>
          <a:p>
            <a:pPr marL="171450" indent="-1714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Изменение климата (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Q</a:t>
            </a:r>
            <a:r>
              <a:rPr lang="ru-RU" sz="1000" dirty="0">
                <a:solidFill>
                  <a:srgbClr val="292934"/>
                </a:solidFill>
                <a:latin typeface="Arial"/>
              </a:rPr>
              <a:t>)</a:t>
            </a:r>
            <a:endParaRPr lang="en-US" sz="1000" dirty="0">
              <a:solidFill>
                <a:srgbClr val="292934"/>
              </a:solidFill>
              <a:latin typeface="Arial"/>
            </a:endParaRPr>
          </a:p>
          <a:p>
            <a:pPr marL="171450" indent="-1714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Инфляция</a:t>
            </a:r>
          </a:p>
          <a:p>
            <a:pPr marL="171450" indent="-1714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Задание на эффективность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5439937" y="1458241"/>
            <a:ext cx="8701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олилиния 53"/>
          <p:cNvSpPr/>
          <p:nvPr/>
        </p:nvSpPr>
        <p:spPr>
          <a:xfrm>
            <a:off x="8382132" y="4674223"/>
            <a:ext cx="738264" cy="927745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По структуре капитала и макроэко номики 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0148022" y="4089675"/>
            <a:ext cx="0" cy="551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122144" y="4008225"/>
            <a:ext cx="0" cy="687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8705207" y="3793294"/>
            <a:ext cx="0" cy="81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9330205" y="4099004"/>
            <a:ext cx="0" cy="51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4517191" y="3956623"/>
            <a:ext cx="2112873" cy="907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9275668" y="3103062"/>
            <a:ext cx="724071" cy="22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8568030" y="3109918"/>
            <a:ext cx="709484" cy="22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3754346" y="3868415"/>
            <a:ext cx="762844" cy="995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6797148" y="3956624"/>
            <a:ext cx="621915" cy="907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5375921" y="5677964"/>
            <a:ext cx="0" cy="223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2990655" y="4581212"/>
            <a:ext cx="0" cy="22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2918355" y="3095789"/>
            <a:ext cx="0" cy="517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олилиния 96"/>
          <p:cNvSpPr/>
          <p:nvPr/>
        </p:nvSpPr>
        <p:spPr>
          <a:xfrm>
            <a:off x="3079759" y="6354326"/>
            <a:ext cx="5401506" cy="360053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Детальная инвентаризация расходов, новая инвестиционная программа для нового регуляторного периода</a:t>
            </a:r>
          </a:p>
        </p:txBody>
      </p:sp>
      <p:sp>
        <p:nvSpPr>
          <p:cNvPr id="98" name="Полилиния 97"/>
          <p:cNvSpPr/>
          <p:nvPr/>
        </p:nvSpPr>
        <p:spPr>
          <a:xfrm>
            <a:off x="5439936" y="2541575"/>
            <a:ext cx="1243024" cy="180027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lt1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Структура тарифа</a:t>
            </a: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6053772" y="6192982"/>
            <a:ext cx="0" cy="223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олилиния 101"/>
          <p:cNvSpPr/>
          <p:nvPr/>
        </p:nvSpPr>
        <p:spPr>
          <a:xfrm>
            <a:off x="1567764" y="3921902"/>
            <a:ext cx="832713" cy="469581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Тарифы на 1 год РП </a:t>
            </a:r>
          </a:p>
        </p:txBody>
      </p:sp>
      <p:sp>
        <p:nvSpPr>
          <p:cNvPr id="103" name="Полилиния 102"/>
          <p:cNvSpPr/>
          <p:nvPr/>
        </p:nvSpPr>
        <p:spPr>
          <a:xfrm>
            <a:off x="1569204" y="4913069"/>
            <a:ext cx="731091" cy="450050"/>
          </a:xfrm>
          <a:custGeom>
            <a:avLst/>
            <a:gdLst>
              <a:gd name="connsiteX0" fmla="*/ 0 w 1497818"/>
              <a:gd name="connsiteY0" fmla="*/ 115212 h 1152118"/>
              <a:gd name="connsiteX1" fmla="*/ 115212 w 1497818"/>
              <a:gd name="connsiteY1" fmla="*/ 0 h 1152118"/>
              <a:gd name="connsiteX2" fmla="*/ 1382606 w 1497818"/>
              <a:gd name="connsiteY2" fmla="*/ 0 h 1152118"/>
              <a:gd name="connsiteX3" fmla="*/ 1497818 w 1497818"/>
              <a:gd name="connsiteY3" fmla="*/ 115212 h 1152118"/>
              <a:gd name="connsiteX4" fmla="*/ 1497818 w 1497818"/>
              <a:gd name="connsiteY4" fmla="*/ 1036906 h 1152118"/>
              <a:gd name="connsiteX5" fmla="*/ 1382606 w 1497818"/>
              <a:gd name="connsiteY5" fmla="*/ 1152118 h 1152118"/>
              <a:gd name="connsiteX6" fmla="*/ 115212 w 1497818"/>
              <a:gd name="connsiteY6" fmla="*/ 1152118 h 1152118"/>
              <a:gd name="connsiteX7" fmla="*/ 0 w 1497818"/>
              <a:gd name="connsiteY7" fmla="*/ 1036906 h 1152118"/>
              <a:gd name="connsiteX8" fmla="*/ 0 w 1497818"/>
              <a:gd name="connsiteY8" fmla="*/ 115212 h 11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8" h="1152118">
                <a:moveTo>
                  <a:pt x="0" y="115212"/>
                </a:moveTo>
                <a:cubicBezTo>
                  <a:pt x="0" y="51582"/>
                  <a:pt x="51582" y="0"/>
                  <a:pt x="115212" y="0"/>
                </a:cubicBezTo>
                <a:lnTo>
                  <a:pt x="1382606" y="0"/>
                </a:lnTo>
                <a:cubicBezTo>
                  <a:pt x="1446236" y="0"/>
                  <a:pt x="1497818" y="51582"/>
                  <a:pt x="1497818" y="115212"/>
                </a:cubicBezTo>
                <a:lnTo>
                  <a:pt x="1497818" y="1036906"/>
                </a:lnTo>
                <a:cubicBezTo>
                  <a:pt x="1497818" y="1100536"/>
                  <a:pt x="1446236" y="1152118"/>
                  <a:pt x="1382606" y="1152118"/>
                </a:cubicBezTo>
                <a:lnTo>
                  <a:pt x="115212" y="1152118"/>
                </a:lnTo>
                <a:cubicBezTo>
                  <a:pt x="51582" y="1152118"/>
                  <a:pt x="0" y="1100536"/>
                  <a:pt x="0" y="1036906"/>
                </a:cubicBezTo>
                <a:lnTo>
                  <a:pt x="0" y="11521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034" tIns="68034" rIns="68034" bIns="68034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292934"/>
                </a:solidFill>
                <a:latin typeface="Arial"/>
              </a:rPr>
              <a:t>Корректировка на 2 год</a:t>
            </a:r>
          </a:p>
        </p:txBody>
      </p:sp>
    </p:spTree>
    <p:extLst>
      <p:ext uri="{BB962C8B-B14F-4D97-AF65-F5344CB8AC3E}">
        <p14:creationId xmlns:p14="http://schemas.microsoft.com/office/powerpoint/2010/main" val="6472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4E92B9D-2747-4B17-A5CF-5F5C19F5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Постепенное внедрение сравнительного анализа (бенчмаркинга)</a:t>
            </a:r>
            <a:endParaRPr lang="ru-RU" sz="3600" b="1" cap="all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211624E-89D4-4542-8933-94E6309C7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dirty="0" smtClean="0"/>
              <a:t>Сравнительный анализ является частью пакетного решения по Национальному тарифному регулированию и реформе в сфере ЦТ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dirty="0" smtClean="0"/>
              <a:t>Он позволит каждому предприятию ЦТ сравнивать результаты, устанавливать цели и контролировать их достижение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b="1" i="1" dirty="0" smtClean="0"/>
              <a:t>Мягкий трехэтапный контроль расходов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dirty="0" smtClean="0"/>
              <a:t>В среднесрочной перспективе (через 3 года) ключевые производственные индикаторы (КPI) должны заменить собой наследие «советских» норм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dirty="0" smtClean="0"/>
              <a:t>Бенчмаркинг должен осуществляться как в регулируемых, так и в нерегулируемых секторах ЦТ</a:t>
            </a:r>
          </a:p>
          <a:p>
            <a:endParaRPr lang="ru-RU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69E5B0C-6BC3-4230-AC9D-C48B70E9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C4D2B0-D754-49DC-87B6-1E748394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EF40D7C-9B2C-43C0-BAE5-FDCF1389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25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45" y="6371685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5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="" xmlns:a16="http://schemas.microsoft.com/office/drawing/2014/main" id="{4567BB6F-7C15-49F1-A15D-6592CEEA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0474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3600" b="1" dirty="0">
                <a:solidFill>
                  <a:srgbClr val="C00000"/>
                </a:solidFill>
              </a:rPr>
              <a:t>МОДЕЛИРОВАНИЕ ТАРИФА НА ТЭ	</a:t>
            </a:r>
            <a:r>
              <a:rPr lang="ru-RU" altLang="en-US" sz="3600" b="1" dirty="0"/>
              <a:t>	</a:t>
            </a:r>
            <a:endParaRPr lang="en-US" altLang="en-US" sz="3600" b="1" dirty="0"/>
          </a:p>
        </p:txBody>
      </p:sp>
      <p:pic>
        <p:nvPicPr>
          <p:cNvPr id="2051" name="Picture 4">
            <a:extLst>
              <a:ext uri="{FF2B5EF4-FFF2-40B4-BE49-F238E27FC236}">
                <a16:creationId xmlns="" xmlns:a16="http://schemas.microsoft.com/office/drawing/2014/main" id="{74C692AD-11BF-4F0F-A4FA-DFB5701BF8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1867" r="21156" b="7259"/>
          <a:stretch>
            <a:fillRect/>
          </a:stretch>
        </p:blipFill>
        <p:spPr>
          <a:xfrm>
            <a:off x="1729108" y="787637"/>
            <a:ext cx="7898129" cy="5788938"/>
          </a:xfr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45" y="6371685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8" y="6301581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e la date 3">
            <a:extLst>
              <a:ext uri="{FF2B5EF4-FFF2-40B4-BE49-F238E27FC236}">
                <a16:creationId xmlns="" xmlns:a16="http://schemas.microsoft.com/office/drawing/2014/main" id="{469E5B0C-6BC3-4230-AC9D-C48B70E9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75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775300-EB4F-4DE0-A668-A15A3D18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4AB367-CE3F-4E2D-8AD3-1DFF39DE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ru-RU" dirty="0"/>
              <a:t>Transition from Cost-plus tariffs to Incentive-based Pricing – District Heating Ukraine</a:t>
            </a:r>
            <a:endParaRPr lang="ru-RU" alt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4B5990-57BC-4AD0-935C-F921B725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B2B51971-04BE-48C0-B8CA-014A22D7B1C2}" type="slidenum">
              <a:rPr lang="ru-RU" altLang="ru-RU" smtClean="0"/>
              <a:pPr/>
              <a:t>27</a:t>
            </a:fld>
            <a:endParaRPr lang="ru-RU" alt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2ADE74-075B-4C03-9188-F40F3F89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83" y="0"/>
            <a:ext cx="8270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3F62AF-E9FE-4FFB-AA86-3E2A82D8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23EEF62-E3EA-43F7-8769-BA600242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dirty="0"/>
              <a:t>Transition from Cost-plus tariffs to Incentive-based Pricing – District Heating Ukraine</a:t>
            </a:r>
            <a:endParaRPr lang="ru-RU" alt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7B8DE3-65C2-47C3-BB7C-08E57A01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1971-04BE-48C0-B8CA-014A22D7B1C2}" type="slidenum">
              <a:rPr lang="ru-RU" altLang="ru-RU" smtClean="0"/>
              <a:pPr/>
              <a:t>28</a:t>
            </a:fld>
            <a:endParaRPr lang="ru-RU" alt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1C6C0F-B14A-4B91-AAAD-1E5700B9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37" y="0"/>
            <a:ext cx="826708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648796-4AE8-4871-A91E-ACCAC1EED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68" y="283191"/>
            <a:ext cx="8669263" cy="629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81FE2A-3273-4FEF-95C3-096951A6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68" y="435591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94" y="30612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СРАВНИТЕЛЬНЫЙ АНАЛИЗ (БЕНЧМАРКИНГ)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3612"/>
            <a:ext cx="10972800" cy="4525963"/>
          </a:xfrm>
        </p:spPr>
        <p:txBody>
          <a:bodyPr>
            <a:noAutofit/>
          </a:bodyPr>
          <a:lstStyle/>
          <a:p>
            <a:r>
              <a:rPr lang="ru-RU" sz="2600" b="1" i="1" dirty="0" smtClean="0"/>
              <a:t>Регулятор периодически объявляет регулируемые параметры </a:t>
            </a:r>
            <a:r>
              <a:rPr lang="ru-RU" sz="2600" dirty="0" smtClean="0"/>
              <a:t>(КPI), необходимые для определения регулируемых расходов и прибыли:</a:t>
            </a:r>
          </a:p>
          <a:p>
            <a:pPr>
              <a:buFontTx/>
              <a:buChar char="-"/>
            </a:pPr>
            <a:r>
              <a:rPr lang="ru-RU" sz="2600" dirty="0" smtClean="0"/>
              <a:t>Обобщенные показатели работы </a:t>
            </a:r>
            <a:r>
              <a:rPr lang="ru-RU" sz="2600" i="1" dirty="0" smtClean="0"/>
              <a:t>КPI  </a:t>
            </a:r>
            <a:r>
              <a:rPr lang="ru-RU" sz="2600" i="1" u="sng" dirty="0" smtClean="0"/>
              <a:t>для постоянных операционных затрат </a:t>
            </a:r>
          </a:p>
          <a:p>
            <a:pPr>
              <a:buFontTx/>
              <a:buChar char="-"/>
            </a:pPr>
            <a:r>
              <a:rPr lang="ru-RU" sz="2600" i="1" u="sng" dirty="0" smtClean="0"/>
              <a:t>Коэффициент общей эффективности</a:t>
            </a:r>
            <a:r>
              <a:rPr lang="ru-RU" sz="2600" b="1" i="1" dirty="0" smtClean="0"/>
              <a:t> </a:t>
            </a:r>
            <a:r>
              <a:rPr lang="ru-RU" sz="2600" dirty="0" smtClean="0"/>
              <a:t>(применяется начиная со второго года регуляторного периода)</a:t>
            </a:r>
          </a:p>
          <a:p>
            <a:pPr>
              <a:buFontTx/>
              <a:buChar char="-"/>
            </a:pPr>
            <a:r>
              <a:rPr lang="ru-RU" sz="2600" dirty="0" smtClean="0"/>
              <a:t>КPI для регулирования </a:t>
            </a:r>
            <a:r>
              <a:rPr lang="ru-RU" sz="2600" i="1" u="sng" dirty="0" smtClean="0"/>
              <a:t>переменных расходов </a:t>
            </a:r>
          </a:p>
          <a:p>
            <a:pPr>
              <a:buFontTx/>
              <a:buChar char="-"/>
            </a:pPr>
            <a:r>
              <a:rPr lang="ru-RU" sz="2600" dirty="0" smtClean="0"/>
              <a:t>Показатели </a:t>
            </a:r>
            <a:r>
              <a:rPr lang="ru-RU" sz="2600" i="1" u="sng" dirty="0" smtClean="0"/>
              <a:t>для расчета нормативной прибыли</a:t>
            </a:r>
            <a:r>
              <a:rPr lang="ru-RU" sz="2600" dirty="0" smtClean="0"/>
              <a:t>... </a:t>
            </a: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Оповещение и сравнение эффективности – мощное давление</a:t>
            </a: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Субъекты заранее могут подсчитать тариф и прибыль  </a:t>
            </a:r>
          </a:p>
          <a:p>
            <a:pPr>
              <a:buFontTx/>
              <a:buChar char="-"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01D23D9-A6FA-43A4-9F1B-805AEC2908DD}" type="slidenum">
              <a:rPr lang="lt-LT" smtClean="0"/>
              <a:t>29</a:t>
            </a:fld>
            <a:endParaRPr lang="lt-L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56" y="6331356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D7D2F8-4E26-4B8D-8B96-E396E79B6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ЦЕНТРАЛИЗОВАННОГО ТЕПЛОСНАБЖЕНИЯ В ЕВРОПЕЙСКОМ СОЮЗЕ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0F6EBF-13EF-414F-9928-A08FC4DAE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ОБЗОР ТЕНДЕНЦИЙ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3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 dirty="0"/>
              <a:t>08/12/2016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dirty="0"/>
              <a:t>Transition from Cost-plus tariffs to Incentive-based Pricing – District Heating Ukraine</a:t>
            </a:r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1971-04BE-48C0-B8CA-014A22D7B1C2}" type="slidenum">
              <a:rPr lang="ru-RU" altLang="ru-RU" smtClean="0"/>
              <a:pPr/>
              <a:t>30</a:t>
            </a:fld>
            <a:endParaRPr lang="ru-RU" altLang="ru-RU" dirty="0"/>
          </a:p>
        </p:txBody>
      </p:sp>
      <p:pic>
        <p:nvPicPr>
          <p:cNvPr id="5" name="Содержимо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71726"/>
            <a:ext cx="10668000" cy="5868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067" y="1623319"/>
            <a:ext cx="502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Признаются </a:t>
            </a:r>
            <a:r>
              <a:rPr lang="ru-RU" sz="2400" b="1" dirty="0"/>
              <a:t>обоснованными фактические расходы, если ниже</a:t>
            </a:r>
          </a:p>
          <a:p>
            <a:r>
              <a:rPr lang="ru-RU" sz="2400" b="1" dirty="0"/>
              <a:t> 80 000 </a:t>
            </a:r>
            <a:r>
              <a:rPr lang="ru-RU" sz="2400" b="1" dirty="0" smtClean="0"/>
              <a:t>грн./(</a:t>
            </a:r>
            <a:r>
              <a:rPr lang="ru-RU" sz="2400" b="1" dirty="0"/>
              <a:t>Гкал/ч) - </a:t>
            </a:r>
            <a:r>
              <a:rPr lang="ru-RU" sz="2400" i="1" dirty="0"/>
              <a:t>например</a:t>
            </a:r>
            <a:endParaRPr lang="en-US" sz="24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27667" y="4106333"/>
            <a:ext cx="10244666" cy="846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avadinimas 1"/>
          <p:cNvSpPr>
            <a:spLocks noGrp="1"/>
          </p:cNvSpPr>
          <p:nvPr>
            <p:ph type="title" idx="4294967295"/>
          </p:nvPr>
        </p:nvSpPr>
        <p:spPr>
          <a:xfrm>
            <a:off x="2209800" y="4934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lt-LT" b="1" dirty="0"/>
              <a:t>	</a:t>
            </a:r>
            <a:r>
              <a:rPr lang="ru-RU" altLang="lt-LT" sz="4000" b="1" dirty="0">
                <a:solidFill>
                  <a:srgbClr val="C00000"/>
                </a:solidFill>
              </a:rPr>
              <a:t>Удельное потребление топлива на выработку 1 Гкал </a:t>
            </a:r>
            <a:r>
              <a:rPr lang="ru-RU" altLang="lt-LT" sz="2700" b="1" dirty="0"/>
              <a:t>(</a:t>
            </a:r>
            <a:r>
              <a:rPr lang="ru-RU" altLang="lt-LT" sz="2700" b="1" dirty="0" smtClean="0"/>
              <a:t>измерено</a:t>
            </a:r>
            <a:r>
              <a:rPr lang="en-US" altLang="lt-LT" sz="2700" b="1" dirty="0" smtClean="0"/>
              <a:t>?)</a:t>
            </a:r>
            <a:endParaRPr lang="en-US" altLang="lt-LT" b="1" dirty="0"/>
          </a:p>
        </p:txBody>
      </p:sp>
      <p:sp>
        <p:nvSpPr>
          <p:cNvPr id="4" name="Datos vietos rezervavimo ženklas 3"/>
          <p:cNvSpPr txBox="1">
            <a:spLocks noGrp="1"/>
          </p:cNvSpPr>
          <p:nvPr/>
        </p:nvSpPr>
        <p:spPr>
          <a:xfrm>
            <a:off x="794599" y="635635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200" dirty="0"/>
              <a:t>08/11/2017</a:t>
            </a:r>
            <a:endParaRPr lang="lt-LT" sz="1200" dirty="0"/>
          </a:p>
        </p:txBody>
      </p:sp>
      <p:pic>
        <p:nvPicPr>
          <p:cNvPr id="9222" name="Содержимое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5866" y="1989667"/>
            <a:ext cx="8034731" cy="4173009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1971-04BE-48C0-B8CA-014A22D7B1C2}" type="slidenum">
              <a:rPr lang="ru-RU" altLang="ru-RU" smtClean="0"/>
              <a:pPr/>
              <a:t>31</a:t>
            </a:fld>
            <a:endParaRPr lang="ru-RU" alt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1" y="80399"/>
            <a:ext cx="2828789" cy="46821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78192" y="3510280"/>
            <a:ext cx="733445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33" y="6330120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E0EA02-9995-47E1-A456-9B334AFC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ДАЛЬНЕЙШЕЕ РАЗВИТИЕ ЦЕНТРАЛИЗОВАННОГО ТЕПЛОСНАБЖЕНИЯ В УКРАИНЕ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1D7F00-A1EB-4F05-92EF-2C34858F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Хозяйство централизованного теплоснабжения </a:t>
            </a:r>
            <a:r>
              <a:rPr lang="ru-RU" b="1" i="1" dirty="0" smtClean="0"/>
              <a:t>должно стать составляющей частью энергетического комплекса Украины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Общенациональный интерес обуславливается сохранением и модернизацией систем ЦТС, которые в дальнейшем </a:t>
            </a:r>
            <a:r>
              <a:rPr lang="ru-RU" b="1" i="1" dirty="0" smtClean="0"/>
              <a:t>могут развиваться и использоваться для расширения спектра разных услуг: </a:t>
            </a:r>
            <a:r>
              <a:rPr lang="ru-RU" sz="2400" dirty="0" smtClean="0"/>
              <a:t>как обновление внутридомовых систем и сбережения энергии, для развития термофикации, охлаждение зданий, для использования возобновляющих и местных ресурсов, отходов и т.д. </a:t>
            </a:r>
          </a:p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6431A6-7C7B-4821-81E6-34C80F0E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B159C3-F9FE-49F8-95A1-0F1D2C01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32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03" y="6371685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endParaRPr lang="uk-UA" b="1" dirty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779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413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ПОСТАВКА ТЕПЛОВОЙ ЭНЕРГИИ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2071"/>
            <a:ext cx="109728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КPI - количество потребителей на одного работника, занятого в этой деятельности</a:t>
            </a:r>
          </a:p>
          <a:p>
            <a:r>
              <a:rPr lang="ru-RU" sz="2400" dirty="0" smtClean="0"/>
              <a:t>КPI – себестоимость обслуживания 1 потребителя</a:t>
            </a:r>
          </a:p>
          <a:p>
            <a:r>
              <a:rPr lang="ru-RU" sz="2400" i="1" dirty="0" smtClean="0"/>
              <a:t>Входные измерительные приборы включаются в деятельность по транспортировке тепла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Перспективно совмещать поставку тепла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 энергосберегающими инициативами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и расширением спектра  услуг.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За отдельную плату </a:t>
            </a:r>
            <a:r>
              <a:rPr lang="ru-RU" sz="2400" b="1" dirty="0" smtClean="0">
                <a:solidFill>
                  <a:srgbClr val="00B050"/>
                </a:solidFill>
              </a:rPr>
              <a:t>со стороны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заинтересованных владельцев зданий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33</a:t>
            </a:fld>
            <a:endParaRPr lang="lt-LT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19" y="2948871"/>
            <a:ext cx="5330402" cy="37942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</a:rPr>
              <a:t>Цели стимулирующего тарифообразования</a:t>
            </a:r>
            <a:endParaRPr lang="ru-RU" sz="3600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prstClr val="black"/>
                </a:solidFill>
              </a:rPr>
              <a:t>Выявить </a:t>
            </a:r>
            <a:r>
              <a:rPr lang="ru-RU" altLang="ru-RU" sz="2800" b="1" u="sng" dirty="0" smtClean="0">
                <a:solidFill>
                  <a:prstClr val="black"/>
                </a:solidFill>
              </a:rPr>
              <a:t>прозрачность и обоснованность </a:t>
            </a:r>
            <a:r>
              <a:rPr lang="ru-RU" altLang="ru-RU" sz="2800" dirty="0" smtClean="0">
                <a:solidFill>
                  <a:prstClr val="black"/>
                </a:solidFill>
              </a:rPr>
              <a:t>расходов и затрат методом сравнительного анализа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prstClr val="black"/>
                </a:solidFill>
              </a:rPr>
              <a:t>Сформировать </a:t>
            </a:r>
            <a:r>
              <a:rPr lang="ru-RU" altLang="ru-RU" sz="2800" b="1" u="sng" dirty="0" smtClean="0">
                <a:solidFill>
                  <a:prstClr val="black"/>
                </a:solidFill>
              </a:rPr>
              <a:t>ясные и предсказуемые правила </a:t>
            </a:r>
            <a:r>
              <a:rPr lang="ru-RU" altLang="ru-RU" sz="2800" dirty="0" smtClean="0">
                <a:solidFill>
                  <a:prstClr val="black"/>
                </a:solidFill>
              </a:rPr>
              <a:t>в тарифообразовании 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prstClr val="black"/>
                </a:solidFill>
              </a:rPr>
              <a:t>Обеспечить </a:t>
            </a:r>
            <a:r>
              <a:rPr lang="ru-RU" altLang="ru-RU" sz="2800" b="1" u="sng" dirty="0" smtClean="0">
                <a:solidFill>
                  <a:prstClr val="black"/>
                </a:solidFill>
              </a:rPr>
              <a:t>экономическую жизнеспособность </a:t>
            </a:r>
            <a:r>
              <a:rPr lang="ru-RU" altLang="ru-RU" sz="2800" dirty="0" smtClean="0">
                <a:solidFill>
                  <a:prstClr val="black"/>
                </a:solidFill>
              </a:rPr>
              <a:t>предприятий централизованного теплоснабжения (ЦТС)</a:t>
            </a:r>
          </a:p>
          <a:p>
            <a:pPr>
              <a:lnSpc>
                <a:spcPct val="80000"/>
              </a:lnSpc>
            </a:pPr>
            <a:r>
              <a:rPr lang="ru-RU" altLang="ru-RU" sz="2800" u="sng" dirty="0" smtClean="0">
                <a:solidFill>
                  <a:prstClr val="black"/>
                </a:solidFill>
              </a:rPr>
              <a:t>Создавать</a:t>
            </a:r>
            <a:r>
              <a:rPr lang="ru-RU" altLang="ru-RU" sz="2800" b="1" u="sng" dirty="0" smtClean="0">
                <a:solidFill>
                  <a:prstClr val="black"/>
                </a:solidFill>
              </a:rPr>
              <a:t> условия для появления ресурсов</a:t>
            </a:r>
            <a:r>
              <a:rPr lang="ru-RU" altLang="ru-RU" sz="2800" dirty="0" smtClean="0">
                <a:solidFill>
                  <a:prstClr val="black"/>
                </a:solidFill>
              </a:rPr>
              <a:t> на обновление систем ЦТС</a:t>
            </a:r>
          </a:p>
          <a:p>
            <a:pPr lvl="0">
              <a:lnSpc>
                <a:spcPct val="80000"/>
              </a:lnSpc>
            </a:pPr>
            <a:r>
              <a:rPr lang="ru-RU" altLang="ru-RU" sz="2800" dirty="0" smtClean="0">
                <a:solidFill>
                  <a:prstClr val="black"/>
                </a:solidFill>
              </a:rPr>
              <a:t>Стимулировать предприятия ЦТС </a:t>
            </a:r>
            <a:r>
              <a:rPr lang="ru-RU" altLang="ru-RU" sz="2800" b="1" u="sng" dirty="0" smtClean="0">
                <a:solidFill>
                  <a:prstClr val="black"/>
                </a:solidFill>
              </a:rPr>
              <a:t>проявить активность и заработать дополнительную прибыль путем повышения эффективности</a:t>
            </a:r>
            <a:r>
              <a:rPr lang="ru-RU" altLang="ru-RU" sz="28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</a:rPr>
              <a:t>и за счет снижения затрат</a:t>
            </a:r>
          </a:p>
          <a:p>
            <a:pPr lvl="0">
              <a:lnSpc>
                <a:spcPct val="80000"/>
              </a:lnSpc>
            </a:pPr>
            <a:r>
              <a:rPr lang="ru-RU" altLang="ru-RU" sz="2800" b="1" u="sng" dirty="0" smtClean="0">
                <a:solidFill>
                  <a:prstClr val="black"/>
                </a:solidFill>
              </a:rPr>
              <a:t>Улучшать качество и доступность </a:t>
            </a:r>
            <a:r>
              <a:rPr lang="ru-RU" altLang="ru-RU" sz="2800" dirty="0" smtClean="0">
                <a:solidFill>
                  <a:prstClr val="black"/>
                </a:solidFill>
              </a:rPr>
              <a:t>обеспечения теплом и горячей водой</a:t>
            </a:r>
            <a:r>
              <a:rPr lang="ru-RU" altLang="ru-RU" sz="2800" b="1" u="sng" dirty="0" smtClean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lang="ru-RU" altLang="ru-RU" sz="2800" b="1" u="sng" dirty="0" smtClean="0">
                <a:solidFill>
                  <a:prstClr val="black"/>
                </a:solidFill>
              </a:rPr>
              <a:t>Сбалансировать долгосрочные </a:t>
            </a:r>
            <a:r>
              <a:rPr lang="ru-RU" altLang="ru-RU" sz="2800" dirty="0" smtClean="0">
                <a:solidFill>
                  <a:prstClr val="black"/>
                </a:solidFill>
              </a:rPr>
              <a:t>интересы потребителей и поставщиков тепла</a:t>
            </a:r>
          </a:p>
          <a:p>
            <a:pPr lvl="0">
              <a:lnSpc>
                <a:spcPct val="80000"/>
              </a:lnSpc>
            </a:pPr>
            <a:r>
              <a:rPr lang="ru-RU" altLang="ru-RU" sz="2800" b="1" u="sng" dirty="0" smtClean="0">
                <a:solidFill>
                  <a:prstClr val="black"/>
                </a:solidFill>
              </a:rPr>
              <a:t>Стабилизировать тарифы </a:t>
            </a:r>
            <a:r>
              <a:rPr lang="ru-RU" altLang="ru-RU" sz="2800" dirty="0" smtClean="0">
                <a:solidFill>
                  <a:prstClr val="black"/>
                </a:solidFill>
              </a:rPr>
              <a:t>на тепловую энергию</a:t>
            </a:r>
            <a:endParaRPr lang="ru-RU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811" y="6225641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34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372" y="6371685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25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cap="all" dirty="0">
                <a:solidFill>
                  <a:srgbClr val="C00000"/>
                </a:solidFill>
              </a:rPr>
              <a:t>Регуляторное влияние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smtClean="0"/>
              <a:t>Регулятор </a:t>
            </a:r>
            <a:r>
              <a:rPr lang="ru-RU" altLang="ru-RU" sz="2800" b="1" dirty="0" smtClean="0"/>
              <a:t>утверждает значения ключевых производственных индикаторов (КPI)</a:t>
            </a:r>
            <a:r>
              <a:rPr lang="ru-RU" altLang="ru-RU" sz="2800" dirty="0" smtClean="0"/>
              <a:t>, которые </a:t>
            </a:r>
            <a:r>
              <a:rPr lang="ru-RU" altLang="ru-RU" sz="2800" u="sng" dirty="0" smtClean="0"/>
              <a:t>подтверждены рынком </a:t>
            </a:r>
            <a:r>
              <a:rPr lang="ru-RU" altLang="ru-RU" sz="2800" dirty="0" smtClean="0"/>
              <a:t>централизованного теплоснабжения: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	- относительное </a:t>
            </a:r>
            <a:r>
              <a:rPr lang="ru-RU" altLang="ru-RU" sz="2800" u="sng" dirty="0" smtClean="0"/>
              <a:t>потребление ресурсов</a:t>
            </a:r>
            <a:r>
              <a:rPr lang="ru-RU" altLang="ru-RU" sz="2800" dirty="0" smtClean="0"/>
              <a:t> на выработку тепловой   	энергии , грн./Гкал;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	- относительные </a:t>
            </a:r>
            <a:r>
              <a:rPr lang="ru-RU" altLang="ru-RU" sz="2800" u="sng" dirty="0" smtClean="0"/>
              <a:t>постоянные расходы</a:t>
            </a:r>
            <a:r>
              <a:rPr lang="ru-RU" altLang="ru-RU" sz="2800" dirty="0" smtClean="0"/>
              <a:t> на эксплуатацию всего 	хозяйства централизованного теплоснабжения, грн./(Гкал/ч), 	грн./км</a:t>
            </a:r>
            <a:r>
              <a:rPr lang="ru-RU" altLang="ru-RU" sz="2800" baseline="-25000" dirty="0" smtClean="0"/>
              <a:t>у</a:t>
            </a:r>
            <a:r>
              <a:rPr lang="ru-RU" altLang="ru-RU" sz="2800" dirty="0" smtClean="0"/>
              <a:t>, грн./абонента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	- </a:t>
            </a:r>
            <a:r>
              <a:rPr lang="ru-RU" altLang="ru-RU" sz="2800" u="sng" dirty="0" smtClean="0"/>
              <a:t>относительная величина амортизации</a:t>
            </a:r>
            <a:r>
              <a:rPr lang="ru-RU" altLang="ru-RU" sz="2800" dirty="0" smtClean="0"/>
              <a:t> основного оборудования, 	грн./(Гкал/ч), грн./км</a:t>
            </a:r>
            <a:r>
              <a:rPr lang="ru-RU" altLang="ru-RU" sz="2800" baseline="-25000" dirty="0" smtClean="0"/>
              <a:t>у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	- переоценка активов в зависимости от потребности финансирования 	инвестиционной программы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Задача на </a:t>
            </a:r>
            <a:r>
              <a:rPr lang="ru-RU" sz="2800" u="sng" dirty="0" smtClean="0"/>
              <a:t>повышение общей эффективности </a:t>
            </a:r>
            <a:r>
              <a:rPr lang="ru-RU" sz="2800" dirty="0" smtClean="0"/>
              <a:t>(</a:t>
            </a:r>
            <a:r>
              <a:rPr lang="ru-RU" sz="2400" b="1" i="1" dirty="0" smtClean="0"/>
              <a:t>Х фактор</a:t>
            </a:r>
            <a:r>
              <a:rPr lang="ru-RU" sz="2400" i="1" dirty="0" smtClean="0"/>
              <a:t>) </a:t>
            </a: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</a:pPr>
            <a:endParaRPr lang="ru-RU" alt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04836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35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30" y="6371685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73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94081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</a:rPr>
              <a:t>Премия за качество и доступность процесса теплоснабжения </a:t>
            </a:r>
            <a:endParaRPr lang="ru-RU" sz="3600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Кратковременная </a:t>
            </a:r>
            <a:r>
              <a:rPr lang="ru-RU" u="sng" dirty="0" smtClean="0">
                <a:solidFill>
                  <a:prstClr val="black"/>
                </a:solidFill>
              </a:rPr>
              <a:t>премия за повышение эффективности</a:t>
            </a:r>
            <a:r>
              <a:rPr lang="ru-RU" dirty="0" smtClean="0">
                <a:solidFill>
                  <a:prstClr val="black"/>
                </a:solidFill>
              </a:rPr>
              <a:t> – в течении регуляторного периода</a:t>
            </a:r>
            <a:r>
              <a:rPr lang="ru-RU" u="sng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Долгосрочная </a:t>
            </a:r>
            <a:r>
              <a:rPr lang="ru-RU" u="sng" dirty="0" smtClean="0">
                <a:solidFill>
                  <a:prstClr val="black"/>
                </a:solidFill>
              </a:rPr>
              <a:t>премия в качестве дополнительной прибыли за снижение расходов и затрат </a:t>
            </a:r>
            <a:r>
              <a:rPr lang="ru-RU" dirty="0" smtClean="0">
                <a:solidFill>
                  <a:prstClr val="black"/>
                </a:solidFill>
              </a:rPr>
              <a:t>- в течении следующего регуляторного периода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Ежегодное повышение/снижение прибыли за качество процесса теплоснабжения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u="sng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301" y="6341523"/>
            <a:ext cx="2844800" cy="365125"/>
          </a:xfrm>
        </p:spPr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36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6389284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22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82" y="92702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ПРОЦЕДУРА </a:t>
            </a:r>
            <a:r>
              <a:rPr lang="ru-RU" b="1" dirty="0" smtClean="0">
                <a:solidFill>
                  <a:srgbClr val="C00000"/>
                </a:solidFill>
              </a:rPr>
              <a:t>ТАРИФООБРАЗОВАНИЯ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2" y="1897624"/>
            <a:ext cx="10972800" cy="35392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37</a:t>
            </a:fld>
            <a:endParaRPr lang="lt-L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372" y="6339632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81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Спасибо за внимание...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/>
              <a:t>Валдас Лукощявичюс</a:t>
            </a:r>
            <a:endParaRPr lang="en-US" sz="4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08/11/2017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38</a:t>
            </a:fld>
            <a:endParaRPr lang="lt-L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57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endParaRPr lang="uk-UA" b="1" dirty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en-US" dirty="0" smtClean="0"/>
              <a:t>е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238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FD4BB-F119-4A0E-8921-C7ECDB15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656" y="2357418"/>
            <a:ext cx="6909344" cy="4500582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Вспомогательная информация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A710E17-21D5-46C2-A159-234AEE40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Стратегия ЕС в отношении теплоснабжения и охлаждения </a:t>
            </a:r>
            <a:endParaRPr lang="ru-RU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6B4702C-AD95-4874-8D18-ACAFB110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Принята Европейским парламентом в 2016 году;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использование синергии между сферами электро- и теплоснабжения;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сферы теплоснабжения и охлаждения входят в структуру европейского энергетического рынка.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Пересмотр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50% конечного спроса на энергетику в ЕС используется для теплоснабжения и охлаждения: необходимы конкретные меры </a:t>
            </a:r>
            <a:r>
              <a:rPr lang="ru-RU" dirty="0"/>
              <a:t>в</a:t>
            </a:r>
            <a:r>
              <a:rPr lang="ru-RU" dirty="0" smtClean="0"/>
              <a:t> сферах теплоснабжения и охлаждения и пересмотра Директивы по энергоэффективности (2012/27/ЕС), Директивы по возобновляемым источникам энергии (2009/28/EC) и Директивы по энергоэффективности зданий (2010/31/ЕС). (Третий энергетический пакет, все акты, применимые к Украине, как к стороне Соглашения о европейском энергетическом сообществе и Соглашения об ассоциации Украина-ЕС)</a:t>
            </a:r>
            <a:endParaRPr lang="ru-RU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6E100CD-C763-417A-9DC3-89520074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08/11/2017</a:t>
            </a:r>
            <a:endParaRPr lang="lt-L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B1B1012-6DEF-4E23-807C-76FC56B9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D099EDB-163B-4ED8-814E-5420F93C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07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68744"/>
            <a:ext cx="10845800" cy="271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Положительный опыт применения стимулирующего тарифообразования в странах с пост-плановой экономикой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9" y="2535846"/>
            <a:ext cx="5926421" cy="4439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990" y="4387662"/>
            <a:ext cx="4607817" cy="2682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117" y="2179891"/>
            <a:ext cx="3234627" cy="24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Основные результаты применения стимулирующего тарифообразования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983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проявляется </a:t>
            </a:r>
            <a:r>
              <a:rPr lang="ru-RU" u="sng" dirty="0" smtClean="0"/>
              <a:t>прозрачность и реальная обоснованность</a:t>
            </a:r>
            <a:r>
              <a:rPr lang="ru-RU" dirty="0" smtClean="0"/>
              <a:t> расходов, продиктована рынком ЦТС</a:t>
            </a:r>
          </a:p>
          <a:p>
            <a:r>
              <a:rPr lang="ru-RU" u="sng" dirty="0" smtClean="0"/>
              <a:t>балансирование долгосрочных интересов потребителей и поставщиков ТЭ</a:t>
            </a:r>
          </a:p>
          <a:p>
            <a:r>
              <a:rPr lang="ru-RU" u="sng" dirty="0" smtClean="0"/>
              <a:t>появляются ресурсы для обновления </a:t>
            </a:r>
            <a:r>
              <a:rPr lang="ru-RU" dirty="0" smtClean="0"/>
              <a:t>систем теплоснабжения</a:t>
            </a:r>
          </a:p>
          <a:p>
            <a:r>
              <a:rPr lang="ru-RU" u="sng" dirty="0" smtClean="0"/>
              <a:t>стабилизируются тарифы на ТЭ </a:t>
            </a:r>
            <a:r>
              <a:rPr lang="ru-RU" dirty="0" smtClean="0"/>
              <a:t>в долгосрочной перспективе</a:t>
            </a:r>
          </a:p>
          <a:p>
            <a:r>
              <a:rPr lang="ru-RU" u="sng" dirty="0" smtClean="0"/>
              <a:t>сохраняется и расширяется инфраструктура </a:t>
            </a:r>
            <a:r>
              <a:rPr lang="ru-RU" dirty="0" smtClean="0"/>
              <a:t>для централизованного обеспечения энергоносителями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Сектор ЦТС становится привлекательным для частного капитала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9F6E5889-5FA0-444E-AA90-7FFCAFBCADE9}"/>
              </a:ext>
            </a:extLst>
          </p:cNvPr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14/08/11/2017</a:t>
            </a:r>
            <a:endParaRPr lang="lt-LT" dirty="0"/>
          </a:p>
          <a:p>
            <a:r>
              <a:rPr lang="ru-RU" dirty="0" smtClean="0"/>
              <a:t>09/2017</a:t>
            </a:r>
            <a:endParaRPr lang="lt-LT" dirty="0"/>
          </a:p>
          <a:p>
            <a:endParaRPr lang="lt-L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12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Экономический интерес потребителей тепла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Потребители </a:t>
            </a:r>
            <a:r>
              <a:rPr lang="ru-RU" sz="2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защищены исключением из регулируемых тарифов излишних затрат</a:t>
            </a: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которые измеряются и определяются статистикой, поступающей с рынка ЦТ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завершения регуляторного периода </a:t>
            </a:r>
            <a:r>
              <a:rPr lang="ru-RU" sz="2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финансовая экономия и улучшенная система ЦТ передаются  в распоряжение потребителей тепла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Обеспечивается </a:t>
            </a:r>
            <a:r>
              <a:rPr lang="ru-RU" sz="2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сохранение и поддержание работоспособности систем ЦТ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Экономическое </a:t>
            </a:r>
            <a:r>
              <a:rPr lang="ru-RU" sz="2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поощрение эффективности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обоснованных и конкурентоспособных тарифов</a:t>
            </a:r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75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25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Экономическая мотивация  предприятий ЦТС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822" y="3945466"/>
            <a:ext cx="4778578" cy="30291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Возможность заработать </a:t>
            </a:r>
            <a:r>
              <a:rPr lang="ru-RU" sz="2600" u="sng" dirty="0" smtClean="0"/>
              <a:t>дополнительные средства </a:t>
            </a:r>
            <a:r>
              <a:rPr lang="ru-RU" sz="2600" dirty="0" smtClean="0"/>
              <a:t>повышением эффективности</a:t>
            </a:r>
          </a:p>
          <a:p>
            <a:r>
              <a:rPr lang="ru-RU" sz="2600" u="sng" dirty="0" smtClean="0"/>
              <a:t>Дополнительная прибыль </a:t>
            </a:r>
            <a:r>
              <a:rPr lang="ru-RU" sz="2600" dirty="0" smtClean="0"/>
              <a:t>за стабильное понижение тарифа на ТЭ при обеспечении качества процесса ЦТС</a:t>
            </a:r>
          </a:p>
          <a:p>
            <a:r>
              <a:rPr lang="ru-RU" sz="2600" u="sng" dirty="0" smtClean="0"/>
              <a:t>Активизация персонала  предприятий ЦТС </a:t>
            </a:r>
            <a:r>
              <a:rPr lang="ru-RU" sz="2600" dirty="0" smtClean="0"/>
              <a:t>опирается на регуляторное давление и премиальные добавки за достигнутые результаты</a:t>
            </a:r>
          </a:p>
          <a:p>
            <a:r>
              <a:rPr lang="ru-RU" sz="2600" u="sng" dirty="0" smtClean="0"/>
              <a:t>Уменьшение регуляторной проверки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dirty="0" smtClean="0"/>
              <a:t>при положительных результатах</a:t>
            </a:r>
          </a:p>
          <a:p>
            <a:pPr marL="0" indent="0">
              <a:buNone/>
            </a:pPr>
            <a:r>
              <a:rPr lang="ru-RU" sz="2600" dirty="0" smtClean="0"/>
              <a:t> деятельности</a:t>
            </a:r>
          </a:p>
          <a:p>
            <a:endParaRPr lang="ru-RU" sz="2600" u="sng" dirty="0" smtClean="0"/>
          </a:p>
          <a:p>
            <a:endParaRPr lang="ru-RU" sz="2600" dirty="0" smtClean="0"/>
          </a:p>
          <a:p>
            <a:endParaRPr lang="ru-RU" sz="2600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3391877" y="63890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Качество процесса теплоснабжения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56656"/>
          </a:xfrm>
        </p:spPr>
        <p:txBody>
          <a:bodyPr>
            <a:normAutofit/>
          </a:bodyPr>
          <a:lstStyle/>
          <a:p>
            <a:r>
              <a:rPr lang="ru-RU" sz="2600" u="sng" dirty="0"/>
              <a:t>Контролируется набором показателей</a:t>
            </a:r>
            <a:r>
              <a:rPr lang="ru-RU" sz="2600" dirty="0"/>
              <a:t>, которые регулярно публикуются Национальным Регулятором</a:t>
            </a:r>
          </a:p>
          <a:p>
            <a:r>
              <a:rPr lang="ru-RU" sz="2600" dirty="0"/>
              <a:t>При несоблюдении стандартов качества и надежности </a:t>
            </a:r>
            <a:r>
              <a:rPr lang="ru-RU" sz="2600" u="sng" dirty="0"/>
              <a:t>предприятие ЦТ наказываются экономически и может лишится лицензии</a:t>
            </a:r>
            <a:r>
              <a:rPr lang="ru-RU" sz="2600" dirty="0"/>
              <a:t>, а оператор заменен другим</a:t>
            </a:r>
          </a:p>
          <a:p>
            <a:r>
              <a:rPr lang="ru-RU" sz="2600" dirty="0"/>
              <a:t>Система тарифообразования и регулирования обеспечивает сбор годового бюджета, постоянного дохода, подтвержденного Регулятором, как </a:t>
            </a:r>
            <a:r>
              <a:rPr lang="ru-RU" sz="2600" u="sng" dirty="0"/>
              <a:t>необходимого для обеспечения работоспособности системы ЦТ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583" y="6333048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82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Поощрение конкуренции в сфере производства тепла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Если внешний производитель  тепла (ВПТ), предлагает более дешевую ТЭ, </a:t>
            </a:r>
            <a:r>
              <a:rPr lang="ru-RU" sz="2600" u="sng" dirty="0" smtClean="0"/>
              <a:t>лицензиат должен закупать эту энергию с последующей </a:t>
            </a:r>
            <a:r>
              <a:rPr lang="ru-RU" sz="2600" dirty="0" smtClean="0"/>
              <a:t>выгодой для всех </a:t>
            </a:r>
            <a:r>
              <a:rPr lang="ru-RU" sz="2600" smtClean="0"/>
              <a:t>сторон (ВПТ, </a:t>
            </a:r>
            <a:r>
              <a:rPr lang="ru-RU" sz="2600" dirty="0" smtClean="0"/>
              <a:t>лицензиат, потребители тепла)</a:t>
            </a:r>
          </a:p>
          <a:p>
            <a:r>
              <a:rPr lang="ru-RU" sz="2600" dirty="0" smtClean="0"/>
              <a:t>Разницу между себестоимостью производства ТЭ на собственных источниках лицензиата и затратами на покупную ТЭ от ВПТ </a:t>
            </a:r>
            <a:r>
              <a:rPr lang="ru-RU" sz="2600" u="sng" dirty="0" smtClean="0"/>
              <a:t>распределяют поровну между потребителями тепловой энергии и предприятием-лицензиатом ЦТС </a:t>
            </a:r>
            <a:r>
              <a:rPr lang="ru-RU" sz="2600" dirty="0" smtClean="0"/>
              <a:t>в течение одного регуляторного периода.</a:t>
            </a:r>
          </a:p>
          <a:p>
            <a:r>
              <a:rPr lang="ru-RU" sz="2600" dirty="0" smtClean="0"/>
              <a:t>Со следующего РП </a:t>
            </a:r>
            <a:r>
              <a:rPr lang="ru-RU" sz="2600" u="sng" dirty="0" smtClean="0"/>
              <a:t>в регулируемый тариф включается более дешевый способ обеспечения тепловой энергией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068" y="6238605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37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Направления дальнейшего развития сектора ЦТ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Перспективно совмещать поставку тепла с </a:t>
            </a:r>
            <a:r>
              <a:rPr lang="ru-RU" sz="2600" u="sng" dirty="0" smtClean="0"/>
              <a:t>энергосберегающими инициативами в обслуживаемых зданиях</a:t>
            </a:r>
          </a:p>
          <a:p>
            <a:r>
              <a:rPr lang="ru-RU" sz="2600" dirty="0" smtClean="0"/>
              <a:t>Расширение спектра услуг</a:t>
            </a:r>
          </a:p>
          <a:p>
            <a:r>
              <a:rPr lang="ru-RU" sz="2600" dirty="0" smtClean="0"/>
              <a:t>Ставиться задача по сокращению энергопотребления путем </a:t>
            </a:r>
            <a:r>
              <a:rPr lang="ru-RU" sz="2600" u="sng" dirty="0" smtClean="0"/>
              <a:t>модернизации внутридомовых гидравлических систем</a:t>
            </a:r>
          </a:p>
          <a:p>
            <a:r>
              <a:rPr lang="ru-RU" sz="2600" u="sng" dirty="0" smtClean="0"/>
              <a:t>Общенациональный интерес  </a:t>
            </a:r>
            <a:r>
              <a:rPr lang="ru-RU" sz="2600" dirty="0" smtClean="0"/>
              <a:t>обеспечивается сохранением и модернизацией систем ЦТ, которые в дальнейшем </a:t>
            </a:r>
            <a:r>
              <a:rPr lang="ru-RU" sz="2600" b="1" i="1" dirty="0" smtClean="0">
                <a:solidFill>
                  <a:srgbClr val="C00000"/>
                </a:solidFill>
              </a:rPr>
              <a:t>могут развиваться и использоваться для расширения спектра таких услуг, как термофикация, охлаждение зданий, для использования возобновляющих и местных ресурсов и т.д. </a:t>
            </a:r>
            <a:endParaRPr lang="ru-RU" sz="2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825" y="6341523"/>
            <a:ext cx="44661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81A6EFD6-FD9D-4AF2-8C21-1A4CF38F370F}"/>
              </a:ext>
            </a:extLst>
          </p:cNvPr>
          <p:cNvSpPr txBox="1">
            <a:spLocks/>
          </p:cNvSpPr>
          <p:nvPr/>
        </p:nvSpPr>
        <p:spPr>
          <a:xfrm>
            <a:off x="4433910" y="63007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 smtClean="0"/>
          </a:p>
          <a:p>
            <a:r>
              <a:rPr lang="uk-UA" b="1" dirty="0" smtClean="0"/>
              <a:t>Программа </a:t>
            </a:r>
            <a:r>
              <a:rPr lang="uk-UA" b="1" dirty="0"/>
              <a:t>поддержки регуляторной реформы в секторе централизованного теплоснабжения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08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Важнейшая нерешаемая проблема - чрезмерное потребление тепла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08" y="2633656"/>
            <a:ext cx="4306155" cy="293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96" y="1725769"/>
            <a:ext cx="7306306" cy="51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9842" y="274637"/>
            <a:ext cx="10972800" cy="14637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Новая стратегия ЕС в отношении теплоснабжения и охлаждения - </a:t>
            </a:r>
            <a:br>
              <a:rPr lang="ru-RU" sz="36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требования политики ЕС</a:t>
            </a:r>
            <a:endParaRPr lang="ru-RU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9406" y="1950201"/>
            <a:ext cx="10972800" cy="470852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интегрировать городские </a:t>
            </a:r>
            <a:r>
              <a:rPr lang="ru-RU" b="1" dirty="0" smtClean="0">
                <a:solidFill>
                  <a:srgbClr val="C00000"/>
                </a:solidFill>
              </a:rPr>
              <a:t>системы отопления и охлаждения</a:t>
            </a:r>
            <a:r>
              <a:rPr lang="ru-RU" dirty="0" smtClean="0"/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утилизировать отходы и потоки возобновляемых источников: </a:t>
            </a:r>
            <a:r>
              <a:rPr lang="ru-RU" dirty="0" smtClean="0"/>
              <a:t>биогаз, геотермальная энергия, биомасса, ветровая энергия;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включить </a:t>
            </a:r>
            <a:r>
              <a:rPr lang="ru-RU" b="1" dirty="0" smtClean="0">
                <a:solidFill>
                  <a:srgbClr val="C00000"/>
                </a:solidFill>
              </a:rPr>
              <a:t>накопление тепла</a:t>
            </a:r>
            <a:r>
              <a:rPr lang="ru-RU" dirty="0" smtClean="0"/>
              <a:t>; ветровая энергия;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использовать мощный потенциал </a:t>
            </a:r>
            <a:r>
              <a:rPr lang="ru-RU" b="1" dirty="0" smtClean="0">
                <a:solidFill>
                  <a:srgbClr val="C00000"/>
                </a:solidFill>
              </a:rPr>
              <a:t>когенерации и тригенерации</a:t>
            </a:r>
            <a:r>
              <a:rPr lang="ru-RU" dirty="0" smtClean="0"/>
              <a:t>. 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Обновить сети ЦТ и использовать современные технологии; тепловые насосы;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Разработать новые эффективные сети ЦТ в городах;</a:t>
            </a:r>
          </a:p>
          <a:p>
            <a:pPr>
              <a:buClr>
                <a:schemeClr val="accent2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dirty="0" smtClean="0"/>
              <a:t>Практически невозможно будет достичь этих целей, если все части системы ЦТ будут разделены. Когда предприятия ЦТ будут действительно заинтересованы в расширении рынка ЦТ и в хороших отношениях с потребителями, они будут применять более дешевые источники энергии</a:t>
            </a:r>
            <a:endParaRPr lang="ru-R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08/11/2017</a:t>
            </a:r>
            <a:endParaRPr lang="lt-LT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5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A710E17-21D5-46C2-A159-234AEE40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Стратегия ЕС в отношении теплоснабжения и охлаждения</a:t>
            </a:r>
            <a:endParaRPr lang="ru-RU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6B4702C-AD95-4874-8D18-ACAFB110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94" y="1680588"/>
            <a:ext cx="10972800" cy="45259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Конкретные стратегии устойчивого развития: устойчивые технологии </a:t>
            </a:r>
            <a:r>
              <a:rPr lang="ru-RU" sz="1600" b="1" dirty="0" smtClean="0">
                <a:solidFill>
                  <a:srgbClr val="C00000"/>
                </a:solidFill>
              </a:rPr>
              <a:t>по теплоснабжению и охлаждению должны быть разработаны на национальном уровне </a:t>
            </a:r>
            <a:r>
              <a:rPr lang="ru-RU" sz="1600" dirty="0" smtClean="0"/>
              <a:t>с особым вниманием к комбинированной теплоэнергетике, когенерации, централизованному теплоснабжению и охлаждению, предпочтительно на основе возобновляемых источников энергии.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Содействовать децентрализованной генерации энергии, тем самым расширяя возможности </a:t>
            </a:r>
            <a:r>
              <a:rPr lang="ru-RU" sz="1600" b="1" dirty="0" smtClean="0">
                <a:solidFill>
                  <a:srgbClr val="C00000"/>
                </a:solidFill>
              </a:rPr>
              <a:t>потребителей в отношении более активного участия в функционировании энергетического рынка</a:t>
            </a:r>
            <a:r>
              <a:rPr lang="ru-RU" sz="1600" dirty="0" smtClean="0"/>
              <a:t> и контроля их собственного использования энергии.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Централизованные сети энергоснабжения = альтернатива системам индивидуального отопления как более загрязняющим окружающую среду. Установить фискальные и финансовые </a:t>
            </a:r>
            <a:r>
              <a:rPr lang="ru-RU" sz="1600" b="1" dirty="0" smtClean="0">
                <a:solidFill>
                  <a:srgbClr val="C00000"/>
                </a:solidFill>
              </a:rPr>
              <a:t>механизмы стимулирования развития и использования централизованного теплоснабжения </a:t>
            </a:r>
            <a:r>
              <a:rPr lang="ru-RU" sz="1600" dirty="0" smtClean="0"/>
              <a:t>и охлаждения, а также устранить регуляторные препятствия.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Стимулирование продвижения </a:t>
            </a:r>
            <a:r>
              <a:rPr lang="ru-RU" sz="1600" b="1" dirty="0" smtClean="0"/>
              <a:t>технологий</a:t>
            </a:r>
            <a:r>
              <a:rPr lang="ru-RU" sz="1600" dirty="0" smtClean="0"/>
              <a:t>: </a:t>
            </a:r>
            <a:r>
              <a:rPr lang="ru-RU" sz="1600" b="1" dirty="0" smtClean="0">
                <a:solidFill>
                  <a:srgbClr val="C00000"/>
                </a:solidFill>
              </a:rPr>
              <a:t>основополагающая роль технологий на основе возобновляемых источников энергии</a:t>
            </a:r>
            <a:r>
              <a:rPr lang="ru-RU" sz="1600" dirty="0" smtClean="0"/>
              <a:t>, включая устойчивое использование биомассы, аэротермальной, геотермальной и солнечной энергии и фотоэлектрических элементов в сочетании с электроаккумуляторами для нагрева воды и обеспечения отопления и охлаждения зданий, в сочетании с тепловыми аккумуляторами, которые можно использовать для ежедневной или сезонной балансировки.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C00000"/>
                </a:solidFill>
              </a:rPr>
              <a:t>Модернизовать системы отопления и осуществлять ремонт зданий</a:t>
            </a:r>
            <a:r>
              <a:rPr lang="ru-RU" sz="1600" dirty="0" smtClean="0"/>
              <a:t>: спрос на энергию в строительстве составляет в ЕС около 40% от потребления энергии и около трети потребления природного газа. Сократить на 75% благодаря реновации зданий.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6E100CD-C763-417A-9DC3-89520074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08/11/2017</a:t>
            </a:r>
            <a:endParaRPr lang="lt-L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B1B1012-6DEF-4E23-807C-76FC56B9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D099EDB-163B-4ED8-814E-5420F93C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5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BAB692-5F57-482E-9C07-8B29F200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Стратегия ЕС в отношении теплоснабжения и охлаждения</a:t>
            </a:r>
            <a:endParaRPr lang="ru-RU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EDA6971-B091-4D1A-8D02-ABA69354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Рекомендации Парламента: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Дальнейшее повышение норм энергоэффективности зданий;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Дальнейшая поддержка строительства зданий с почти нулевым потреблением энергии;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Обеспечить совместное финансирование инициатив, направленных на модернизацию государственного жилья и квартир;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Создать привлекательную систему финансирования для продвижения новых технологий для отопления жилья с использованием возобновляемых источников энергии.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Устаревшие твердотопливные печи: юридические и экономические механизмы постепенного сокращения использования устаревших твердотопливных печей и их замена, по возможности, эффективными устойчивыми системами централизованного теплоснабжения на местном уровне;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Поэтапный отказ от энерго-неэффективных печей и котлов, в которых используется мазут и уголь;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Срочно: предпринять шаги в направлении постепенного сокращения использования низкотемпературных печей для сжигания твердого органического топлива и органических отходов, которые приводят к выбросам вредных веществ в атмосферу.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Биогаз является важным устойчивым источником энергии для сетей отопления и охлаждения: постановка четкой цели утилизации органических отходов с целью стимулирования инвестиций в сбор и обработку биоотходов.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7498131-FE0C-4662-A39A-1822364E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08/11/2017</a:t>
            </a:r>
            <a:endParaRPr lang="lt-L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F7B4D9F-8BBE-4B34-84C1-03C9334E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D4CA51F-4613-44D3-AFFC-4DC3BFC8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70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Регулирование централизованного теплоснабжения в странах ЕС</a:t>
            </a:r>
            <a:br>
              <a:rPr lang="ru-RU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endParaRPr lang="ru-R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Тарифное </a:t>
            </a:r>
            <a:r>
              <a:rPr lang="ru-RU" b="1" dirty="0" smtClean="0">
                <a:solidFill>
                  <a:srgbClr val="C00000"/>
                </a:solidFill>
              </a:rPr>
              <a:t>регулирование ЦТ на национальном уровне является исключительным случаем </a:t>
            </a:r>
            <a:r>
              <a:rPr lang="ru-RU" dirty="0" smtClean="0"/>
              <a:t>и используется только в бывших коммунистических странах;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Оно обычно рассматривается как инструмент переходного периода, прежде чем передать ответственность за установление тарифов владельцу коммунальных предприятий – в основном городской администрации – после того, как сети ЦТ будут обновлены, а персонал муниципальных предприятий приобретет навыки установления тарифов;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Обычный подход к установлению тарифов в странах с рыночной экономикой — </a:t>
            </a:r>
            <a:r>
              <a:rPr lang="ru-RU" b="1" dirty="0" smtClean="0">
                <a:solidFill>
                  <a:srgbClr val="C00000"/>
                </a:solidFill>
              </a:rPr>
              <a:t>установление тарифов ответственность исключительно владельца инфраструктуры</a:t>
            </a:r>
            <a:r>
              <a:rPr lang="ru-RU" dirty="0" smtClean="0"/>
              <a:t>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местное самоуправление, отбор операторов </a:t>
            </a:r>
            <a:r>
              <a:rPr lang="ru-RU" dirty="0" smtClean="0"/>
              <a:t>(концессии, ГЧП) на основании тендера и тарифной формулой, установленной в контракте.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08/11/2017</a:t>
            </a:r>
            <a:endParaRPr lang="lt-LT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Программа поддержки регуляторной реформы в секторе централизованного теплоснабжения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23D9-A6FA-43A4-9F1B-805AEC2908DD}" type="slidenum">
              <a:rPr lang="lt-LT" smtClean="0"/>
              <a:t>8</a:t>
            </a:fld>
            <a:endParaRPr lang="lt-L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5" y="6341523"/>
            <a:ext cx="1085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FDC1FD-0DE8-4A79-ADEE-3C769C875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ТЕНДЕНЦИИ РАЗВИТИЯ И РЕГУЛИРОВАНИЯ ЦЕНТРАЛИЗОВАННОГО ТЕПЛОСНАБЖЕНИЯ В СТРАНАХ С ПОСТ-ПЛАНОВОЙ ЭКОНОМИКОЙ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9480C7-5925-4183-9D0F-2190E37C2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ОБЗОР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Project DH Regulation end inception phase template</Template>
  <TotalTime>4020</TotalTime>
  <Words>2842</Words>
  <Application>Microsoft Office PowerPoint</Application>
  <PresentationFormat>Произвольный</PresentationFormat>
  <Paragraphs>455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Thème Office</vt:lpstr>
      <vt:lpstr>Ясность</vt:lpstr>
      <vt:lpstr> Методика ТАРИФООБРАЗОВАНИЯ И СТРАТЕГИЯ РЕШЕНИЯ ПРОБЛЕМ ЦТ в УКРАИНЕ</vt:lpstr>
      <vt:lpstr>Презентация PowerPoint</vt:lpstr>
      <vt:lpstr>РАЗВИТИЕ ЦЕНТРАЛИЗОВАННОГО ТЕПЛОСНАБЖЕНИЯ В ЕВРОПЕЙСКОМ СОЮЗЕ</vt:lpstr>
      <vt:lpstr>Стратегия ЕС в отношении теплоснабжения и охлаждения </vt:lpstr>
      <vt:lpstr>Новая стратегия ЕС в отношении теплоснабжения и охлаждения -  требования политики ЕС</vt:lpstr>
      <vt:lpstr>Стратегия ЕС в отношении теплоснабжения и охлаждения</vt:lpstr>
      <vt:lpstr>Стратегия ЕС в отношении теплоснабжения и охлаждения</vt:lpstr>
      <vt:lpstr>  Регулирование централизованного теплоснабжения в странах ЕС  </vt:lpstr>
      <vt:lpstr>ТЕНДЕНЦИИ РАЗВИТИЯ И РЕГУЛИРОВАНИЯ ЦЕНТРАЛИЗОВАННОГО ТЕПЛОСНАБЖЕНИЯ В СТРАНАХ С ПОСТ-ПЛАНОВОЙ ЭКОНОМИКОЙ</vt:lpstr>
      <vt:lpstr>ПОЛОЖЕНИЕ ЦТ В ПОСТ-ПЛАНОВЫХ СТРАНАХ ЕС</vt:lpstr>
      <vt:lpstr>Презентация PowerPoint</vt:lpstr>
      <vt:lpstr>Презентация PowerPoint</vt:lpstr>
      <vt:lpstr>Отношение к регулированию сектора ЦТ</vt:lpstr>
      <vt:lpstr>СОСТОЯНИЕ СЕКТОРА ЦТ В УКРАИНЕ...</vt:lpstr>
      <vt:lpstr>Основные причины появления задолженности за природный газ</vt:lpstr>
      <vt:lpstr>Презентация PowerPoint</vt:lpstr>
      <vt:lpstr>КОНТЕКСТ  1/2</vt:lpstr>
      <vt:lpstr>КОНТЕКСТ 2/2</vt:lpstr>
      <vt:lpstr>ПРЕДВАРИТЕЛЬНЫЕ УСЛОВИЯ </vt:lpstr>
      <vt:lpstr>ОСНОВНЫЕ МЕТОДОЛОГИЧЕСКИЕ ПОЛОЖЕНИЯ - 1 </vt:lpstr>
      <vt:lpstr>ОСНОВНЫЕ МЕТОДОЛОГИЧЕСКИЕ ПОЛОЖЕНИЯ - 2</vt:lpstr>
      <vt:lpstr>ОСНОВНЫЕ МЕТОДОЛОГИЧЕСКИЕ ПОЛОЖЕНИЯ - 3 </vt:lpstr>
      <vt:lpstr>ФИНАНСИРОВАНИЕ ИНВЕСТИЦИОННОЙ ПРОГРАММЫ </vt:lpstr>
      <vt:lpstr>        </vt:lpstr>
      <vt:lpstr>Постепенное внедрение сравнительного анализа (бенчмаркинга)</vt:lpstr>
      <vt:lpstr>МОДЕЛИРОВАНИЕ ТАРИФА НА ТЭ  </vt:lpstr>
      <vt:lpstr>Презентация PowerPoint</vt:lpstr>
      <vt:lpstr>Презентация PowerPoint</vt:lpstr>
      <vt:lpstr>СРАВНИТЕЛЬНЫЙ АНАЛИЗ (БЕНЧМАРКИНГ)  </vt:lpstr>
      <vt:lpstr>Презентация PowerPoint</vt:lpstr>
      <vt:lpstr> Удельное потребление топлива на выработку 1 Гкал (измерено?)</vt:lpstr>
      <vt:lpstr>ДАЛЬНЕЙШЕЕ РАЗВИТИЕ ЦЕНТРАЛИЗОВАННОГО ТЕПЛОСНАБЖЕНИЯ В УКРАИНЕ</vt:lpstr>
      <vt:lpstr>ПОСТАВКА ТЕПЛОВОЙ ЭНЕРГИИ</vt:lpstr>
      <vt:lpstr>Цели стимулирующего тарифообразования</vt:lpstr>
      <vt:lpstr>Регуляторное влияние </vt:lpstr>
      <vt:lpstr>Премия за качество и доступность процесса теплоснабжения </vt:lpstr>
      <vt:lpstr>ПРОЦЕДУРА ТАРИФООБРАЗОВАНИЯ</vt:lpstr>
      <vt:lpstr>Спасибо за внимание...</vt:lpstr>
      <vt:lpstr>Вспомогательная информация</vt:lpstr>
      <vt:lpstr>Положительный опыт применения стимулирующего тарифообразования в странах с пост-плановой экономикой  </vt:lpstr>
      <vt:lpstr>Основные результаты применения стимулирующего тарифообразования</vt:lpstr>
      <vt:lpstr>Экономический интерес потребителей тепла </vt:lpstr>
      <vt:lpstr>Экономическая мотивация  предприятий ЦТС </vt:lpstr>
      <vt:lpstr>Качество процесса теплоснабжения </vt:lpstr>
      <vt:lpstr>Поощрение конкуренции в сфере производства тепла</vt:lpstr>
      <vt:lpstr>Направления дальнейшего развития сектора ЦТ </vt:lpstr>
      <vt:lpstr>Важнейшая нерешаемая проблема - чрезмерное потребление тепла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Valdas Luk</dc:creator>
  <cp:lastModifiedBy>Светлана</cp:lastModifiedBy>
  <cp:revision>337</cp:revision>
  <cp:lastPrinted>2017-11-07T13:43:17Z</cp:lastPrinted>
  <dcterms:created xsi:type="dcterms:W3CDTF">2016-09-13T07:06:14Z</dcterms:created>
  <dcterms:modified xsi:type="dcterms:W3CDTF">2017-11-07T13:43:34Z</dcterms:modified>
</cp:coreProperties>
</file>